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70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E61F-B6A9-4550-AFD8-959B55DC3AAD}" type="datetimeFigureOut">
              <a:rPr lang="el-GR" smtClean="0"/>
              <a:pPr/>
              <a:t>4/11/2013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0D21-6E52-4C42-8D3D-B53E1A6215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E61F-B6A9-4550-AFD8-959B55DC3AAD}" type="datetimeFigureOut">
              <a:rPr lang="el-GR" smtClean="0"/>
              <a:pPr/>
              <a:t>4/11/2013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0D21-6E52-4C42-8D3D-B53E1A6215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E61F-B6A9-4550-AFD8-959B55DC3AAD}" type="datetimeFigureOut">
              <a:rPr lang="el-GR" smtClean="0"/>
              <a:pPr/>
              <a:t>4/11/2013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0D21-6E52-4C42-8D3D-B53E1A6215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E61F-B6A9-4550-AFD8-959B55DC3AAD}" type="datetimeFigureOut">
              <a:rPr lang="el-GR" smtClean="0"/>
              <a:pPr/>
              <a:t>4/11/2013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0D21-6E52-4C42-8D3D-B53E1A6215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E61F-B6A9-4550-AFD8-959B55DC3AAD}" type="datetimeFigureOut">
              <a:rPr lang="el-GR" smtClean="0"/>
              <a:pPr/>
              <a:t>4/11/2013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0D21-6E52-4C42-8D3D-B53E1A6215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E61F-B6A9-4550-AFD8-959B55DC3AAD}" type="datetimeFigureOut">
              <a:rPr lang="el-GR" smtClean="0"/>
              <a:pPr/>
              <a:t>4/11/2013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0D21-6E52-4C42-8D3D-B53E1A6215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E61F-B6A9-4550-AFD8-959B55DC3AAD}" type="datetimeFigureOut">
              <a:rPr lang="el-GR" smtClean="0"/>
              <a:pPr/>
              <a:t>4/11/2013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0D21-6E52-4C42-8D3D-B53E1A6215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E61F-B6A9-4550-AFD8-959B55DC3AAD}" type="datetimeFigureOut">
              <a:rPr lang="el-GR" smtClean="0"/>
              <a:pPr/>
              <a:t>4/11/2013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0D21-6E52-4C42-8D3D-B53E1A6215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E61F-B6A9-4550-AFD8-959B55DC3AAD}" type="datetimeFigureOut">
              <a:rPr lang="el-GR" smtClean="0"/>
              <a:pPr/>
              <a:t>4/11/2013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0D21-6E52-4C42-8D3D-B53E1A6215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E61F-B6A9-4550-AFD8-959B55DC3AAD}" type="datetimeFigureOut">
              <a:rPr lang="el-GR" smtClean="0"/>
              <a:pPr/>
              <a:t>4/11/2013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0D21-6E52-4C42-8D3D-B53E1A6215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E61F-B6A9-4550-AFD8-959B55DC3AAD}" type="datetimeFigureOut">
              <a:rPr lang="el-GR" smtClean="0"/>
              <a:pPr/>
              <a:t>4/11/2013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0D21-6E52-4C42-8D3D-B53E1A6215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1E61F-B6A9-4550-AFD8-959B55DC3AAD}" type="datetimeFigureOut">
              <a:rPr lang="el-GR" smtClean="0"/>
              <a:pPr/>
              <a:t>4/11/2013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90D21-6E52-4C42-8D3D-B53E1A6215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l-GR" b="1" dirty="0" smtClean="0">
                <a:solidFill>
                  <a:schemeClr val="tx2"/>
                </a:solidFill>
              </a:rPr>
              <a:t>«</a:t>
            </a:r>
            <a:r>
              <a:rPr lang="el-GR" b="1" dirty="0" smtClean="0">
                <a:solidFill>
                  <a:schemeClr val="tx2"/>
                </a:solidFill>
              </a:rPr>
              <a:t>ΜΟΔΙΠ του ΓΠΑ</a:t>
            </a:r>
            <a:r>
              <a:rPr lang="el-GR" b="1" dirty="0" smtClean="0">
                <a:solidFill>
                  <a:schemeClr val="tx2"/>
                </a:solidFill>
              </a:rPr>
              <a:t>»</a:t>
            </a:r>
            <a:br>
              <a:rPr lang="el-GR" b="1" dirty="0" smtClean="0">
                <a:solidFill>
                  <a:schemeClr val="tx2"/>
                </a:solidFill>
              </a:rPr>
            </a:br>
            <a:r>
              <a:rPr lang="el-GR" b="1" dirty="0" smtClean="0">
                <a:solidFill>
                  <a:schemeClr val="tx2"/>
                </a:solidFill>
              </a:rPr>
              <a:t>με </a:t>
            </a:r>
            <a:r>
              <a:rPr lang="el-GR" b="1" smtClean="0">
                <a:solidFill>
                  <a:schemeClr val="tx2"/>
                </a:solidFill>
              </a:rPr>
              <a:t>απλά λόγια…</a:t>
            </a:r>
            <a:endParaRPr lang="el-GR" b="1" dirty="0">
              <a:solidFill>
                <a:schemeClr val="tx2"/>
              </a:solidFill>
            </a:endParaRPr>
          </a:p>
        </p:txBody>
      </p:sp>
      <p:pic>
        <p:nvPicPr>
          <p:cNvPr id="4" name="Picture 11" descr="esp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1680" y="5841826"/>
            <a:ext cx="5759450" cy="971550"/>
          </a:xfrm>
          <a:noFill/>
        </p:spPr>
      </p:pic>
      <p:pic>
        <p:nvPicPr>
          <p:cNvPr id="5" name="Picture 11" descr="esp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4869160"/>
            <a:ext cx="6616725" cy="12601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Διαδικασία της Αξιολόγησης</a:t>
            </a:r>
            <a:endParaRPr lang="el-G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51520" y="908720"/>
            <a:ext cx="8712968" cy="57606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Αξιολόγηση είναι μία περιοδική διαδικασία</a:t>
            </a:r>
          </a:p>
          <a:p>
            <a:pPr algn="just">
              <a:buNone/>
            </a:pPr>
            <a:endParaRPr lang="en-US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Blip>
                <a:blip r:embed="rId2"/>
              </a:buBlip>
            </a:pPr>
            <a:r>
              <a:rPr lang="el-GR" sz="1800" b="1" dirty="0" smtClean="0"/>
              <a:t>Κάθε </a:t>
            </a:r>
            <a:r>
              <a:rPr lang="el-GR" sz="1800" b="1" dirty="0" err="1" smtClean="0"/>
              <a:t>ακαδ</a:t>
            </a:r>
            <a:r>
              <a:rPr lang="el-GR" sz="1800" b="1" dirty="0" smtClean="0"/>
              <a:t>. έτος: </a:t>
            </a:r>
            <a:r>
              <a:rPr lang="el-GR" sz="1800" dirty="0" smtClean="0"/>
              <a:t>Ετήσια Εσωτερική Έκθεση  ή Ετήσια Απογραφική Έκθεση</a:t>
            </a:r>
          </a:p>
          <a:p>
            <a:pPr marL="0" indent="0" algn="just">
              <a:spcBef>
                <a:spcPts val="0"/>
              </a:spcBef>
              <a:buBlip>
                <a:blip r:embed="rId2"/>
              </a:buBlip>
            </a:pPr>
            <a:r>
              <a:rPr lang="el-GR" sz="1800" b="1" dirty="0" smtClean="0"/>
              <a:t>Κάθε τέσσερα χρόνια</a:t>
            </a:r>
            <a:r>
              <a:rPr lang="el-GR" sz="1800" dirty="0" smtClean="0"/>
              <a:t>: Έκθεση Εσωτερικής Αξιολόγησης</a:t>
            </a:r>
          </a:p>
          <a:p>
            <a:pPr algn="just">
              <a:buNone/>
            </a:pPr>
            <a:endParaRPr lang="el-GR" sz="1800" b="1" dirty="0" smtClean="0"/>
          </a:p>
          <a:p>
            <a:pPr algn="just">
              <a:buNone/>
            </a:pPr>
            <a:r>
              <a:rPr lang="el-GR" sz="1800" b="1" dirty="0" smtClean="0">
                <a:solidFill>
                  <a:schemeClr val="accent6">
                    <a:lumMod val="75000"/>
                  </a:schemeClr>
                </a:solidFill>
              </a:rPr>
              <a:t>Ετήσια Εσωτερική Έκθεση: </a:t>
            </a:r>
          </a:p>
          <a:p>
            <a:pPr algn="just">
              <a:buNone/>
            </a:pPr>
            <a:r>
              <a:rPr lang="el-GR" sz="1800" b="1" dirty="0" smtClean="0"/>
              <a:t>Καταγράφει την υφιστάμενη κατάσταση και έχει ως σκοπό:</a:t>
            </a:r>
          </a:p>
          <a:p>
            <a:pPr lvl="0" defTabSz="0">
              <a:tabLst>
                <a:tab pos="0" algn="l"/>
              </a:tabLst>
            </a:pPr>
            <a:r>
              <a:rPr lang="el-GR" sz="1800" dirty="0" smtClean="0"/>
              <a:t>να τονίσει τις καλές αλλά και κακές πρακτικές</a:t>
            </a:r>
          </a:p>
          <a:p>
            <a:pPr lvl="0" defTabSz="0">
              <a:tabLst>
                <a:tab pos="0" algn="l"/>
              </a:tabLst>
            </a:pPr>
            <a:r>
              <a:rPr lang="el-GR" sz="1800" dirty="0" smtClean="0"/>
              <a:t>να τονίσει το επίπεδο προόδου υλοποίησης των προτάσεων βελτίωσης</a:t>
            </a:r>
          </a:p>
          <a:p>
            <a:pPr marL="0" indent="0" defTabSz="0">
              <a:spcBef>
                <a:spcPts val="0"/>
              </a:spcBef>
              <a:buNone/>
              <a:tabLst>
                <a:tab pos="0" algn="l"/>
              </a:tabLst>
            </a:pPr>
            <a:r>
              <a:rPr lang="el-GR" sz="1800" dirty="0" smtClean="0"/>
              <a:t>βασιζόμενη πάντα στα στοιχεία που έχουν συλλεχθεί</a:t>
            </a:r>
          </a:p>
          <a:p>
            <a:pPr marL="0" indent="0" defTabSz="0">
              <a:spcBef>
                <a:spcPts val="0"/>
              </a:spcBef>
              <a:buNone/>
              <a:tabLst>
                <a:tab pos="0" algn="l"/>
              </a:tabLst>
            </a:pPr>
            <a:endParaRPr lang="el-GR" sz="1800" b="1" dirty="0" smtClean="0"/>
          </a:p>
          <a:p>
            <a:pPr marL="0" indent="0" defTabSz="0">
              <a:spcBef>
                <a:spcPts val="0"/>
              </a:spcBef>
              <a:buNone/>
              <a:tabLst>
                <a:tab pos="0" algn="l"/>
              </a:tabLst>
            </a:pPr>
            <a:r>
              <a:rPr lang="el-GR" sz="1800" b="1" dirty="0" smtClean="0">
                <a:solidFill>
                  <a:schemeClr val="accent6">
                    <a:lumMod val="75000"/>
                  </a:schemeClr>
                </a:solidFill>
              </a:rPr>
              <a:t>Έκθεση Εσωτερικής Αξιολόγησης: </a:t>
            </a:r>
          </a:p>
          <a:p>
            <a:pPr marL="0" indent="0" defTabSz="0">
              <a:spcBef>
                <a:spcPts val="0"/>
              </a:spcBef>
              <a:buNone/>
              <a:tabLst>
                <a:tab pos="0" algn="l"/>
              </a:tabLst>
            </a:pPr>
            <a:r>
              <a:rPr lang="el-GR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Ετήσια Εσωτερική Έκθεση + Στρατηγικός Σχεδιασμός</a:t>
            </a:r>
            <a:endParaRPr lang="el-GR" sz="1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defTabSz="0">
              <a:spcBef>
                <a:spcPts val="0"/>
              </a:spcBef>
              <a:buNone/>
              <a:tabLst>
                <a:tab pos="0" algn="l"/>
              </a:tabLst>
            </a:pPr>
            <a:r>
              <a:rPr lang="el-GR" sz="1800" b="1" dirty="0" smtClean="0"/>
              <a:t>αποτελεί την </a:t>
            </a:r>
            <a:r>
              <a:rPr lang="el-GR" sz="1800" b="1" dirty="0" smtClean="0">
                <a:solidFill>
                  <a:schemeClr val="accent6">
                    <a:lumMod val="75000"/>
                  </a:schemeClr>
                </a:solidFill>
              </a:rPr>
              <a:t>κριτική</a:t>
            </a:r>
            <a:r>
              <a:rPr lang="el-GR" sz="1800" b="1" dirty="0" smtClean="0"/>
              <a:t> καταγραφή της υφιστάμενης κατάστασης και έχει ως σκοπό:</a:t>
            </a:r>
          </a:p>
          <a:p>
            <a:pPr lvl="0" defTabSz="0">
              <a:tabLst>
                <a:tab pos="0" algn="l"/>
              </a:tabLst>
            </a:pPr>
            <a:r>
              <a:rPr lang="el-GR" sz="1800" dirty="0" smtClean="0"/>
              <a:t>να τονίσει τις καλές αλλά και κακές πρακτικές</a:t>
            </a:r>
          </a:p>
          <a:p>
            <a:pPr lvl="0" defTabSz="0">
              <a:tabLst>
                <a:tab pos="0" algn="l"/>
              </a:tabLst>
            </a:pPr>
            <a:r>
              <a:rPr lang="el-GR" sz="1800" dirty="0" smtClean="0"/>
              <a:t>να τονίσει το επίπεδο προόδου υλοποίησης των προτάσεων βελτίωσης</a:t>
            </a:r>
          </a:p>
          <a:p>
            <a:pPr lvl="0" defTabSz="0">
              <a:tabLst>
                <a:tab pos="0" algn="l"/>
              </a:tabLst>
            </a:pPr>
            <a:r>
              <a:rPr lang="el-GR" sz="1800" dirty="0" smtClean="0"/>
              <a:t>να κρίνει τους στόχους τους Τμήματος σε διάφορους τομείς και να προτείνει τον νέο Στρατηγικό Σχεδιασμό του Τμήματος</a:t>
            </a:r>
          </a:p>
          <a:p>
            <a:pPr marL="0" indent="0" defTabSz="0">
              <a:spcBef>
                <a:spcPts val="0"/>
              </a:spcBef>
              <a:buNone/>
              <a:tabLst>
                <a:tab pos="0" algn="l"/>
              </a:tabLst>
            </a:pPr>
            <a:endParaRPr lang="el-GR" sz="1800" b="1" dirty="0" smtClean="0"/>
          </a:p>
          <a:p>
            <a:pPr marL="0" indent="0" defTabSz="0">
              <a:spcBef>
                <a:spcPts val="0"/>
              </a:spcBef>
              <a:buNone/>
              <a:tabLst>
                <a:tab pos="0" algn="l"/>
              </a:tabLst>
            </a:pPr>
            <a:endParaRPr lang="el-GR" sz="1800" dirty="0" smtClean="0"/>
          </a:p>
          <a:p>
            <a:pPr algn="just">
              <a:buNone/>
            </a:pPr>
            <a:endParaRPr lang="el-GR" dirty="0" smtClean="0"/>
          </a:p>
          <a:p>
            <a:pPr algn="just">
              <a:buNone/>
            </a:pPr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818" y="0"/>
            <a:ext cx="83070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Διαδικασία της Αξιολόγησης</a:t>
            </a: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Αξιολόγηση χρειάζεται την συμμετοχή όλων των μελών του Τμήματος και πολλών διοικητικών υπηρεσιών</a:t>
            </a:r>
          </a:p>
          <a:p>
            <a:pPr marL="0" indent="0">
              <a:spcBef>
                <a:spcPts val="0"/>
              </a:spcBef>
              <a:buNone/>
            </a:pPr>
            <a:endParaRPr lang="el-GR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1800" dirty="0" smtClean="0"/>
              <a:t>Η Αξιολόγηση βασίζεται στη συλλογή στοιχείων σε τέσσερις βασικούς άξονες: </a:t>
            </a:r>
          </a:p>
          <a:p>
            <a:pPr marL="0" lvl="0" indent="0">
              <a:spcBef>
                <a:spcPts val="0"/>
              </a:spcBef>
            </a:pPr>
            <a:r>
              <a:rPr lang="el-GR" sz="1800" dirty="0" smtClean="0"/>
              <a:t>Ερευνητικό Έργο</a:t>
            </a:r>
          </a:p>
          <a:p>
            <a:pPr marL="0" lvl="0" indent="0">
              <a:spcBef>
                <a:spcPts val="0"/>
              </a:spcBef>
            </a:pPr>
            <a:r>
              <a:rPr lang="el-GR" sz="1800" dirty="0" smtClean="0"/>
              <a:t>Διδακτικό Έργο</a:t>
            </a:r>
          </a:p>
          <a:p>
            <a:pPr marL="0" lvl="0" indent="0">
              <a:spcBef>
                <a:spcPts val="0"/>
              </a:spcBef>
            </a:pPr>
            <a:r>
              <a:rPr lang="el-GR" sz="1800" dirty="0" smtClean="0"/>
              <a:t>Προγράμματα Σπουδών (Προπτυχιακά και Μεταπτυχιακά)</a:t>
            </a:r>
          </a:p>
          <a:p>
            <a:pPr marL="0" lvl="0" indent="0">
              <a:spcBef>
                <a:spcPts val="0"/>
              </a:spcBef>
            </a:pPr>
            <a:r>
              <a:rPr lang="el-GR" sz="1800" dirty="0" smtClean="0"/>
              <a:t>Λοιπές Υπηρεσίες</a:t>
            </a:r>
            <a:endParaRPr lang="en-US" sz="1800" dirty="0" smtClean="0"/>
          </a:p>
          <a:p>
            <a:pPr marL="0" lvl="0" indent="0">
              <a:spcBef>
                <a:spcPts val="0"/>
              </a:spcBef>
            </a:pPr>
            <a:endParaRPr lang="en-US" sz="18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l-GR" sz="1800" i="1" dirty="0" smtClean="0">
                <a:solidFill>
                  <a:schemeClr val="accent6">
                    <a:lumMod val="75000"/>
                  </a:schemeClr>
                </a:solidFill>
              </a:rPr>
              <a:t>Ποιες είναι οι πηγές των στοιχείων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 smtClean="0"/>
              <a:t>Μέλη του Διδακτικού Προσωπικού του Τμήματος: 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l-GR" sz="1800" dirty="0" smtClean="0"/>
              <a:t>Ερευνητικό + Διδακτικό Έργο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 smtClean="0"/>
              <a:t>Διάφορες Διοικητικές Υπηρεσίες: 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l-GR" sz="1800" dirty="0" smtClean="0"/>
              <a:t>Προγράμματα Σπουδών + Λοιπές Υπηρεσίες + Διδακτικό  Έργο</a:t>
            </a:r>
          </a:p>
          <a:p>
            <a:pPr marL="800100" lvl="2" indent="0">
              <a:spcBef>
                <a:spcPts val="0"/>
              </a:spcBef>
              <a:buNone/>
            </a:pPr>
            <a:endParaRPr lang="el-GR" sz="1800" dirty="0" smtClean="0"/>
          </a:p>
          <a:p>
            <a:pPr marL="0" indent="0">
              <a:spcBef>
                <a:spcPts val="0"/>
              </a:spcBef>
              <a:buNone/>
            </a:pPr>
            <a:endParaRPr lang="el-GR" sz="18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xandra\Dropbox\aua documents (1)\pe9_dhmosiothta\παρουσίαση διαδικασίασ αξιολόγησης\data_flow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237"/>
            <a:ext cx="9144000" cy="62455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Διαδικασία της Αξιολόγησης</a:t>
            </a:r>
            <a:endParaRPr lang="el-G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1800" dirty="0" smtClean="0"/>
              <a:t>Αντικειμενικές δυσκολίες της διαδικασίας της Αξιολόγησης:</a:t>
            </a:r>
          </a:p>
          <a:p>
            <a:pPr>
              <a:buNone/>
            </a:pPr>
            <a:endParaRPr lang="el-GR" sz="1800" dirty="0" smtClean="0"/>
          </a:p>
          <a:p>
            <a:pPr>
              <a:buBlip>
                <a:blip r:embed="rId2"/>
              </a:buBlip>
            </a:pPr>
            <a:r>
              <a:rPr lang="el-GR" sz="1800" dirty="0" smtClean="0"/>
              <a:t>Η διαχείριση μεγάλου όγκου πληροφοριών</a:t>
            </a:r>
          </a:p>
          <a:p>
            <a:pPr>
              <a:buBlip>
                <a:blip r:embed="rId2"/>
              </a:buBlip>
            </a:pPr>
            <a:endParaRPr lang="el-GR" sz="1800" dirty="0" smtClean="0"/>
          </a:p>
          <a:p>
            <a:pPr>
              <a:buBlip>
                <a:blip r:embed="rId2"/>
              </a:buBlip>
            </a:pPr>
            <a:r>
              <a:rPr lang="el-GR" sz="1800" dirty="0" smtClean="0"/>
              <a:t>Οι πληροφορίες βρίσκονται διασκορπισμένες</a:t>
            </a:r>
          </a:p>
          <a:p>
            <a:pPr>
              <a:buBlip>
                <a:blip r:embed="rId2"/>
              </a:buBlip>
            </a:pPr>
            <a:endParaRPr lang="el-GR" sz="1800" dirty="0" smtClean="0"/>
          </a:p>
          <a:p>
            <a:pPr>
              <a:buBlip>
                <a:blip r:embed="rId2"/>
              </a:buBlip>
            </a:pPr>
            <a:r>
              <a:rPr lang="el-GR" sz="1800" dirty="0" smtClean="0"/>
              <a:t>Χρονοβόρα και επίπονη διαδικασία για την εξαγωγή συγκεντρωτικών στοιχείων</a:t>
            </a:r>
          </a:p>
          <a:p>
            <a:pPr>
              <a:buBlip>
                <a:blip r:embed="rId2"/>
              </a:buBlip>
            </a:pPr>
            <a:endParaRPr lang="el-GR" sz="1800" dirty="0" smtClean="0"/>
          </a:p>
          <a:p>
            <a:pPr>
              <a:buBlip>
                <a:blip r:embed="rId2"/>
              </a:buBlip>
            </a:pPr>
            <a:r>
              <a:rPr lang="el-GR" sz="1800" dirty="0" smtClean="0"/>
              <a:t>Δυσκολία στην παρακολούθηση της διαδικασίας</a:t>
            </a:r>
          </a:p>
          <a:p>
            <a:pPr>
              <a:buBlip>
                <a:blip r:embed="rId2"/>
              </a:buBlip>
            </a:pPr>
            <a:endParaRPr lang="el-GR" sz="1800" dirty="0" smtClean="0"/>
          </a:p>
          <a:p>
            <a:pPr>
              <a:buBlip>
                <a:blip r:embed="rId2"/>
              </a:buBlip>
            </a:pPr>
            <a:r>
              <a:rPr lang="el-GR" sz="1800" dirty="0" smtClean="0"/>
              <a:t>Πέραν της πραγματοποίησης της Αξιολόγησης, δεν υπάρχει άλλο όφελος για τα μέλη του Τμήματος</a:t>
            </a:r>
          </a:p>
          <a:p>
            <a:endParaRPr lang="el-GR" sz="1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Εφαρμογή «ΜΟΔΙΠ του ΓΠΑ» </a:t>
            </a:r>
            <a:endParaRPr lang="el-GR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b="1" dirty="0" smtClean="0">
                <a:solidFill>
                  <a:schemeClr val="accent6">
                    <a:lumMod val="75000"/>
                  </a:schemeClr>
                </a:solidFill>
              </a:rPr>
              <a:t>Στόχος του προγράμματος «ΜΟΔΙΠ του ΓΠΑ»:</a:t>
            </a:r>
          </a:p>
          <a:p>
            <a:r>
              <a:rPr lang="el-GR" sz="1800" dirty="0" smtClean="0"/>
              <a:t>να γίνει η διαδικασία της Αξιολόγησης μία σχετικά «εύκολη» και «απλή» υπόθεση</a:t>
            </a:r>
          </a:p>
          <a:p>
            <a:r>
              <a:rPr lang="el-GR" sz="1800" dirty="0" smtClean="0"/>
              <a:t>να διασφαλίσει την αξιοπιστία της διαδικασίας και του αποτελέσματος</a:t>
            </a:r>
          </a:p>
          <a:p>
            <a:r>
              <a:rPr lang="el-GR" sz="1800" dirty="0" smtClean="0"/>
              <a:t>να υπάρχουν επιπλέον πολλαπλά οφέλη για την Πανεπιστημιακή κοινότητα</a:t>
            </a:r>
          </a:p>
          <a:p>
            <a:pPr>
              <a:buNone/>
            </a:pPr>
            <a:endParaRPr lang="el-GR" sz="1800" b="1" dirty="0" smtClean="0"/>
          </a:p>
          <a:p>
            <a:pPr>
              <a:buNone/>
            </a:pPr>
            <a:r>
              <a:rPr lang="el-GR" sz="2000" b="1" dirty="0" smtClean="0">
                <a:solidFill>
                  <a:schemeClr val="accent6">
                    <a:lumMod val="75000"/>
                  </a:schemeClr>
                </a:solidFill>
              </a:rPr>
              <a:t>Πώς;</a:t>
            </a:r>
            <a:endParaRPr lang="el-GR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algn="just"/>
            <a:r>
              <a:rPr lang="el-GR" sz="1800" dirty="0" smtClean="0"/>
              <a:t>Συγκεντρώνοντας όλα τα απαιτούμενα στοιχεία, από οπουδήποτε και αν προέρχονται, σε </a:t>
            </a:r>
            <a:r>
              <a:rPr lang="el-GR" sz="1800" b="1" u="sng" dirty="0" smtClean="0">
                <a:solidFill>
                  <a:schemeClr val="accent6">
                    <a:lumMod val="75000"/>
                  </a:schemeClr>
                </a:solidFill>
              </a:rPr>
              <a:t>μία βάση δεδομένων</a:t>
            </a:r>
          </a:p>
          <a:p>
            <a:pPr lvl="0" algn="just"/>
            <a:r>
              <a:rPr lang="el-GR" sz="1800" dirty="0" smtClean="0"/>
              <a:t>Τα στοιχεία που συγκεντρώνονται έχουν </a:t>
            </a:r>
            <a:r>
              <a:rPr lang="el-GR" sz="1800" b="1" dirty="0" smtClean="0">
                <a:solidFill>
                  <a:schemeClr val="accent6">
                    <a:lumMod val="75000"/>
                  </a:schemeClr>
                </a:solidFill>
              </a:rPr>
              <a:t>ενιαία μορφή</a:t>
            </a:r>
            <a:r>
              <a:rPr lang="el-GR" sz="1800" dirty="0" smtClean="0"/>
              <a:t>, με  συγκεκριμένες ερωτήσεις και μετατρέποντας συχνά τις ανοιχτού τύπου ερωτήσεις σε κλειστού τύπου </a:t>
            </a:r>
          </a:p>
          <a:p>
            <a:pPr lvl="0" algn="just"/>
            <a:r>
              <a:rPr lang="el-GR" sz="1800" dirty="0" smtClean="0"/>
              <a:t>Τα στοιχεία να είναι μόνιμα αποθηκευμένα και να ανασύρονται οποτεδήποτε</a:t>
            </a:r>
          </a:p>
          <a:p>
            <a:pPr lvl="0" algn="just"/>
            <a:r>
              <a:rPr lang="el-GR" sz="1800" dirty="0" smtClean="0"/>
              <a:t>Ορίζοντας με σαφήνεια τον σκοπό, τα δικαιώματα και τις υποχρεώσεις των χρηστών (Πολιτική Πρόσβασης και Προστασίας των Δεδομένων της Εφαρμογής )</a:t>
            </a:r>
          </a:p>
          <a:p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34082"/>
          </a:xfrm>
        </p:spPr>
        <p:txBody>
          <a:bodyPr>
            <a:normAutofit/>
          </a:bodyPr>
          <a:lstStyle/>
          <a:p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</a:rPr>
              <a:t>Μέλη ΔΕΠ και ΕΕΔΙΠ: Υποχρεώσεις και Δικαιώματα στην εφαρμογή</a:t>
            </a:r>
            <a:endParaRPr lang="el-GR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836712"/>
            <a:ext cx="4283968" cy="5760640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b="1" dirty="0" smtClean="0">
                <a:solidFill>
                  <a:schemeClr val="accent6">
                    <a:lumMod val="75000"/>
                  </a:schemeClr>
                </a:solidFill>
              </a:rPr>
              <a:t>Υποχρεώσεις:</a:t>
            </a:r>
          </a:p>
          <a:p>
            <a:pPr lvl="0">
              <a:spcBef>
                <a:spcPts val="1000"/>
              </a:spcBef>
            </a:pPr>
            <a:r>
              <a:rPr lang="el-GR" sz="1800" dirty="0" smtClean="0"/>
              <a:t>Να συμπληρώνουν στο τέλος του ακαδημαϊκού έτους το </a:t>
            </a:r>
          </a:p>
          <a:p>
            <a:pPr lvl="0">
              <a:spcBef>
                <a:spcPts val="1000"/>
              </a:spcBef>
              <a:buNone/>
            </a:pPr>
            <a:r>
              <a:rPr lang="el-GR" sz="1800" dirty="0" smtClean="0"/>
              <a:t>  </a:t>
            </a:r>
            <a:r>
              <a:rPr lang="el-GR" sz="1800" b="1" dirty="0" smtClean="0"/>
              <a:t>ΑΠΟΓΡΑΦΙΚΟ ΔΕΛΤΙΟ ΔΙΔΑΣΟΝΤΑ </a:t>
            </a:r>
          </a:p>
          <a:p>
            <a:pPr lvl="0">
              <a:spcBef>
                <a:spcPts val="1000"/>
              </a:spcBef>
              <a:buNone/>
            </a:pPr>
            <a:endParaRPr lang="el-GR" sz="1800" b="1" dirty="0" smtClean="0"/>
          </a:p>
          <a:p>
            <a:pPr lvl="0">
              <a:spcBef>
                <a:spcPts val="1000"/>
              </a:spcBef>
            </a:pPr>
            <a:r>
              <a:rPr lang="el-GR" sz="1800" dirty="0" smtClean="0"/>
              <a:t>Ο Υπεύθυνος του μαθήματος, να συμπληρώνει στο τέλος του ακαδημαϊκού εξαμήνου το </a:t>
            </a:r>
          </a:p>
          <a:p>
            <a:pPr lvl="0">
              <a:spcBef>
                <a:spcPts val="1000"/>
              </a:spcBef>
              <a:buNone/>
            </a:pPr>
            <a:r>
              <a:rPr lang="el-GR" sz="1800" b="1" dirty="0" smtClean="0"/>
              <a:t>ΑΠΟΓΡΑΦΙΚΟ ΔΕΛΤΙΟ  ΜΑΘΗΜΑΤΟΣ</a:t>
            </a:r>
          </a:p>
          <a:p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83968" y="836712"/>
            <a:ext cx="4680520" cy="576064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b="1" dirty="0" smtClean="0">
                <a:solidFill>
                  <a:schemeClr val="accent6">
                    <a:lumMod val="75000"/>
                  </a:schemeClr>
                </a:solidFill>
              </a:rPr>
              <a:t>Δικαιώματα -Οφέλη:</a:t>
            </a:r>
          </a:p>
          <a:p>
            <a:pPr>
              <a:spcBef>
                <a:spcPts val="1000"/>
              </a:spcBef>
            </a:pPr>
            <a:r>
              <a:rPr lang="el-GR" sz="1800" dirty="0" smtClean="0"/>
              <a:t>έχουν συγκεντρωμένες τις καταχωρημένες </a:t>
            </a:r>
            <a:r>
              <a:rPr lang="el-GR" sz="1800" b="1" dirty="0" smtClean="0"/>
              <a:t>δημοσιεύσεις </a:t>
            </a:r>
            <a:r>
              <a:rPr lang="el-GR" sz="1800" dirty="0" smtClean="0"/>
              <a:t>τους </a:t>
            </a:r>
          </a:p>
          <a:p>
            <a:pPr lvl="0">
              <a:spcBef>
                <a:spcPts val="1000"/>
              </a:spcBef>
            </a:pPr>
            <a:r>
              <a:rPr lang="el-GR" sz="1800" dirty="0" smtClean="0"/>
              <a:t>έχουν  συγκεντρωμένα τα  καταχωρημένα </a:t>
            </a:r>
            <a:r>
              <a:rPr lang="el-GR" sz="1800" b="1" dirty="0" smtClean="0"/>
              <a:t>ερευνητικά τους προγράμματα</a:t>
            </a:r>
          </a:p>
          <a:p>
            <a:pPr lvl="0">
              <a:spcBef>
                <a:spcPts val="1000"/>
              </a:spcBef>
            </a:pPr>
            <a:r>
              <a:rPr lang="el-GR" sz="1800" dirty="0" smtClean="0"/>
              <a:t>έχουν πρόσβαση στις </a:t>
            </a:r>
            <a:r>
              <a:rPr lang="el-GR" sz="1800" b="1" dirty="0" smtClean="0"/>
              <a:t>αξιολογήσεις των φοιτητών </a:t>
            </a:r>
            <a:r>
              <a:rPr lang="el-GR" sz="1800" dirty="0" smtClean="0"/>
              <a:t>και στα συγκεντρωτικά του Τμήματος</a:t>
            </a:r>
          </a:p>
          <a:p>
            <a:pPr lvl="0">
              <a:spcBef>
                <a:spcPts val="1000"/>
              </a:spcBef>
            </a:pPr>
            <a:r>
              <a:rPr lang="el-GR" sz="1800" dirty="0" smtClean="0"/>
              <a:t>έχουν πρόσβαση </a:t>
            </a:r>
            <a:r>
              <a:rPr lang="el-GR" sz="1800" b="1" dirty="0" smtClean="0"/>
              <a:t>σε στοιχεία που αφορούν το μάθημα</a:t>
            </a:r>
            <a:r>
              <a:rPr lang="el-GR" sz="1800" dirty="0" smtClean="0"/>
              <a:t> που διδάσκουν, όπως είναι η </a:t>
            </a:r>
            <a:r>
              <a:rPr lang="el-GR" sz="1800" b="1" dirty="0" smtClean="0"/>
              <a:t>βαθμολογική επίδοση </a:t>
            </a:r>
            <a:r>
              <a:rPr lang="el-GR" sz="1800" dirty="0" smtClean="0"/>
              <a:t>των φοιτητών τους κ.α.</a:t>
            </a:r>
          </a:p>
          <a:p>
            <a:pPr lvl="0">
              <a:spcBef>
                <a:spcPts val="1000"/>
              </a:spcBef>
            </a:pPr>
            <a:r>
              <a:rPr lang="el-GR" sz="1800" dirty="0" smtClean="0"/>
              <a:t>Θα μπορούν να εισάγουν και να αντλούν στοιχεία από </a:t>
            </a:r>
            <a:r>
              <a:rPr lang="el-GR" sz="1800" b="1" dirty="0" smtClean="0"/>
              <a:t>οπουδήποτε κι αν βρίσκονται</a:t>
            </a:r>
          </a:p>
          <a:p>
            <a:pPr lvl="0">
              <a:spcBef>
                <a:spcPts val="1000"/>
              </a:spcBef>
            </a:pPr>
            <a:r>
              <a:rPr lang="el-GR" sz="1800" dirty="0" smtClean="0"/>
              <a:t>Δεν εξαρτώνται από τρίτους (αποστολή ερωτηματολογίων, αναζήτηση στοιχείων κλπ.) </a:t>
            </a:r>
          </a:p>
          <a:p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</a:rPr>
              <a:t>ΟΜΕΑ: Υποχρεώσεις και Δικαιώματα στην εφαρμογή</a:t>
            </a:r>
            <a:endParaRPr lang="el-GR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4499992" cy="5145435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b="1" dirty="0" smtClean="0">
                <a:solidFill>
                  <a:schemeClr val="accent6">
                    <a:lumMod val="75000"/>
                  </a:schemeClr>
                </a:solidFill>
              </a:rPr>
              <a:t>Υποχρεώσεις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l-GR" sz="1800" dirty="0" smtClean="0"/>
              <a:t>Η ΟΜΕΑ του Τμήματος είναι επιφορτισμένη:</a:t>
            </a:r>
          </a:p>
          <a:p>
            <a:pPr marL="0" indent="0">
              <a:spcBef>
                <a:spcPts val="1000"/>
              </a:spcBef>
            </a:pPr>
            <a:r>
              <a:rPr lang="el-GR" sz="1800" dirty="0" smtClean="0"/>
              <a:t>Με την υποστήριξη της διαδικασίας της Αξιολόγησης στο Τμήμα</a:t>
            </a:r>
          </a:p>
          <a:p>
            <a:pPr marL="0" indent="0">
              <a:spcBef>
                <a:spcPts val="1000"/>
              </a:spcBef>
            </a:pPr>
            <a:r>
              <a:rPr lang="el-GR" sz="1800" dirty="0" smtClean="0"/>
              <a:t>Με τη συγγραφή της Έκθεσης</a:t>
            </a:r>
          </a:p>
          <a:p>
            <a:pPr marL="0" indent="0">
              <a:spcBef>
                <a:spcPts val="1000"/>
              </a:spcBef>
            </a:pPr>
            <a:r>
              <a:rPr lang="el-GR" sz="1800" dirty="0" smtClean="0"/>
              <a:t>Την προώθησής της στη Γ.Σ. του Τμήματος </a:t>
            </a:r>
            <a:r>
              <a:rPr lang="el-GR" sz="1800" dirty="0" smtClean="0"/>
              <a:t>και </a:t>
            </a:r>
            <a:r>
              <a:rPr lang="el-GR" sz="1800" dirty="0" smtClean="0"/>
              <a:t>στη ΜΟΔΙΠ</a:t>
            </a:r>
          </a:p>
          <a:p>
            <a:pPr marL="0" indent="0">
              <a:spcBef>
                <a:spcPts val="1000"/>
              </a:spcBef>
            </a:pPr>
            <a:r>
              <a:rPr lang="el-GR" sz="1800" b="1" dirty="0" smtClean="0"/>
              <a:t>Με την παρακολούθηση της προόδου της υλοποίησης των προτάσεων βελτίωσης της υφιστάμενης κατάστασης </a:t>
            </a:r>
          </a:p>
          <a:p>
            <a:endParaRPr lang="el-GR" sz="7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2" y="980728"/>
            <a:ext cx="4644008" cy="5145435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b="1" dirty="0" smtClean="0">
                <a:solidFill>
                  <a:schemeClr val="accent6">
                    <a:lumMod val="75000"/>
                  </a:schemeClr>
                </a:solidFill>
              </a:rPr>
              <a:t>Δικαιώματα-Οφέλη:</a:t>
            </a:r>
            <a:endParaRPr lang="el-GR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l-GR" sz="1800" dirty="0" smtClean="0"/>
              <a:t>Θα εξάγει </a:t>
            </a:r>
            <a:r>
              <a:rPr lang="el-GR" sz="1800" b="1" dirty="0" smtClean="0"/>
              <a:t>συγκεντρωτικά </a:t>
            </a:r>
            <a:r>
              <a:rPr lang="el-GR" sz="1800" b="1" kern="0" dirty="0" smtClean="0"/>
              <a:t>αποτελέσματα</a:t>
            </a:r>
            <a:r>
              <a:rPr lang="el-GR" sz="1800" b="1" dirty="0" smtClean="0"/>
              <a:t> </a:t>
            </a:r>
            <a:r>
              <a:rPr lang="el-GR" sz="1800" dirty="0" smtClean="0"/>
              <a:t>σε </a:t>
            </a:r>
            <a:r>
              <a:rPr lang="el-GR" sz="1800" b="1" dirty="0" smtClean="0"/>
              <a:t>ελάχιστο χρόνο</a:t>
            </a:r>
          </a:p>
          <a:p>
            <a:pPr lvl="0"/>
            <a:r>
              <a:rPr lang="el-GR" sz="1800" dirty="0" smtClean="0"/>
              <a:t>Θα </a:t>
            </a:r>
            <a:r>
              <a:rPr lang="el-GR" sz="1800" b="1" dirty="0" smtClean="0"/>
              <a:t>παρακολουθεί με ευκολία την πορεία </a:t>
            </a:r>
            <a:r>
              <a:rPr lang="el-GR" sz="1800" dirty="0" smtClean="0"/>
              <a:t>των στοιχείων που έχουν συλλεχθεί</a:t>
            </a:r>
          </a:p>
          <a:p>
            <a:pPr lvl="0"/>
            <a:r>
              <a:rPr lang="el-GR" sz="1800" dirty="0" smtClean="0"/>
              <a:t>Θα έχει </a:t>
            </a:r>
            <a:r>
              <a:rPr lang="el-GR" sz="1800" b="1" dirty="0" smtClean="0"/>
              <a:t>πρόσβαση σε όλα τα στοιχεία </a:t>
            </a:r>
            <a:r>
              <a:rPr lang="el-GR" sz="1800" dirty="0" smtClean="0"/>
              <a:t>που απαιτούνται για τη συγγραφή της Έκθεσης, χωρίς να τα αναζητά από τις διάφορες υπηρεσίες</a:t>
            </a:r>
          </a:p>
          <a:p>
            <a:r>
              <a:rPr lang="el-GR" sz="1800" dirty="0" smtClean="0"/>
              <a:t>Ο Πρόεδρος του Τμήματος έχει επίσης το δικαίωμα πρόσβασης στις αξιολογήσεις των φοιτητών για κάθε μέλος ΔΕΠ του Τμήματός του.</a:t>
            </a:r>
          </a:p>
          <a:p>
            <a:endParaRPr lang="el-GR" sz="3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597</Words>
  <Application>Microsoft Office PowerPoint</Application>
  <PresentationFormat>On-screen Show (4:3)</PresentationFormat>
  <Paragraphs>85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«ΜΟΔΙΠ του ΓΠΑ» με απλά λόγια…</vt:lpstr>
      <vt:lpstr>Διαδικασία της Αξιολόγησης</vt:lpstr>
      <vt:lpstr>Slide 3</vt:lpstr>
      <vt:lpstr>Διαδικασία της Αξιολόγησης</vt:lpstr>
      <vt:lpstr>Slide 5</vt:lpstr>
      <vt:lpstr>Διαδικασία της Αξιολόγησης</vt:lpstr>
      <vt:lpstr>Εφαρμογή «ΜΟΔΙΠ του ΓΠΑ» </vt:lpstr>
      <vt:lpstr>Μέλη ΔΕΠ και ΕΕΔΙΠ: Υποχρεώσεις και Δικαιώματα στην εφαρμογή</vt:lpstr>
      <vt:lpstr>ΟΜΕΑ: Υποχρεώσεις και Δικαιώματα στην εφαρμογή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Διαδικασία της Αξιολόγησης</dc:title>
  <dc:creator>alexandra ntouka</dc:creator>
  <cp:lastModifiedBy>alexandra ntouka</cp:lastModifiedBy>
  <cp:revision>66</cp:revision>
  <dcterms:created xsi:type="dcterms:W3CDTF">2013-05-17T05:42:09Z</dcterms:created>
  <dcterms:modified xsi:type="dcterms:W3CDTF">2013-11-04T13:39:12Z</dcterms:modified>
</cp:coreProperties>
</file>