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Override PartName="/ppt/diagrams/drawing3.xml" ContentType="application/vnd.ms-office.drawingml.diagramDrawing+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quickStyle3.xml" ContentType="application/vnd.openxmlformats-officedocument.drawingml.diagramStyl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diagrams/layout4.xml" ContentType="application/vnd.openxmlformats-officedocument.drawingml.diagramLayout+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diagrams/layout2.xml" ContentType="application/vnd.openxmlformats-officedocument.drawingml.diagramLayout+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diagrams/layout3.xml" ContentType="application/vnd.openxmlformats-officedocument.drawingml.diagramLayout+xml"/>
  <Override PartName="/ppt/notesSlides/notesSlide21.xml" ContentType="application/vnd.openxmlformats-officedocument.presentationml.notesSlide+xml"/>
  <Override PartName="/ppt/diagrams/data4.xml" ContentType="application/vnd.openxmlformats-officedocument.drawingml.diagramData+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diagrams/quickStyle1.xml" ContentType="application/vnd.openxmlformats-officedocument.drawingml.diagramStyle+xml"/>
  <Override PartName="/ppt/notesSlides/notesSlide37.xml" ContentType="application/vnd.openxmlformats-officedocument.presentationml.notesSlide+xml"/>
  <Override PartName="/ppt/notesSlides/notesSlide55.xml" ContentType="application/vnd.openxmlformats-officedocument.presentationml.notes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9" r:id="rId1"/>
  </p:sldMasterIdLst>
  <p:notesMasterIdLst>
    <p:notesMasterId r:id="rId59"/>
  </p:notesMasterIdLst>
  <p:handoutMasterIdLst>
    <p:handoutMasterId r:id="rId60"/>
  </p:handoutMasterIdLst>
  <p:sldIdLst>
    <p:sldId id="326" r:id="rId2"/>
    <p:sldId id="498" r:id="rId3"/>
    <p:sldId id="570" r:id="rId4"/>
    <p:sldId id="572" r:id="rId5"/>
    <p:sldId id="545" r:id="rId6"/>
    <p:sldId id="530" r:id="rId7"/>
    <p:sldId id="580" r:id="rId8"/>
    <p:sldId id="526" r:id="rId9"/>
    <p:sldId id="549" r:id="rId10"/>
    <p:sldId id="519" r:id="rId11"/>
    <p:sldId id="581" r:id="rId12"/>
    <p:sldId id="582" r:id="rId13"/>
    <p:sldId id="583" r:id="rId14"/>
    <p:sldId id="533" r:id="rId15"/>
    <p:sldId id="516" r:id="rId16"/>
    <p:sldId id="477" r:id="rId17"/>
    <p:sldId id="584" r:id="rId18"/>
    <p:sldId id="579" r:id="rId19"/>
    <p:sldId id="575" r:id="rId20"/>
    <p:sldId id="576" r:id="rId21"/>
    <p:sldId id="482" r:id="rId22"/>
    <p:sldId id="478" r:id="rId23"/>
    <p:sldId id="480" r:id="rId24"/>
    <p:sldId id="552" r:id="rId25"/>
    <p:sldId id="535" r:id="rId26"/>
    <p:sldId id="496" r:id="rId27"/>
    <p:sldId id="495" r:id="rId28"/>
    <p:sldId id="501" r:id="rId29"/>
    <p:sldId id="540" r:id="rId30"/>
    <p:sldId id="539" r:id="rId31"/>
    <p:sldId id="536" r:id="rId32"/>
    <p:sldId id="541" r:id="rId33"/>
    <p:sldId id="542" r:id="rId34"/>
    <p:sldId id="544" r:id="rId35"/>
    <p:sldId id="460" r:id="rId36"/>
    <p:sldId id="578" r:id="rId37"/>
    <p:sldId id="565" r:id="rId38"/>
    <p:sldId id="546" r:id="rId39"/>
    <p:sldId id="547" r:id="rId40"/>
    <p:sldId id="548" r:id="rId41"/>
    <p:sldId id="566" r:id="rId42"/>
    <p:sldId id="550" r:id="rId43"/>
    <p:sldId id="551" r:id="rId44"/>
    <p:sldId id="567" r:id="rId45"/>
    <p:sldId id="553" r:id="rId46"/>
    <p:sldId id="554" r:id="rId47"/>
    <p:sldId id="568" r:id="rId48"/>
    <p:sldId id="555" r:id="rId49"/>
    <p:sldId id="556" r:id="rId50"/>
    <p:sldId id="557" r:id="rId51"/>
    <p:sldId id="558" r:id="rId52"/>
    <p:sldId id="559" r:id="rId53"/>
    <p:sldId id="560" r:id="rId54"/>
    <p:sldId id="561" r:id="rId55"/>
    <p:sldId id="562" r:id="rId56"/>
    <p:sldId id="563" r:id="rId57"/>
    <p:sldId id="564" r:id="rId58"/>
  </p:sldIdLst>
  <p:sldSz cx="9144000" cy="6858000" type="screen4x3"/>
  <p:notesSz cx="6797675" cy="9874250"/>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7" userDrawn="1">
          <p15:clr>
            <a:srgbClr val="A4A3A4"/>
          </p15:clr>
        </p15:guide>
        <p15:guide id="2" pos="2100" userDrawn="1">
          <p15:clr>
            <a:srgbClr val="A4A3A4"/>
          </p15:clr>
        </p15:guide>
        <p15:guide id="3" orient="horz" pos="3110" userDrawn="1">
          <p15:clr>
            <a:srgbClr val="A4A3A4"/>
          </p15:clr>
        </p15:guide>
        <p15:guide id="4" pos="214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lazarid"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1848"/>
    <a:srgbClr val="FF6600"/>
    <a:srgbClr val="33CC33"/>
    <a:srgbClr val="008000"/>
    <a:srgbClr val="DAA600"/>
    <a:srgbClr val="009900"/>
    <a:srgbClr val="B42B00"/>
    <a:srgbClr val="990033"/>
    <a:srgbClr val="800000"/>
    <a:srgbClr val="3366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00" autoAdjust="0"/>
    <p:restoredTop sz="79619" autoAdjust="0"/>
  </p:normalViewPr>
  <p:slideViewPr>
    <p:cSldViewPr>
      <p:cViewPr varScale="1">
        <p:scale>
          <a:sx n="79" d="100"/>
          <a:sy n="79" d="100"/>
        </p:scale>
        <p:origin x="-186" y="-90"/>
      </p:cViewPr>
      <p:guideLst>
        <p:guide orient="horz" pos="2160"/>
        <p:guide pos="2880"/>
      </p:guideLst>
    </p:cSldViewPr>
  </p:slideViewPr>
  <p:outlineViewPr>
    <p:cViewPr>
      <p:scale>
        <a:sx n="33" d="100"/>
        <a:sy n="33" d="100"/>
      </p:scale>
      <p:origin x="0" y="-55626"/>
    </p:cViewPr>
  </p:outlineViewPr>
  <p:notesTextViewPr>
    <p:cViewPr>
      <p:scale>
        <a:sx n="100" d="100"/>
        <a:sy n="100" d="100"/>
      </p:scale>
      <p:origin x="0" y="0"/>
    </p:cViewPr>
  </p:notesTextViewPr>
  <p:sorterViewPr>
    <p:cViewPr>
      <p:scale>
        <a:sx n="90" d="100"/>
        <a:sy n="90" d="100"/>
      </p:scale>
      <p:origin x="0" y="0"/>
    </p:cViewPr>
  </p:sorterViewPr>
  <p:notesViewPr>
    <p:cSldViewPr>
      <p:cViewPr varScale="1">
        <p:scale>
          <a:sx n="68" d="100"/>
          <a:sy n="68" d="100"/>
        </p:scale>
        <p:origin x="-2310" y="-114"/>
      </p:cViewPr>
      <p:guideLst>
        <p:guide orient="horz" pos="3127"/>
        <p:guide orient="horz" pos="3110"/>
        <p:guide pos="2100"/>
        <p:guide pos="2142"/>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E1C08BA-675A-4E1D-B71D-0AA6D2D16534}" type="doc">
      <dgm:prSet loTypeId="urn:microsoft.com/office/officeart/2005/8/layout/radial4" loCatId="relationship" qsTypeId="urn:microsoft.com/office/officeart/2005/8/quickstyle/simple1" qsCatId="simple" csTypeId="urn:microsoft.com/office/officeart/2005/8/colors/accent1_2" csCatId="accent1" phldr="0"/>
      <dgm:spPr/>
      <dgm:t>
        <a:bodyPr/>
        <a:lstStyle/>
        <a:p>
          <a:endParaRPr lang="el-GR"/>
        </a:p>
      </dgm:t>
    </dgm:pt>
    <dgm:pt modelId="{26C832E2-3BF5-444F-8A80-49B4B84CC690}" type="pres">
      <dgm:prSet presAssocID="{2E1C08BA-675A-4E1D-B71D-0AA6D2D16534}" presName="cycle" presStyleCnt="0">
        <dgm:presLayoutVars>
          <dgm:chMax val="1"/>
          <dgm:dir/>
          <dgm:animLvl val="ctr"/>
          <dgm:resizeHandles val="exact"/>
        </dgm:presLayoutVars>
      </dgm:prSet>
      <dgm:spPr/>
      <dgm:t>
        <a:bodyPr/>
        <a:lstStyle/>
        <a:p>
          <a:endParaRPr lang="el-GR"/>
        </a:p>
      </dgm:t>
    </dgm:pt>
  </dgm:ptLst>
  <dgm:cxnLst>
    <dgm:cxn modelId="{3023C5E2-2F6F-4433-9EA4-B1BA8D0ACCB2}" type="presOf" srcId="{2E1C08BA-675A-4E1D-B71D-0AA6D2D16534}" destId="{26C832E2-3BF5-444F-8A80-49B4B84CC690}" srcOrd="0" destOrd="0" presId="urn:microsoft.com/office/officeart/2005/8/layout/radial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E6B44D2-C0AC-4E6C-9DC7-9B7008E6BFAE}"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l-GR"/>
        </a:p>
      </dgm:t>
    </dgm:pt>
    <dgm:pt modelId="{BE388340-DA65-44BA-87D9-0B8F2BA0E9EC}">
      <dgm:prSet phldrT="[Text]" custT="1"/>
      <dgm:spPr/>
      <dgm:t>
        <a:bodyPr lIns="0" rIns="0"/>
        <a:lstStyle/>
        <a:p>
          <a:r>
            <a:rPr lang="el-GR" sz="1600" b="1" dirty="0" smtClean="0"/>
            <a:t>Στόχοι &amp;</a:t>
          </a:r>
          <a:br>
            <a:rPr lang="el-GR" sz="1600" b="1" dirty="0" smtClean="0"/>
          </a:br>
          <a:r>
            <a:rPr lang="el-GR" sz="1600" b="1" dirty="0" smtClean="0"/>
            <a:t>Μαθησιακά</a:t>
          </a:r>
          <a:br>
            <a:rPr lang="el-GR" sz="1600" b="1" dirty="0" smtClean="0"/>
          </a:br>
          <a:r>
            <a:rPr lang="el-GR" sz="1600" b="1" dirty="0" smtClean="0"/>
            <a:t>Αποτελέσματα</a:t>
          </a:r>
          <a:endParaRPr lang="el-GR" sz="1600" b="1" dirty="0"/>
        </a:p>
      </dgm:t>
    </dgm:pt>
    <dgm:pt modelId="{5F241F19-E175-4B98-A725-992D15CA3546}" type="parTrans" cxnId="{14D01219-5760-434B-9804-2E7FEDEBB54C}">
      <dgm:prSet/>
      <dgm:spPr/>
      <dgm:t>
        <a:bodyPr/>
        <a:lstStyle/>
        <a:p>
          <a:endParaRPr lang="el-GR" sz="2000"/>
        </a:p>
      </dgm:t>
    </dgm:pt>
    <dgm:pt modelId="{23EB0FDD-A6A5-4601-8FC7-C8569CA5283D}" type="sibTrans" cxnId="{14D01219-5760-434B-9804-2E7FEDEBB54C}">
      <dgm:prSet/>
      <dgm:spPr/>
      <dgm:t>
        <a:bodyPr/>
        <a:lstStyle/>
        <a:p>
          <a:endParaRPr lang="el-GR" sz="2000"/>
        </a:p>
      </dgm:t>
    </dgm:pt>
    <dgm:pt modelId="{6D6891FA-74F4-42A3-842E-172E33715EFC}">
      <dgm:prSet phldrT="[Text]" custT="1"/>
      <dgm:spPr/>
      <dgm:t>
        <a:bodyPr/>
        <a:lstStyle/>
        <a:p>
          <a:r>
            <a:rPr lang="el-GR" sz="1600" b="1" dirty="0" smtClean="0"/>
            <a:t>Περιεχόμενο Σπουδών</a:t>
          </a:r>
          <a:endParaRPr lang="el-GR" sz="1600" b="1" dirty="0"/>
        </a:p>
      </dgm:t>
    </dgm:pt>
    <dgm:pt modelId="{5B55FB99-6C85-43DC-B774-DD6CCD4BAB27}" type="parTrans" cxnId="{378A94A8-77BD-4DB7-9A58-E28BF1ADBB72}">
      <dgm:prSet/>
      <dgm:spPr/>
      <dgm:t>
        <a:bodyPr/>
        <a:lstStyle/>
        <a:p>
          <a:endParaRPr lang="el-GR" sz="2000"/>
        </a:p>
      </dgm:t>
    </dgm:pt>
    <dgm:pt modelId="{66721287-723E-43C1-AACC-DD88A31FEBD5}" type="sibTrans" cxnId="{378A94A8-77BD-4DB7-9A58-E28BF1ADBB72}">
      <dgm:prSet/>
      <dgm:spPr/>
      <dgm:t>
        <a:bodyPr/>
        <a:lstStyle/>
        <a:p>
          <a:endParaRPr lang="el-GR" sz="2000"/>
        </a:p>
      </dgm:t>
    </dgm:pt>
    <dgm:pt modelId="{FD94BD80-CF88-4DDB-8D71-829A4EF0E0DC}">
      <dgm:prSet phldrT="[Text]" custT="1"/>
      <dgm:spPr/>
      <dgm:t>
        <a:bodyPr lIns="0" rIns="0"/>
        <a:lstStyle/>
        <a:p>
          <a:r>
            <a:rPr lang="el-GR" sz="1600" b="1" dirty="0" smtClean="0"/>
            <a:t>Διδακτικές Μαθησιακές Μέθοδοι</a:t>
          </a:r>
          <a:endParaRPr lang="el-GR" sz="1600" b="1" dirty="0"/>
        </a:p>
      </dgm:t>
    </dgm:pt>
    <dgm:pt modelId="{E8D0D503-BDD4-47A0-B649-1555057D4D7A}" type="parTrans" cxnId="{2268E2CA-C508-4785-8C29-52853EA4582B}">
      <dgm:prSet/>
      <dgm:spPr/>
      <dgm:t>
        <a:bodyPr/>
        <a:lstStyle/>
        <a:p>
          <a:endParaRPr lang="el-GR" sz="2000"/>
        </a:p>
      </dgm:t>
    </dgm:pt>
    <dgm:pt modelId="{DBEAE5AC-1260-48D8-8D87-6901C62EE0DE}" type="sibTrans" cxnId="{2268E2CA-C508-4785-8C29-52853EA4582B}">
      <dgm:prSet/>
      <dgm:spPr/>
      <dgm:t>
        <a:bodyPr/>
        <a:lstStyle/>
        <a:p>
          <a:endParaRPr lang="el-GR" sz="2000"/>
        </a:p>
      </dgm:t>
    </dgm:pt>
    <dgm:pt modelId="{30152E1F-8823-4DD1-A55B-F3C55D624A5B}">
      <dgm:prSet phldrT="[Text]" custT="1"/>
      <dgm:spPr/>
      <dgm:t>
        <a:bodyPr lIns="0" rIns="0"/>
        <a:lstStyle/>
        <a:p>
          <a:r>
            <a:rPr lang="el-GR" sz="1600" b="1" dirty="0" smtClean="0"/>
            <a:t>Τρόποι και Περιεχόμενο Εξετάσεων</a:t>
          </a:r>
          <a:endParaRPr lang="el-GR" sz="1600" b="1" dirty="0"/>
        </a:p>
      </dgm:t>
    </dgm:pt>
    <dgm:pt modelId="{2997953B-A283-40B0-8A58-1D5D654EECBA}" type="parTrans" cxnId="{7BA05C27-C641-4309-B304-D512B4A9A317}">
      <dgm:prSet/>
      <dgm:spPr/>
      <dgm:t>
        <a:bodyPr/>
        <a:lstStyle/>
        <a:p>
          <a:endParaRPr lang="el-GR" sz="2000"/>
        </a:p>
      </dgm:t>
    </dgm:pt>
    <dgm:pt modelId="{1DFA5B2A-0437-41D5-B6B3-829264F65FA5}" type="sibTrans" cxnId="{7BA05C27-C641-4309-B304-D512B4A9A317}">
      <dgm:prSet/>
      <dgm:spPr/>
      <dgm:t>
        <a:bodyPr/>
        <a:lstStyle/>
        <a:p>
          <a:endParaRPr lang="el-GR" sz="2000"/>
        </a:p>
      </dgm:t>
    </dgm:pt>
    <dgm:pt modelId="{12A431B8-FE05-49F8-A0E5-73A02090DACE}">
      <dgm:prSet phldrT="[Text]" custT="1"/>
      <dgm:spPr/>
      <dgm:t>
        <a:bodyPr/>
        <a:lstStyle/>
        <a:p>
          <a:r>
            <a:rPr lang="el-GR" sz="1600" b="1" dirty="0" smtClean="0"/>
            <a:t>Επίτευξη Μ.Α. ?</a:t>
          </a:r>
          <a:endParaRPr lang="el-GR" sz="1600" b="1" dirty="0"/>
        </a:p>
      </dgm:t>
    </dgm:pt>
    <dgm:pt modelId="{59C36669-CCDF-47EF-9971-7657156C2B54}" type="parTrans" cxnId="{B791DB1D-ACEC-439D-9266-D98687211C79}">
      <dgm:prSet/>
      <dgm:spPr/>
      <dgm:t>
        <a:bodyPr/>
        <a:lstStyle/>
        <a:p>
          <a:endParaRPr lang="el-GR" sz="2000"/>
        </a:p>
      </dgm:t>
    </dgm:pt>
    <dgm:pt modelId="{C704C3DF-F67F-444B-A6E2-EF6279D2C96F}" type="sibTrans" cxnId="{B791DB1D-ACEC-439D-9266-D98687211C79}">
      <dgm:prSet/>
      <dgm:spPr/>
      <dgm:t>
        <a:bodyPr/>
        <a:lstStyle/>
        <a:p>
          <a:endParaRPr lang="el-GR" sz="2000"/>
        </a:p>
      </dgm:t>
    </dgm:pt>
    <dgm:pt modelId="{873EC812-913F-4C98-8B5D-24C2F5446C9C}" type="pres">
      <dgm:prSet presAssocID="{0E6B44D2-C0AC-4E6C-9DC7-9B7008E6BFAE}" presName="cycle" presStyleCnt="0">
        <dgm:presLayoutVars>
          <dgm:dir/>
          <dgm:resizeHandles val="exact"/>
        </dgm:presLayoutVars>
      </dgm:prSet>
      <dgm:spPr/>
      <dgm:t>
        <a:bodyPr/>
        <a:lstStyle/>
        <a:p>
          <a:endParaRPr lang="el-GR"/>
        </a:p>
      </dgm:t>
    </dgm:pt>
    <dgm:pt modelId="{4ED1D9C2-F71E-430E-9D36-FAB44A1CEEE4}" type="pres">
      <dgm:prSet presAssocID="{BE388340-DA65-44BA-87D9-0B8F2BA0E9EC}" presName="node" presStyleLbl="node1" presStyleIdx="0" presStyleCnt="5" custScaleX="129182">
        <dgm:presLayoutVars>
          <dgm:bulletEnabled val="1"/>
        </dgm:presLayoutVars>
      </dgm:prSet>
      <dgm:spPr/>
      <dgm:t>
        <a:bodyPr/>
        <a:lstStyle/>
        <a:p>
          <a:endParaRPr lang="el-GR"/>
        </a:p>
      </dgm:t>
    </dgm:pt>
    <dgm:pt modelId="{2AB84479-CBC9-49E5-A076-83DA64C7CBC6}" type="pres">
      <dgm:prSet presAssocID="{BE388340-DA65-44BA-87D9-0B8F2BA0E9EC}" presName="spNode" presStyleCnt="0"/>
      <dgm:spPr/>
    </dgm:pt>
    <dgm:pt modelId="{98DF22A5-5DB5-4F87-9939-B054B351E6BD}" type="pres">
      <dgm:prSet presAssocID="{23EB0FDD-A6A5-4601-8FC7-C8569CA5283D}" presName="sibTrans" presStyleLbl="sibTrans1D1" presStyleIdx="0" presStyleCnt="5"/>
      <dgm:spPr/>
      <dgm:t>
        <a:bodyPr/>
        <a:lstStyle/>
        <a:p>
          <a:endParaRPr lang="el-GR"/>
        </a:p>
      </dgm:t>
    </dgm:pt>
    <dgm:pt modelId="{58777BA8-457A-486D-90ED-27D835ADCD7D}" type="pres">
      <dgm:prSet presAssocID="{6D6891FA-74F4-42A3-842E-172E33715EFC}" presName="node" presStyleLbl="node1" presStyleIdx="1" presStyleCnt="5" custScaleX="112548">
        <dgm:presLayoutVars>
          <dgm:bulletEnabled val="1"/>
        </dgm:presLayoutVars>
      </dgm:prSet>
      <dgm:spPr/>
      <dgm:t>
        <a:bodyPr/>
        <a:lstStyle/>
        <a:p>
          <a:endParaRPr lang="el-GR"/>
        </a:p>
      </dgm:t>
    </dgm:pt>
    <dgm:pt modelId="{700773B2-A02A-4F6D-9434-061EA0AF05DC}" type="pres">
      <dgm:prSet presAssocID="{6D6891FA-74F4-42A3-842E-172E33715EFC}" presName="spNode" presStyleCnt="0"/>
      <dgm:spPr/>
    </dgm:pt>
    <dgm:pt modelId="{0C8065E2-E63B-4984-BC48-BB89E1C4391A}" type="pres">
      <dgm:prSet presAssocID="{66721287-723E-43C1-AACC-DD88A31FEBD5}" presName="sibTrans" presStyleLbl="sibTrans1D1" presStyleIdx="1" presStyleCnt="5"/>
      <dgm:spPr/>
      <dgm:t>
        <a:bodyPr/>
        <a:lstStyle/>
        <a:p>
          <a:endParaRPr lang="el-GR"/>
        </a:p>
      </dgm:t>
    </dgm:pt>
    <dgm:pt modelId="{F663CD0A-20AA-4AF5-9B46-07DC5DB19F8C}" type="pres">
      <dgm:prSet presAssocID="{FD94BD80-CF88-4DDB-8D71-829A4EF0E0DC}" presName="node" presStyleLbl="node1" presStyleIdx="2" presStyleCnt="5" custScaleX="113717">
        <dgm:presLayoutVars>
          <dgm:bulletEnabled val="1"/>
        </dgm:presLayoutVars>
      </dgm:prSet>
      <dgm:spPr/>
      <dgm:t>
        <a:bodyPr/>
        <a:lstStyle/>
        <a:p>
          <a:endParaRPr lang="el-GR"/>
        </a:p>
      </dgm:t>
    </dgm:pt>
    <dgm:pt modelId="{D71EBEC9-2270-4D23-98F7-B8C4805568E6}" type="pres">
      <dgm:prSet presAssocID="{FD94BD80-CF88-4DDB-8D71-829A4EF0E0DC}" presName="spNode" presStyleCnt="0"/>
      <dgm:spPr/>
    </dgm:pt>
    <dgm:pt modelId="{B3311979-1B2D-45AC-91AC-EA5C03C3AFD6}" type="pres">
      <dgm:prSet presAssocID="{DBEAE5AC-1260-48D8-8D87-6901C62EE0DE}" presName="sibTrans" presStyleLbl="sibTrans1D1" presStyleIdx="2" presStyleCnt="5"/>
      <dgm:spPr/>
      <dgm:t>
        <a:bodyPr/>
        <a:lstStyle/>
        <a:p>
          <a:endParaRPr lang="el-GR"/>
        </a:p>
      </dgm:t>
    </dgm:pt>
    <dgm:pt modelId="{C9FC2B83-CDC4-4DED-9BEB-6D0D7C8D5350}" type="pres">
      <dgm:prSet presAssocID="{30152E1F-8823-4DD1-A55B-F3C55D624A5B}" presName="node" presStyleLbl="node1" presStyleIdx="3" presStyleCnt="5" custScaleX="118233">
        <dgm:presLayoutVars>
          <dgm:bulletEnabled val="1"/>
        </dgm:presLayoutVars>
      </dgm:prSet>
      <dgm:spPr/>
      <dgm:t>
        <a:bodyPr/>
        <a:lstStyle/>
        <a:p>
          <a:endParaRPr lang="el-GR"/>
        </a:p>
      </dgm:t>
    </dgm:pt>
    <dgm:pt modelId="{FFD4B070-66AD-4F70-9BCD-3F2FE6A62CDC}" type="pres">
      <dgm:prSet presAssocID="{30152E1F-8823-4DD1-A55B-F3C55D624A5B}" presName="spNode" presStyleCnt="0"/>
      <dgm:spPr/>
    </dgm:pt>
    <dgm:pt modelId="{DB062610-B6C3-40F6-B24E-3E27C78910C2}" type="pres">
      <dgm:prSet presAssocID="{1DFA5B2A-0437-41D5-B6B3-829264F65FA5}" presName="sibTrans" presStyleLbl="sibTrans1D1" presStyleIdx="3" presStyleCnt="5"/>
      <dgm:spPr/>
      <dgm:t>
        <a:bodyPr/>
        <a:lstStyle/>
        <a:p>
          <a:endParaRPr lang="el-GR"/>
        </a:p>
      </dgm:t>
    </dgm:pt>
    <dgm:pt modelId="{7E50E312-4774-44CE-8BF6-4D6CE8314987}" type="pres">
      <dgm:prSet presAssocID="{12A431B8-FE05-49F8-A0E5-73A02090DACE}" presName="node" presStyleLbl="node1" presStyleIdx="4" presStyleCnt="5">
        <dgm:presLayoutVars>
          <dgm:bulletEnabled val="1"/>
        </dgm:presLayoutVars>
      </dgm:prSet>
      <dgm:spPr/>
      <dgm:t>
        <a:bodyPr/>
        <a:lstStyle/>
        <a:p>
          <a:endParaRPr lang="el-GR"/>
        </a:p>
      </dgm:t>
    </dgm:pt>
    <dgm:pt modelId="{F5617F92-C13E-4512-875A-033BAD3D9753}" type="pres">
      <dgm:prSet presAssocID="{12A431B8-FE05-49F8-A0E5-73A02090DACE}" presName="spNode" presStyleCnt="0"/>
      <dgm:spPr/>
    </dgm:pt>
    <dgm:pt modelId="{BD37E592-FD3F-46E9-965C-C130A3F58701}" type="pres">
      <dgm:prSet presAssocID="{C704C3DF-F67F-444B-A6E2-EF6279D2C96F}" presName="sibTrans" presStyleLbl="sibTrans1D1" presStyleIdx="4" presStyleCnt="5"/>
      <dgm:spPr/>
      <dgm:t>
        <a:bodyPr/>
        <a:lstStyle/>
        <a:p>
          <a:endParaRPr lang="el-GR"/>
        </a:p>
      </dgm:t>
    </dgm:pt>
  </dgm:ptLst>
  <dgm:cxnLst>
    <dgm:cxn modelId="{EC3C58A8-7686-4358-9E08-4E794EA5B0B5}" type="presOf" srcId="{23EB0FDD-A6A5-4601-8FC7-C8569CA5283D}" destId="{98DF22A5-5DB5-4F87-9939-B054B351E6BD}" srcOrd="0" destOrd="0" presId="urn:microsoft.com/office/officeart/2005/8/layout/cycle5"/>
    <dgm:cxn modelId="{14D01219-5760-434B-9804-2E7FEDEBB54C}" srcId="{0E6B44D2-C0AC-4E6C-9DC7-9B7008E6BFAE}" destId="{BE388340-DA65-44BA-87D9-0B8F2BA0E9EC}" srcOrd="0" destOrd="0" parTransId="{5F241F19-E175-4B98-A725-992D15CA3546}" sibTransId="{23EB0FDD-A6A5-4601-8FC7-C8569CA5283D}"/>
    <dgm:cxn modelId="{F6D75768-3F6A-42CD-819A-E8E89E1C2A1B}" type="presOf" srcId="{C704C3DF-F67F-444B-A6E2-EF6279D2C96F}" destId="{BD37E592-FD3F-46E9-965C-C130A3F58701}" srcOrd="0" destOrd="0" presId="urn:microsoft.com/office/officeart/2005/8/layout/cycle5"/>
    <dgm:cxn modelId="{A40D778D-2BE4-4DA3-AB5E-0FFD6F70DCF8}" type="presOf" srcId="{DBEAE5AC-1260-48D8-8D87-6901C62EE0DE}" destId="{B3311979-1B2D-45AC-91AC-EA5C03C3AFD6}" srcOrd="0" destOrd="0" presId="urn:microsoft.com/office/officeart/2005/8/layout/cycle5"/>
    <dgm:cxn modelId="{B791DB1D-ACEC-439D-9266-D98687211C79}" srcId="{0E6B44D2-C0AC-4E6C-9DC7-9B7008E6BFAE}" destId="{12A431B8-FE05-49F8-A0E5-73A02090DACE}" srcOrd="4" destOrd="0" parTransId="{59C36669-CCDF-47EF-9971-7657156C2B54}" sibTransId="{C704C3DF-F67F-444B-A6E2-EF6279D2C96F}"/>
    <dgm:cxn modelId="{DF8E4E9D-25F7-41F6-ADCB-88AC51EEF374}" type="presOf" srcId="{1DFA5B2A-0437-41D5-B6B3-829264F65FA5}" destId="{DB062610-B6C3-40F6-B24E-3E27C78910C2}" srcOrd="0" destOrd="0" presId="urn:microsoft.com/office/officeart/2005/8/layout/cycle5"/>
    <dgm:cxn modelId="{378A94A8-77BD-4DB7-9A58-E28BF1ADBB72}" srcId="{0E6B44D2-C0AC-4E6C-9DC7-9B7008E6BFAE}" destId="{6D6891FA-74F4-42A3-842E-172E33715EFC}" srcOrd="1" destOrd="0" parTransId="{5B55FB99-6C85-43DC-B774-DD6CCD4BAB27}" sibTransId="{66721287-723E-43C1-AACC-DD88A31FEBD5}"/>
    <dgm:cxn modelId="{EFBA7BDE-C614-45B1-B4F1-C77E6125B71C}" type="presOf" srcId="{66721287-723E-43C1-AACC-DD88A31FEBD5}" destId="{0C8065E2-E63B-4984-BC48-BB89E1C4391A}" srcOrd="0" destOrd="0" presId="urn:microsoft.com/office/officeart/2005/8/layout/cycle5"/>
    <dgm:cxn modelId="{A7774275-CEC2-4B6A-814A-4648078EBE97}" type="presOf" srcId="{FD94BD80-CF88-4DDB-8D71-829A4EF0E0DC}" destId="{F663CD0A-20AA-4AF5-9B46-07DC5DB19F8C}" srcOrd="0" destOrd="0" presId="urn:microsoft.com/office/officeart/2005/8/layout/cycle5"/>
    <dgm:cxn modelId="{0DBB4B7C-BE9E-4C58-A87A-812B5A5244C6}" type="presOf" srcId="{6D6891FA-74F4-42A3-842E-172E33715EFC}" destId="{58777BA8-457A-486D-90ED-27D835ADCD7D}" srcOrd="0" destOrd="0" presId="urn:microsoft.com/office/officeart/2005/8/layout/cycle5"/>
    <dgm:cxn modelId="{B08292D3-0FD2-4294-8F21-DE5FBAFC88A8}" type="presOf" srcId="{0E6B44D2-C0AC-4E6C-9DC7-9B7008E6BFAE}" destId="{873EC812-913F-4C98-8B5D-24C2F5446C9C}" srcOrd="0" destOrd="0" presId="urn:microsoft.com/office/officeart/2005/8/layout/cycle5"/>
    <dgm:cxn modelId="{7BA05C27-C641-4309-B304-D512B4A9A317}" srcId="{0E6B44D2-C0AC-4E6C-9DC7-9B7008E6BFAE}" destId="{30152E1F-8823-4DD1-A55B-F3C55D624A5B}" srcOrd="3" destOrd="0" parTransId="{2997953B-A283-40B0-8A58-1D5D654EECBA}" sibTransId="{1DFA5B2A-0437-41D5-B6B3-829264F65FA5}"/>
    <dgm:cxn modelId="{D9185C28-395D-4A48-A114-6FF80925AFF2}" type="presOf" srcId="{12A431B8-FE05-49F8-A0E5-73A02090DACE}" destId="{7E50E312-4774-44CE-8BF6-4D6CE8314987}" srcOrd="0" destOrd="0" presId="urn:microsoft.com/office/officeart/2005/8/layout/cycle5"/>
    <dgm:cxn modelId="{86FDA320-7605-439F-B9F1-0C7AB1313973}" type="presOf" srcId="{30152E1F-8823-4DD1-A55B-F3C55D624A5B}" destId="{C9FC2B83-CDC4-4DED-9BEB-6D0D7C8D5350}" srcOrd="0" destOrd="0" presId="urn:microsoft.com/office/officeart/2005/8/layout/cycle5"/>
    <dgm:cxn modelId="{DFD7D7F8-4C36-48D5-AD1C-91106CBD1120}" type="presOf" srcId="{BE388340-DA65-44BA-87D9-0B8F2BA0E9EC}" destId="{4ED1D9C2-F71E-430E-9D36-FAB44A1CEEE4}" srcOrd="0" destOrd="0" presId="urn:microsoft.com/office/officeart/2005/8/layout/cycle5"/>
    <dgm:cxn modelId="{2268E2CA-C508-4785-8C29-52853EA4582B}" srcId="{0E6B44D2-C0AC-4E6C-9DC7-9B7008E6BFAE}" destId="{FD94BD80-CF88-4DDB-8D71-829A4EF0E0DC}" srcOrd="2" destOrd="0" parTransId="{E8D0D503-BDD4-47A0-B649-1555057D4D7A}" sibTransId="{DBEAE5AC-1260-48D8-8D87-6901C62EE0DE}"/>
    <dgm:cxn modelId="{BFE41B6D-2DB0-4D7B-9952-9248F6770949}" type="presParOf" srcId="{873EC812-913F-4C98-8B5D-24C2F5446C9C}" destId="{4ED1D9C2-F71E-430E-9D36-FAB44A1CEEE4}" srcOrd="0" destOrd="0" presId="urn:microsoft.com/office/officeart/2005/8/layout/cycle5"/>
    <dgm:cxn modelId="{A12734DF-0F29-4A8D-BF03-6F63524B92D6}" type="presParOf" srcId="{873EC812-913F-4C98-8B5D-24C2F5446C9C}" destId="{2AB84479-CBC9-49E5-A076-83DA64C7CBC6}" srcOrd="1" destOrd="0" presId="urn:microsoft.com/office/officeart/2005/8/layout/cycle5"/>
    <dgm:cxn modelId="{8A377053-4DBC-40E7-8032-149AB316E3EF}" type="presParOf" srcId="{873EC812-913F-4C98-8B5D-24C2F5446C9C}" destId="{98DF22A5-5DB5-4F87-9939-B054B351E6BD}" srcOrd="2" destOrd="0" presId="urn:microsoft.com/office/officeart/2005/8/layout/cycle5"/>
    <dgm:cxn modelId="{D0E26CC7-12BE-4D6E-922B-DC145694950A}" type="presParOf" srcId="{873EC812-913F-4C98-8B5D-24C2F5446C9C}" destId="{58777BA8-457A-486D-90ED-27D835ADCD7D}" srcOrd="3" destOrd="0" presId="urn:microsoft.com/office/officeart/2005/8/layout/cycle5"/>
    <dgm:cxn modelId="{493E1548-9797-4C35-BB65-F983F75C5FDE}" type="presParOf" srcId="{873EC812-913F-4C98-8B5D-24C2F5446C9C}" destId="{700773B2-A02A-4F6D-9434-061EA0AF05DC}" srcOrd="4" destOrd="0" presId="urn:microsoft.com/office/officeart/2005/8/layout/cycle5"/>
    <dgm:cxn modelId="{FADEE86C-55AA-4BB7-930F-B37597823F27}" type="presParOf" srcId="{873EC812-913F-4C98-8B5D-24C2F5446C9C}" destId="{0C8065E2-E63B-4984-BC48-BB89E1C4391A}" srcOrd="5" destOrd="0" presId="urn:microsoft.com/office/officeart/2005/8/layout/cycle5"/>
    <dgm:cxn modelId="{866BCE8B-ECBE-4DCD-9A9C-1A0CC283F0A4}" type="presParOf" srcId="{873EC812-913F-4C98-8B5D-24C2F5446C9C}" destId="{F663CD0A-20AA-4AF5-9B46-07DC5DB19F8C}" srcOrd="6" destOrd="0" presId="urn:microsoft.com/office/officeart/2005/8/layout/cycle5"/>
    <dgm:cxn modelId="{06EAC3BB-2024-4125-A915-150C02E53684}" type="presParOf" srcId="{873EC812-913F-4C98-8B5D-24C2F5446C9C}" destId="{D71EBEC9-2270-4D23-98F7-B8C4805568E6}" srcOrd="7" destOrd="0" presId="urn:microsoft.com/office/officeart/2005/8/layout/cycle5"/>
    <dgm:cxn modelId="{4CCAD251-98EA-4565-841D-25D509A5D1C8}" type="presParOf" srcId="{873EC812-913F-4C98-8B5D-24C2F5446C9C}" destId="{B3311979-1B2D-45AC-91AC-EA5C03C3AFD6}" srcOrd="8" destOrd="0" presId="urn:microsoft.com/office/officeart/2005/8/layout/cycle5"/>
    <dgm:cxn modelId="{57EDD3F0-17ED-4876-84B1-870BCE04A3A3}" type="presParOf" srcId="{873EC812-913F-4C98-8B5D-24C2F5446C9C}" destId="{C9FC2B83-CDC4-4DED-9BEB-6D0D7C8D5350}" srcOrd="9" destOrd="0" presId="urn:microsoft.com/office/officeart/2005/8/layout/cycle5"/>
    <dgm:cxn modelId="{4BEFEAA8-D8E6-4289-845D-3F826BFFA84A}" type="presParOf" srcId="{873EC812-913F-4C98-8B5D-24C2F5446C9C}" destId="{FFD4B070-66AD-4F70-9BCD-3F2FE6A62CDC}" srcOrd="10" destOrd="0" presId="urn:microsoft.com/office/officeart/2005/8/layout/cycle5"/>
    <dgm:cxn modelId="{554DF168-041D-4604-95C2-EC41DFCE19ED}" type="presParOf" srcId="{873EC812-913F-4C98-8B5D-24C2F5446C9C}" destId="{DB062610-B6C3-40F6-B24E-3E27C78910C2}" srcOrd="11" destOrd="0" presId="urn:microsoft.com/office/officeart/2005/8/layout/cycle5"/>
    <dgm:cxn modelId="{2F1E90B1-8AD4-48A3-9053-4EBE34FC8A34}" type="presParOf" srcId="{873EC812-913F-4C98-8B5D-24C2F5446C9C}" destId="{7E50E312-4774-44CE-8BF6-4D6CE8314987}" srcOrd="12" destOrd="0" presId="urn:microsoft.com/office/officeart/2005/8/layout/cycle5"/>
    <dgm:cxn modelId="{BD9C6457-2337-4954-9585-5D8D9CF165BF}" type="presParOf" srcId="{873EC812-913F-4C98-8B5D-24C2F5446C9C}" destId="{F5617F92-C13E-4512-875A-033BAD3D9753}" srcOrd="13" destOrd="0" presId="urn:microsoft.com/office/officeart/2005/8/layout/cycle5"/>
    <dgm:cxn modelId="{24174379-A041-4A13-B32F-75DC515D524F}" type="presParOf" srcId="{873EC812-913F-4C98-8B5D-24C2F5446C9C}" destId="{BD37E592-FD3F-46E9-965C-C130A3F58701}" srcOrd="14" destOrd="0" presId="urn:microsoft.com/office/officeart/2005/8/layout/cycle5"/>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E6B44D2-C0AC-4E6C-9DC7-9B7008E6BFAE}"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l-GR"/>
        </a:p>
      </dgm:t>
    </dgm:pt>
    <dgm:pt modelId="{BE388340-DA65-44BA-87D9-0B8F2BA0E9EC}">
      <dgm:prSet phldrT="[Text]" custT="1"/>
      <dgm:spPr/>
      <dgm:t>
        <a:bodyPr lIns="0" rIns="0"/>
        <a:lstStyle/>
        <a:p>
          <a:r>
            <a:rPr lang="el-GR" sz="1600" b="1" dirty="0" smtClean="0"/>
            <a:t>Στόχοι &amp;</a:t>
          </a:r>
          <a:br>
            <a:rPr lang="el-GR" sz="1600" b="1" dirty="0" smtClean="0"/>
          </a:br>
          <a:r>
            <a:rPr lang="el-GR" sz="1600" b="1" dirty="0" smtClean="0"/>
            <a:t>Μαθησιακά</a:t>
          </a:r>
          <a:br>
            <a:rPr lang="el-GR" sz="1600" b="1" dirty="0" smtClean="0"/>
          </a:br>
          <a:r>
            <a:rPr lang="el-GR" sz="1600" b="1" dirty="0" smtClean="0"/>
            <a:t>Αποτελέσματα</a:t>
          </a:r>
          <a:endParaRPr lang="el-GR" sz="1600" b="1" dirty="0"/>
        </a:p>
      </dgm:t>
    </dgm:pt>
    <dgm:pt modelId="{5F241F19-E175-4B98-A725-992D15CA3546}" type="parTrans" cxnId="{14D01219-5760-434B-9804-2E7FEDEBB54C}">
      <dgm:prSet/>
      <dgm:spPr/>
      <dgm:t>
        <a:bodyPr/>
        <a:lstStyle/>
        <a:p>
          <a:endParaRPr lang="el-GR" sz="2000"/>
        </a:p>
      </dgm:t>
    </dgm:pt>
    <dgm:pt modelId="{23EB0FDD-A6A5-4601-8FC7-C8569CA5283D}" type="sibTrans" cxnId="{14D01219-5760-434B-9804-2E7FEDEBB54C}">
      <dgm:prSet/>
      <dgm:spPr/>
      <dgm:t>
        <a:bodyPr/>
        <a:lstStyle/>
        <a:p>
          <a:endParaRPr lang="el-GR" sz="2000"/>
        </a:p>
      </dgm:t>
    </dgm:pt>
    <dgm:pt modelId="{6D6891FA-74F4-42A3-842E-172E33715EFC}">
      <dgm:prSet phldrT="[Text]" custT="1"/>
      <dgm:spPr/>
      <dgm:t>
        <a:bodyPr/>
        <a:lstStyle/>
        <a:p>
          <a:r>
            <a:rPr lang="el-GR" sz="1600" b="1" dirty="0" smtClean="0"/>
            <a:t>Περιεχόμενο Σπουδών</a:t>
          </a:r>
          <a:endParaRPr lang="el-GR" sz="1600" b="1" dirty="0"/>
        </a:p>
      </dgm:t>
    </dgm:pt>
    <dgm:pt modelId="{5B55FB99-6C85-43DC-B774-DD6CCD4BAB27}" type="parTrans" cxnId="{378A94A8-77BD-4DB7-9A58-E28BF1ADBB72}">
      <dgm:prSet/>
      <dgm:spPr/>
      <dgm:t>
        <a:bodyPr/>
        <a:lstStyle/>
        <a:p>
          <a:endParaRPr lang="el-GR" sz="2000"/>
        </a:p>
      </dgm:t>
    </dgm:pt>
    <dgm:pt modelId="{66721287-723E-43C1-AACC-DD88A31FEBD5}" type="sibTrans" cxnId="{378A94A8-77BD-4DB7-9A58-E28BF1ADBB72}">
      <dgm:prSet/>
      <dgm:spPr/>
      <dgm:t>
        <a:bodyPr/>
        <a:lstStyle/>
        <a:p>
          <a:endParaRPr lang="el-GR" sz="2000"/>
        </a:p>
      </dgm:t>
    </dgm:pt>
    <dgm:pt modelId="{FD94BD80-CF88-4DDB-8D71-829A4EF0E0DC}">
      <dgm:prSet phldrT="[Text]" custT="1"/>
      <dgm:spPr/>
      <dgm:t>
        <a:bodyPr lIns="0" rIns="0"/>
        <a:lstStyle/>
        <a:p>
          <a:r>
            <a:rPr lang="el-GR" sz="1600" b="1" dirty="0" smtClean="0"/>
            <a:t>Διδακτικές Μαθησιακές Μέθοδοι</a:t>
          </a:r>
          <a:endParaRPr lang="el-GR" sz="1600" b="1" dirty="0"/>
        </a:p>
      </dgm:t>
    </dgm:pt>
    <dgm:pt modelId="{E8D0D503-BDD4-47A0-B649-1555057D4D7A}" type="parTrans" cxnId="{2268E2CA-C508-4785-8C29-52853EA4582B}">
      <dgm:prSet/>
      <dgm:spPr/>
      <dgm:t>
        <a:bodyPr/>
        <a:lstStyle/>
        <a:p>
          <a:endParaRPr lang="el-GR" sz="2000"/>
        </a:p>
      </dgm:t>
    </dgm:pt>
    <dgm:pt modelId="{DBEAE5AC-1260-48D8-8D87-6901C62EE0DE}" type="sibTrans" cxnId="{2268E2CA-C508-4785-8C29-52853EA4582B}">
      <dgm:prSet/>
      <dgm:spPr/>
      <dgm:t>
        <a:bodyPr/>
        <a:lstStyle/>
        <a:p>
          <a:endParaRPr lang="el-GR" sz="2000"/>
        </a:p>
      </dgm:t>
    </dgm:pt>
    <dgm:pt modelId="{30152E1F-8823-4DD1-A55B-F3C55D624A5B}">
      <dgm:prSet phldrT="[Text]" custT="1"/>
      <dgm:spPr/>
      <dgm:t>
        <a:bodyPr lIns="0" rIns="0"/>
        <a:lstStyle/>
        <a:p>
          <a:r>
            <a:rPr lang="el-GR" sz="1600" b="1" dirty="0" smtClean="0"/>
            <a:t>Τρόποι και Περιεχόμενο Εξετάσεων</a:t>
          </a:r>
          <a:endParaRPr lang="el-GR" sz="1600" b="1" dirty="0"/>
        </a:p>
      </dgm:t>
    </dgm:pt>
    <dgm:pt modelId="{2997953B-A283-40B0-8A58-1D5D654EECBA}" type="parTrans" cxnId="{7BA05C27-C641-4309-B304-D512B4A9A317}">
      <dgm:prSet/>
      <dgm:spPr/>
      <dgm:t>
        <a:bodyPr/>
        <a:lstStyle/>
        <a:p>
          <a:endParaRPr lang="el-GR" sz="2000"/>
        </a:p>
      </dgm:t>
    </dgm:pt>
    <dgm:pt modelId="{1DFA5B2A-0437-41D5-B6B3-829264F65FA5}" type="sibTrans" cxnId="{7BA05C27-C641-4309-B304-D512B4A9A317}">
      <dgm:prSet/>
      <dgm:spPr/>
      <dgm:t>
        <a:bodyPr/>
        <a:lstStyle/>
        <a:p>
          <a:endParaRPr lang="el-GR" sz="2000"/>
        </a:p>
      </dgm:t>
    </dgm:pt>
    <dgm:pt modelId="{12A431B8-FE05-49F8-A0E5-73A02090DACE}">
      <dgm:prSet phldrT="[Text]" custT="1"/>
      <dgm:spPr/>
      <dgm:t>
        <a:bodyPr/>
        <a:lstStyle/>
        <a:p>
          <a:r>
            <a:rPr lang="el-GR" sz="1600" b="1" dirty="0" smtClean="0"/>
            <a:t>Επίτευξη Μ.Α. ?</a:t>
          </a:r>
          <a:endParaRPr lang="el-GR" sz="1600" b="1" dirty="0"/>
        </a:p>
      </dgm:t>
    </dgm:pt>
    <dgm:pt modelId="{59C36669-CCDF-47EF-9971-7657156C2B54}" type="parTrans" cxnId="{B791DB1D-ACEC-439D-9266-D98687211C79}">
      <dgm:prSet/>
      <dgm:spPr/>
      <dgm:t>
        <a:bodyPr/>
        <a:lstStyle/>
        <a:p>
          <a:endParaRPr lang="el-GR" sz="2000"/>
        </a:p>
      </dgm:t>
    </dgm:pt>
    <dgm:pt modelId="{C704C3DF-F67F-444B-A6E2-EF6279D2C96F}" type="sibTrans" cxnId="{B791DB1D-ACEC-439D-9266-D98687211C79}">
      <dgm:prSet/>
      <dgm:spPr/>
      <dgm:t>
        <a:bodyPr/>
        <a:lstStyle/>
        <a:p>
          <a:endParaRPr lang="el-GR" sz="2000"/>
        </a:p>
      </dgm:t>
    </dgm:pt>
    <dgm:pt modelId="{873EC812-913F-4C98-8B5D-24C2F5446C9C}" type="pres">
      <dgm:prSet presAssocID="{0E6B44D2-C0AC-4E6C-9DC7-9B7008E6BFAE}" presName="cycle" presStyleCnt="0">
        <dgm:presLayoutVars>
          <dgm:dir/>
          <dgm:resizeHandles val="exact"/>
        </dgm:presLayoutVars>
      </dgm:prSet>
      <dgm:spPr/>
      <dgm:t>
        <a:bodyPr/>
        <a:lstStyle/>
        <a:p>
          <a:endParaRPr lang="el-GR"/>
        </a:p>
      </dgm:t>
    </dgm:pt>
    <dgm:pt modelId="{4ED1D9C2-F71E-430E-9D36-FAB44A1CEEE4}" type="pres">
      <dgm:prSet presAssocID="{BE388340-DA65-44BA-87D9-0B8F2BA0E9EC}" presName="node" presStyleLbl="node1" presStyleIdx="0" presStyleCnt="5" custScaleX="129182">
        <dgm:presLayoutVars>
          <dgm:bulletEnabled val="1"/>
        </dgm:presLayoutVars>
      </dgm:prSet>
      <dgm:spPr/>
      <dgm:t>
        <a:bodyPr/>
        <a:lstStyle/>
        <a:p>
          <a:endParaRPr lang="el-GR"/>
        </a:p>
      </dgm:t>
    </dgm:pt>
    <dgm:pt modelId="{2AB84479-CBC9-49E5-A076-83DA64C7CBC6}" type="pres">
      <dgm:prSet presAssocID="{BE388340-DA65-44BA-87D9-0B8F2BA0E9EC}" presName="spNode" presStyleCnt="0"/>
      <dgm:spPr/>
    </dgm:pt>
    <dgm:pt modelId="{98DF22A5-5DB5-4F87-9939-B054B351E6BD}" type="pres">
      <dgm:prSet presAssocID="{23EB0FDD-A6A5-4601-8FC7-C8569CA5283D}" presName="sibTrans" presStyleLbl="sibTrans1D1" presStyleIdx="0" presStyleCnt="5"/>
      <dgm:spPr/>
      <dgm:t>
        <a:bodyPr/>
        <a:lstStyle/>
        <a:p>
          <a:endParaRPr lang="el-GR"/>
        </a:p>
      </dgm:t>
    </dgm:pt>
    <dgm:pt modelId="{58777BA8-457A-486D-90ED-27D835ADCD7D}" type="pres">
      <dgm:prSet presAssocID="{6D6891FA-74F4-42A3-842E-172E33715EFC}" presName="node" presStyleLbl="node1" presStyleIdx="1" presStyleCnt="5" custScaleX="112548">
        <dgm:presLayoutVars>
          <dgm:bulletEnabled val="1"/>
        </dgm:presLayoutVars>
      </dgm:prSet>
      <dgm:spPr/>
      <dgm:t>
        <a:bodyPr/>
        <a:lstStyle/>
        <a:p>
          <a:endParaRPr lang="el-GR"/>
        </a:p>
      </dgm:t>
    </dgm:pt>
    <dgm:pt modelId="{700773B2-A02A-4F6D-9434-061EA0AF05DC}" type="pres">
      <dgm:prSet presAssocID="{6D6891FA-74F4-42A3-842E-172E33715EFC}" presName="spNode" presStyleCnt="0"/>
      <dgm:spPr/>
    </dgm:pt>
    <dgm:pt modelId="{0C8065E2-E63B-4984-BC48-BB89E1C4391A}" type="pres">
      <dgm:prSet presAssocID="{66721287-723E-43C1-AACC-DD88A31FEBD5}" presName="sibTrans" presStyleLbl="sibTrans1D1" presStyleIdx="1" presStyleCnt="5"/>
      <dgm:spPr/>
      <dgm:t>
        <a:bodyPr/>
        <a:lstStyle/>
        <a:p>
          <a:endParaRPr lang="el-GR"/>
        </a:p>
      </dgm:t>
    </dgm:pt>
    <dgm:pt modelId="{F663CD0A-20AA-4AF5-9B46-07DC5DB19F8C}" type="pres">
      <dgm:prSet presAssocID="{FD94BD80-CF88-4DDB-8D71-829A4EF0E0DC}" presName="node" presStyleLbl="node1" presStyleIdx="2" presStyleCnt="5" custScaleX="113717">
        <dgm:presLayoutVars>
          <dgm:bulletEnabled val="1"/>
        </dgm:presLayoutVars>
      </dgm:prSet>
      <dgm:spPr/>
      <dgm:t>
        <a:bodyPr/>
        <a:lstStyle/>
        <a:p>
          <a:endParaRPr lang="el-GR"/>
        </a:p>
      </dgm:t>
    </dgm:pt>
    <dgm:pt modelId="{D71EBEC9-2270-4D23-98F7-B8C4805568E6}" type="pres">
      <dgm:prSet presAssocID="{FD94BD80-CF88-4DDB-8D71-829A4EF0E0DC}" presName="spNode" presStyleCnt="0"/>
      <dgm:spPr/>
    </dgm:pt>
    <dgm:pt modelId="{B3311979-1B2D-45AC-91AC-EA5C03C3AFD6}" type="pres">
      <dgm:prSet presAssocID="{DBEAE5AC-1260-48D8-8D87-6901C62EE0DE}" presName="sibTrans" presStyleLbl="sibTrans1D1" presStyleIdx="2" presStyleCnt="5"/>
      <dgm:spPr/>
      <dgm:t>
        <a:bodyPr/>
        <a:lstStyle/>
        <a:p>
          <a:endParaRPr lang="el-GR"/>
        </a:p>
      </dgm:t>
    </dgm:pt>
    <dgm:pt modelId="{C9FC2B83-CDC4-4DED-9BEB-6D0D7C8D5350}" type="pres">
      <dgm:prSet presAssocID="{30152E1F-8823-4DD1-A55B-F3C55D624A5B}" presName="node" presStyleLbl="node1" presStyleIdx="3" presStyleCnt="5" custScaleX="118233">
        <dgm:presLayoutVars>
          <dgm:bulletEnabled val="1"/>
        </dgm:presLayoutVars>
      </dgm:prSet>
      <dgm:spPr/>
      <dgm:t>
        <a:bodyPr/>
        <a:lstStyle/>
        <a:p>
          <a:endParaRPr lang="el-GR"/>
        </a:p>
      </dgm:t>
    </dgm:pt>
    <dgm:pt modelId="{FFD4B070-66AD-4F70-9BCD-3F2FE6A62CDC}" type="pres">
      <dgm:prSet presAssocID="{30152E1F-8823-4DD1-A55B-F3C55D624A5B}" presName="spNode" presStyleCnt="0"/>
      <dgm:spPr/>
    </dgm:pt>
    <dgm:pt modelId="{DB062610-B6C3-40F6-B24E-3E27C78910C2}" type="pres">
      <dgm:prSet presAssocID="{1DFA5B2A-0437-41D5-B6B3-829264F65FA5}" presName="sibTrans" presStyleLbl="sibTrans1D1" presStyleIdx="3" presStyleCnt="5"/>
      <dgm:spPr/>
      <dgm:t>
        <a:bodyPr/>
        <a:lstStyle/>
        <a:p>
          <a:endParaRPr lang="el-GR"/>
        </a:p>
      </dgm:t>
    </dgm:pt>
    <dgm:pt modelId="{7E50E312-4774-44CE-8BF6-4D6CE8314987}" type="pres">
      <dgm:prSet presAssocID="{12A431B8-FE05-49F8-A0E5-73A02090DACE}" presName="node" presStyleLbl="node1" presStyleIdx="4" presStyleCnt="5">
        <dgm:presLayoutVars>
          <dgm:bulletEnabled val="1"/>
        </dgm:presLayoutVars>
      </dgm:prSet>
      <dgm:spPr/>
      <dgm:t>
        <a:bodyPr/>
        <a:lstStyle/>
        <a:p>
          <a:endParaRPr lang="el-GR"/>
        </a:p>
      </dgm:t>
    </dgm:pt>
    <dgm:pt modelId="{F5617F92-C13E-4512-875A-033BAD3D9753}" type="pres">
      <dgm:prSet presAssocID="{12A431B8-FE05-49F8-A0E5-73A02090DACE}" presName="spNode" presStyleCnt="0"/>
      <dgm:spPr/>
    </dgm:pt>
    <dgm:pt modelId="{BD37E592-FD3F-46E9-965C-C130A3F58701}" type="pres">
      <dgm:prSet presAssocID="{C704C3DF-F67F-444B-A6E2-EF6279D2C96F}" presName="sibTrans" presStyleLbl="sibTrans1D1" presStyleIdx="4" presStyleCnt="5"/>
      <dgm:spPr/>
      <dgm:t>
        <a:bodyPr/>
        <a:lstStyle/>
        <a:p>
          <a:endParaRPr lang="el-GR"/>
        </a:p>
      </dgm:t>
    </dgm:pt>
  </dgm:ptLst>
  <dgm:cxnLst>
    <dgm:cxn modelId="{ACE8E933-E8FA-4C8B-BC47-C9489D0DAA21}" type="presOf" srcId="{30152E1F-8823-4DD1-A55B-F3C55D624A5B}" destId="{C9FC2B83-CDC4-4DED-9BEB-6D0D7C8D5350}" srcOrd="0" destOrd="0" presId="urn:microsoft.com/office/officeart/2005/8/layout/cycle5"/>
    <dgm:cxn modelId="{14D01219-5760-434B-9804-2E7FEDEBB54C}" srcId="{0E6B44D2-C0AC-4E6C-9DC7-9B7008E6BFAE}" destId="{BE388340-DA65-44BA-87D9-0B8F2BA0E9EC}" srcOrd="0" destOrd="0" parTransId="{5F241F19-E175-4B98-A725-992D15CA3546}" sibTransId="{23EB0FDD-A6A5-4601-8FC7-C8569CA5283D}"/>
    <dgm:cxn modelId="{7E0BA310-8B60-4624-A1EF-FF8FDAE3978B}" type="presOf" srcId="{0E6B44D2-C0AC-4E6C-9DC7-9B7008E6BFAE}" destId="{873EC812-913F-4C98-8B5D-24C2F5446C9C}" srcOrd="0" destOrd="0" presId="urn:microsoft.com/office/officeart/2005/8/layout/cycle5"/>
    <dgm:cxn modelId="{B791DB1D-ACEC-439D-9266-D98687211C79}" srcId="{0E6B44D2-C0AC-4E6C-9DC7-9B7008E6BFAE}" destId="{12A431B8-FE05-49F8-A0E5-73A02090DACE}" srcOrd="4" destOrd="0" parTransId="{59C36669-CCDF-47EF-9971-7657156C2B54}" sibTransId="{C704C3DF-F67F-444B-A6E2-EF6279D2C96F}"/>
    <dgm:cxn modelId="{378A94A8-77BD-4DB7-9A58-E28BF1ADBB72}" srcId="{0E6B44D2-C0AC-4E6C-9DC7-9B7008E6BFAE}" destId="{6D6891FA-74F4-42A3-842E-172E33715EFC}" srcOrd="1" destOrd="0" parTransId="{5B55FB99-6C85-43DC-B774-DD6CCD4BAB27}" sibTransId="{66721287-723E-43C1-AACC-DD88A31FEBD5}"/>
    <dgm:cxn modelId="{7E1CCF0D-269E-4ACF-AB66-50706BDA3899}" type="presOf" srcId="{FD94BD80-CF88-4DDB-8D71-829A4EF0E0DC}" destId="{F663CD0A-20AA-4AF5-9B46-07DC5DB19F8C}" srcOrd="0" destOrd="0" presId="urn:microsoft.com/office/officeart/2005/8/layout/cycle5"/>
    <dgm:cxn modelId="{597C5B28-E43C-4129-9AB6-804E802C1759}" type="presOf" srcId="{6D6891FA-74F4-42A3-842E-172E33715EFC}" destId="{58777BA8-457A-486D-90ED-27D835ADCD7D}" srcOrd="0" destOrd="0" presId="urn:microsoft.com/office/officeart/2005/8/layout/cycle5"/>
    <dgm:cxn modelId="{8175700E-B9C9-4540-9CB1-A8A06986DEDA}" type="presOf" srcId="{1DFA5B2A-0437-41D5-B6B3-829264F65FA5}" destId="{DB062610-B6C3-40F6-B24E-3E27C78910C2}" srcOrd="0" destOrd="0" presId="urn:microsoft.com/office/officeart/2005/8/layout/cycle5"/>
    <dgm:cxn modelId="{8926D03F-1CB5-4AB6-A91E-E9671D26C7B8}" type="presOf" srcId="{12A431B8-FE05-49F8-A0E5-73A02090DACE}" destId="{7E50E312-4774-44CE-8BF6-4D6CE8314987}" srcOrd="0" destOrd="0" presId="urn:microsoft.com/office/officeart/2005/8/layout/cycle5"/>
    <dgm:cxn modelId="{CA35BF72-AC17-44DD-87CA-D0BDB25CF863}" type="presOf" srcId="{23EB0FDD-A6A5-4601-8FC7-C8569CA5283D}" destId="{98DF22A5-5DB5-4F87-9939-B054B351E6BD}" srcOrd="0" destOrd="0" presId="urn:microsoft.com/office/officeart/2005/8/layout/cycle5"/>
    <dgm:cxn modelId="{F99BB345-FFC0-4AD9-B9DB-DF1F6D0B9002}" type="presOf" srcId="{BE388340-DA65-44BA-87D9-0B8F2BA0E9EC}" destId="{4ED1D9C2-F71E-430E-9D36-FAB44A1CEEE4}" srcOrd="0" destOrd="0" presId="urn:microsoft.com/office/officeart/2005/8/layout/cycle5"/>
    <dgm:cxn modelId="{F631455E-B46B-40DC-B74F-5764B531926F}" type="presOf" srcId="{66721287-723E-43C1-AACC-DD88A31FEBD5}" destId="{0C8065E2-E63B-4984-BC48-BB89E1C4391A}" srcOrd="0" destOrd="0" presId="urn:microsoft.com/office/officeart/2005/8/layout/cycle5"/>
    <dgm:cxn modelId="{7BA05C27-C641-4309-B304-D512B4A9A317}" srcId="{0E6B44D2-C0AC-4E6C-9DC7-9B7008E6BFAE}" destId="{30152E1F-8823-4DD1-A55B-F3C55D624A5B}" srcOrd="3" destOrd="0" parTransId="{2997953B-A283-40B0-8A58-1D5D654EECBA}" sibTransId="{1DFA5B2A-0437-41D5-B6B3-829264F65FA5}"/>
    <dgm:cxn modelId="{D3BB040C-A4D2-4FD5-8788-9C8180985291}" type="presOf" srcId="{C704C3DF-F67F-444B-A6E2-EF6279D2C96F}" destId="{BD37E592-FD3F-46E9-965C-C130A3F58701}" srcOrd="0" destOrd="0" presId="urn:microsoft.com/office/officeart/2005/8/layout/cycle5"/>
    <dgm:cxn modelId="{F6CF0CF5-87B2-4173-B81C-6C28707FC181}" type="presOf" srcId="{DBEAE5AC-1260-48D8-8D87-6901C62EE0DE}" destId="{B3311979-1B2D-45AC-91AC-EA5C03C3AFD6}" srcOrd="0" destOrd="0" presId="urn:microsoft.com/office/officeart/2005/8/layout/cycle5"/>
    <dgm:cxn modelId="{2268E2CA-C508-4785-8C29-52853EA4582B}" srcId="{0E6B44D2-C0AC-4E6C-9DC7-9B7008E6BFAE}" destId="{FD94BD80-CF88-4DDB-8D71-829A4EF0E0DC}" srcOrd="2" destOrd="0" parTransId="{E8D0D503-BDD4-47A0-B649-1555057D4D7A}" sibTransId="{DBEAE5AC-1260-48D8-8D87-6901C62EE0DE}"/>
    <dgm:cxn modelId="{CAB5464A-887A-48F7-9C37-AB37B726870A}" type="presParOf" srcId="{873EC812-913F-4C98-8B5D-24C2F5446C9C}" destId="{4ED1D9C2-F71E-430E-9D36-FAB44A1CEEE4}" srcOrd="0" destOrd="0" presId="urn:microsoft.com/office/officeart/2005/8/layout/cycle5"/>
    <dgm:cxn modelId="{82055D02-BE15-4A3E-BF59-F8DF7779CE48}" type="presParOf" srcId="{873EC812-913F-4C98-8B5D-24C2F5446C9C}" destId="{2AB84479-CBC9-49E5-A076-83DA64C7CBC6}" srcOrd="1" destOrd="0" presId="urn:microsoft.com/office/officeart/2005/8/layout/cycle5"/>
    <dgm:cxn modelId="{3538AD0D-3958-4501-9725-CB26CC784901}" type="presParOf" srcId="{873EC812-913F-4C98-8B5D-24C2F5446C9C}" destId="{98DF22A5-5DB5-4F87-9939-B054B351E6BD}" srcOrd="2" destOrd="0" presId="urn:microsoft.com/office/officeart/2005/8/layout/cycle5"/>
    <dgm:cxn modelId="{BE284C66-6902-49E8-B9E0-B0BE48746263}" type="presParOf" srcId="{873EC812-913F-4C98-8B5D-24C2F5446C9C}" destId="{58777BA8-457A-486D-90ED-27D835ADCD7D}" srcOrd="3" destOrd="0" presId="urn:microsoft.com/office/officeart/2005/8/layout/cycle5"/>
    <dgm:cxn modelId="{33769539-D261-4196-AE0B-96BC988C9179}" type="presParOf" srcId="{873EC812-913F-4C98-8B5D-24C2F5446C9C}" destId="{700773B2-A02A-4F6D-9434-061EA0AF05DC}" srcOrd="4" destOrd="0" presId="urn:microsoft.com/office/officeart/2005/8/layout/cycle5"/>
    <dgm:cxn modelId="{25D98D54-204D-4E46-A2D9-0CA045D25B82}" type="presParOf" srcId="{873EC812-913F-4C98-8B5D-24C2F5446C9C}" destId="{0C8065E2-E63B-4984-BC48-BB89E1C4391A}" srcOrd="5" destOrd="0" presId="urn:microsoft.com/office/officeart/2005/8/layout/cycle5"/>
    <dgm:cxn modelId="{9EB0317F-2EA7-4D98-899A-5F9BB2E1B496}" type="presParOf" srcId="{873EC812-913F-4C98-8B5D-24C2F5446C9C}" destId="{F663CD0A-20AA-4AF5-9B46-07DC5DB19F8C}" srcOrd="6" destOrd="0" presId="urn:microsoft.com/office/officeart/2005/8/layout/cycle5"/>
    <dgm:cxn modelId="{0748A861-23BB-444C-8A95-99ED223233AB}" type="presParOf" srcId="{873EC812-913F-4C98-8B5D-24C2F5446C9C}" destId="{D71EBEC9-2270-4D23-98F7-B8C4805568E6}" srcOrd="7" destOrd="0" presId="urn:microsoft.com/office/officeart/2005/8/layout/cycle5"/>
    <dgm:cxn modelId="{D7A8E395-9780-4783-A958-5BEA903C114E}" type="presParOf" srcId="{873EC812-913F-4C98-8B5D-24C2F5446C9C}" destId="{B3311979-1B2D-45AC-91AC-EA5C03C3AFD6}" srcOrd="8" destOrd="0" presId="urn:microsoft.com/office/officeart/2005/8/layout/cycle5"/>
    <dgm:cxn modelId="{6EEC422B-58C0-48BF-8A77-D6F3FF9085D8}" type="presParOf" srcId="{873EC812-913F-4C98-8B5D-24C2F5446C9C}" destId="{C9FC2B83-CDC4-4DED-9BEB-6D0D7C8D5350}" srcOrd="9" destOrd="0" presId="urn:microsoft.com/office/officeart/2005/8/layout/cycle5"/>
    <dgm:cxn modelId="{B2E50D15-4117-43B9-9B73-06EB5C953DF6}" type="presParOf" srcId="{873EC812-913F-4C98-8B5D-24C2F5446C9C}" destId="{FFD4B070-66AD-4F70-9BCD-3F2FE6A62CDC}" srcOrd="10" destOrd="0" presId="urn:microsoft.com/office/officeart/2005/8/layout/cycle5"/>
    <dgm:cxn modelId="{C3A5CC01-7757-4431-A68C-30F2CA81FC20}" type="presParOf" srcId="{873EC812-913F-4C98-8B5D-24C2F5446C9C}" destId="{DB062610-B6C3-40F6-B24E-3E27C78910C2}" srcOrd="11" destOrd="0" presId="urn:microsoft.com/office/officeart/2005/8/layout/cycle5"/>
    <dgm:cxn modelId="{D097DFAD-2654-461E-A086-0C9EA6C6C0B9}" type="presParOf" srcId="{873EC812-913F-4C98-8B5D-24C2F5446C9C}" destId="{7E50E312-4774-44CE-8BF6-4D6CE8314987}" srcOrd="12" destOrd="0" presId="urn:microsoft.com/office/officeart/2005/8/layout/cycle5"/>
    <dgm:cxn modelId="{1015A279-A1C6-4C8E-80E0-CAF7657147ED}" type="presParOf" srcId="{873EC812-913F-4C98-8B5D-24C2F5446C9C}" destId="{F5617F92-C13E-4512-875A-033BAD3D9753}" srcOrd="13" destOrd="0" presId="urn:microsoft.com/office/officeart/2005/8/layout/cycle5"/>
    <dgm:cxn modelId="{DE765F1F-A833-4E34-96D2-4DB77C125E3A}" type="presParOf" srcId="{873EC812-913F-4C98-8B5D-24C2F5446C9C}" destId="{BD37E592-FD3F-46E9-965C-C130A3F58701}" srcOrd="14" destOrd="0" presId="urn:microsoft.com/office/officeart/2005/8/layout/cycle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B5B6A5A-81A0-46EF-8A8F-0452265063C2}"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el-GR"/>
        </a:p>
      </dgm:t>
    </dgm:pt>
    <dgm:pt modelId="{CA3D9317-16A2-4A18-AEBC-369BF6441E9B}">
      <dgm:prSet phldrT="[Text]" custT="1"/>
      <dgm:spPr>
        <a:solidFill>
          <a:schemeClr val="accent2">
            <a:lumMod val="40000"/>
            <a:lumOff val="60000"/>
            <a:alpha val="37000"/>
          </a:schemeClr>
        </a:solidFill>
      </dgm:spPr>
      <dgm:t>
        <a:bodyPr lIns="0" rIns="0"/>
        <a:lstStyle/>
        <a:p>
          <a:r>
            <a:rPr lang="el-GR" sz="1800" b="1" dirty="0" smtClean="0">
              <a:solidFill>
                <a:srgbClr val="C00000"/>
              </a:solidFill>
              <a:latin typeface="Cambria" panose="02040503050406030204" pitchFamily="18" charset="0"/>
            </a:rPr>
            <a:t>Στρατηγική, Στόχοι, Μαθησιακά Αποτελέσματα </a:t>
          </a:r>
          <a:endParaRPr lang="el-GR" sz="1800" dirty="0"/>
        </a:p>
      </dgm:t>
    </dgm:pt>
    <dgm:pt modelId="{34C2579C-E0E5-4031-B8E3-6E76261DE261}" type="parTrans" cxnId="{CE90C487-595B-496D-ADAC-99DE5D550855}">
      <dgm:prSet/>
      <dgm:spPr/>
      <dgm:t>
        <a:bodyPr/>
        <a:lstStyle/>
        <a:p>
          <a:endParaRPr lang="el-GR"/>
        </a:p>
      </dgm:t>
    </dgm:pt>
    <dgm:pt modelId="{8504820C-DFE4-47F3-828A-1C5C03F4E92F}" type="sibTrans" cxnId="{CE90C487-595B-496D-ADAC-99DE5D550855}">
      <dgm:prSet/>
      <dgm:spPr/>
      <dgm:t>
        <a:bodyPr/>
        <a:lstStyle/>
        <a:p>
          <a:endParaRPr lang="el-GR"/>
        </a:p>
      </dgm:t>
    </dgm:pt>
    <dgm:pt modelId="{D6F5F19C-8655-41F7-A15C-9F163AE5C897}">
      <dgm:prSet phldrT="[Text]" custT="1"/>
      <dgm:spPr>
        <a:solidFill>
          <a:srgbClr val="009900">
            <a:alpha val="34000"/>
          </a:srgbClr>
        </a:solidFill>
      </dgm:spPr>
      <dgm:t>
        <a:bodyPr/>
        <a:lstStyle/>
        <a:p>
          <a:r>
            <a:rPr lang="el-GR" sz="1800" b="1" dirty="0" smtClean="0">
              <a:solidFill>
                <a:srgbClr val="008000"/>
              </a:solidFill>
              <a:latin typeface="Cambria" panose="02040503050406030204" pitchFamily="18" charset="0"/>
            </a:rPr>
            <a:t>Σχεδιασμός, Δομή Π.Σ. </a:t>
          </a:r>
          <a:endParaRPr lang="el-GR" sz="1800" dirty="0"/>
        </a:p>
      </dgm:t>
    </dgm:pt>
    <dgm:pt modelId="{B0FA6C1B-A7B2-45E4-B532-744FE86BE07E}" type="parTrans" cxnId="{3BF34BA1-6BF8-4445-917D-ECCC6B1BB106}">
      <dgm:prSet/>
      <dgm:spPr/>
      <dgm:t>
        <a:bodyPr/>
        <a:lstStyle/>
        <a:p>
          <a:endParaRPr lang="el-GR"/>
        </a:p>
      </dgm:t>
    </dgm:pt>
    <dgm:pt modelId="{6FB27691-771F-4D9F-B31E-C06AC15C764C}" type="sibTrans" cxnId="{3BF34BA1-6BF8-4445-917D-ECCC6B1BB106}">
      <dgm:prSet/>
      <dgm:spPr/>
      <dgm:t>
        <a:bodyPr/>
        <a:lstStyle/>
        <a:p>
          <a:endParaRPr lang="el-GR"/>
        </a:p>
      </dgm:t>
    </dgm:pt>
    <dgm:pt modelId="{E4999F2F-7E8B-4885-A66E-B48C58B9B296}">
      <dgm:prSet phldrT="[Text]" custT="1"/>
      <dgm:spPr>
        <a:solidFill>
          <a:schemeClr val="accent1">
            <a:hueOff val="0"/>
            <a:satOff val="0"/>
            <a:lumOff val="0"/>
            <a:alpha val="40000"/>
          </a:schemeClr>
        </a:solidFill>
      </dgm:spPr>
      <dgm:t>
        <a:bodyPr/>
        <a:lstStyle/>
        <a:p>
          <a:r>
            <a:rPr lang="el-GR" sz="1800" b="1" dirty="0" smtClean="0">
              <a:solidFill>
                <a:srgbClr val="0070C0"/>
              </a:solidFill>
              <a:latin typeface="Cambria" panose="02040503050406030204" pitchFamily="18" charset="0"/>
            </a:rPr>
            <a:t>Στελέχωση</a:t>
          </a:r>
          <a:endParaRPr lang="el-GR" sz="1700" dirty="0"/>
        </a:p>
      </dgm:t>
    </dgm:pt>
    <dgm:pt modelId="{202F56EB-3E19-4D81-B8DC-859324F0755F}" type="parTrans" cxnId="{E2A1162B-46AE-4DE6-BA71-F5318D44F373}">
      <dgm:prSet/>
      <dgm:spPr/>
      <dgm:t>
        <a:bodyPr/>
        <a:lstStyle/>
        <a:p>
          <a:endParaRPr lang="el-GR"/>
        </a:p>
      </dgm:t>
    </dgm:pt>
    <dgm:pt modelId="{B7A77566-AF5F-455E-AA5A-6C4337547DD2}" type="sibTrans" cxnId="{E2A1162B-46AE-4DE6-BA71-F5318D44F373}">
      <dgm:prSet/>
      <dgm:spPr/>
      <dgm:t>
        <a:bodyPr/>
        <a:lstStyle/>
        <a:p>
          <a:endParaRPr lang="el-GR"/>
        </a:p>
      </dgm:t>
    </dgm:pt>
    <dgm:pt modelId="{CC8F26BC-2A97-40E0-8CBF-DBD76BF51E59}">
      <dgm:prSet phldrT="[Text]" custT="1"/>
      <dgm:spPr>
        <a:solidFill>
          <a:schemeClr val="bg2">
            <a:lumMod val="90000"/>
          </a:schemeClr>
        </a:solidFill>
      </dgm:spPr>
      <dgm:t>
        <a:bodyPr/>
        <a:lstStyle/>
        <a:p>
          <a:r>
            <a:rPr lang="el-GR" sz="1800" b="1" dirty="0" smtClean="0">
              <a:solidFill>
                <a:schemeClr val="accent6">
                  <a:lumMod val="50000"/>
                </a:schemeClr>
              </a:solidFill>
              <a:latin typeface="Cambria" panose="02040503050406030204" pitchFamily="18" charset="0"/>
            </a:rPr>
            <a:t>Υποδομές &amp; </a:t>
          </a:r>
          <a:r>
            <a:rPr lang="el-GR" sz="1800" b="1" dirty="0" err="1" smtClean="0">
              <a:solidFill>
                <a:schemeClr val="accent6">
                  <a:lumMod val="50000"/>
                </a:schemeClr>
              </a:solidFill>
              <a:latin typeface="Cambria" panose="02040503050406030204" pitchFamily="18" charset="0"/>
            </a:rPr>
            <a:t>Υποστ</a:t>
          </a:r>
          <a:r>
            <a:rPr lang="el-GR" sz="1800" b="1" dirty="0" smtClean="0">
              <a:solidFill>
                <a:schemeClr val="accent6">
                  <a:lumMod val="50000"/>
                </a:schemeClr>
              </a:solidFill>
              <a:latin typeface="Cambria" panose="02040503050406030204" pitchFamily="18" charset="0"/>
            </a:rPr>
            <a:t>.  </a:t>
          </a:r>
          <a:r>
            <a:rPr lang="el-GR" sz="1800" b="1" dirty="0" err="1" smtClean="0">
              <a:solidFill>
                <a:schemeClr val="accent6">
                  <a:lumMod val="50000"/>
                </a:schemeClr>
              </a:solidFill>
              <a:latin typeface="Cambria" panose="02040503050406030204" pitchFamily="18" charset="0"/>
            </a:rPr>
            <a:t>Υπηρ</a:t>
          </a:r>
          <a:endParaRPr lang="el-GR" sz="1800" dirty="0"/>
        </a:p>
      </dgm:t>
    </dgm:pt>
    <dgm:pt modelId="{D3926CA1-2B09-47E2-9C50-AC057DDC0527}" type="parTrans" cxnId="{AFC9F35D-2711-4C44-BD50-1997B96CF19F}">
      <dgm:prSet/>
      <dgm:spPr/>
      <dgm:t>
        <a:bodyPr/>
        <a:lstStyle/>
        <a:p>
          <a:endParaRPr lang="el-GR"/>
        </a:p>
      </dgm:t>
    </dgm:pt>
    <dgm:pt modelId="{EAF192A2-C291-4A81-9C75-23196636A49A}" type="sibTrans" cxnId="{AFC9F35D-2711-4C44-BD50-1997B96CF19F}">
      <dgm:prSet/>
      <dgm:spPr/>
      <dgm:t>
        <a:bodyPr/>
        <a:lstStyle/>
        <a:p>
          <a:endParaRPr lang="el-GR"/>
        </a:p>
      </dgm:t>
    </dgm:pt>
    <dgm:pt modelId="{26C0D473-1EC9-4A97-8D73-C8DDEDA979CA}">
      <dgm:prSet phldrT="[Text]" custT="1"/>
      <dgm:spPr>
        <a:solidFill>
          <a:schemeClr val="accent4">
            <a:lumMod val="40000"/>
            <a:lumOff val="60000"/>
            <a:alpha val="59000"/>
          </a:schemeClr>
        </a:solidFill>
      </dgm:spPr>
      <dgm:t>
        <a:bodyPr/>
        <a:lstStyle/>
        <a:p>
          <a:r>
            <a:rPr lang="el-GR" sz="1800" b="1" dirty="0" smtClean="0">
              <a:solidFill>
                <a:srgbClr val="7030A0"/>
              </a:solidFill>
              <a:latin typeface="Cambria" panose="02040503050406030204" pitchFamily="18" charset="0"/>
            </a:rPr>
            <a:t>Ποιότητα Διδακτικού Έργου </a:t>
          </a:r>
          <a:endParaRPr lang="el-GR" sz="1800" dirty="0"/>
        </a:p>
      </dgm:t>
    </dgm:pt>
    <dgm:pt modelId="{042C7BAF-61C8-4A0D-9138-D8467E61B176}" type="parTrans" cxnId="{3EF4F7B7-7928-478E-9FFD-25E3A38BF4E7}">
      <dgm:prSet/>
      <dgm:spPr/>
      <dgm:t>
        <a:bodyPr/>
        <a:lstStyle/>
        <a:p>
          <a:endParaRPr lang="el-GR"/>
        </a:p>
      </dgm:t>
    </dgm:pt>
    <dgm:pt modelId="{8650C15C-97DE-46B4-8710-4EF420CDD318}" type="sibTrans" cxnId="{3EF4F7B7-7928-478E-9FFD-25E3A38BF4E7}">
      <dgm:prSet/>
      <dgm:spPr/>
      <dgm:t>
        <a:bodyPr/>
        <a:lstStyle/>
        <a:p>
          <a:endParaRPr lang="el-GR"/>
        </a:p>
      </dgm:t>
    </dgm:pt>
    <dgm:pt modelId="{E6BDD2A3-F8FF-4F34-B544-8A92FCD52FA2}" type="pres">
      <dgm:prSet presAssocID="{7B5B6A5A-81A0-46EF-8A8F-0452265063C2}" presName="cycle" presStyleCnt="0">
        <dgm:presLayoutVars>
          <dgm:dir/>
          <dgm:resizeHandles val="exact"/>
        </dgm:presLayoutVars>
      </dgm:prSet>
      <dgm:spPr/>
      <dgm:t>
        <a:bodyPr/>
        <a:lstStyle/>
        <a:p>
          <a:endParaRPr lang="el-GR"/>
        </a:p>
      </dgm:t>
    </dgm:pt>
    <dgm:pt modelId="{82F5EE7D-A9C3-4CD9-92BA-3C0E056441D5}" type="pres">
      <dgm:prSet presAssocID="{CA3D9317-16A2-4A18-AEBC-369BF6441E9B}" presName="node" presStyleLbl="node1" presStyleIdx="0" presStyleCnt="5" custScaleX="119093" custScaleY="128611">
        <dgm:presLayoutVars>
          <dgm:bulletEnabled val="1"/>
        </dgm:presLayoutVars>
      </dgm:prSet>
      <dgm:spPr/>
      <dgm:t>
        <a:bodyPr/>
        <a:lstStyle/>
        <a:p>
          <a:endParaRPr lang="el-GR"/>
        </a:p>
      </dgm:t>
    </dgm:pt>
    <dgm:pt modelId="{86040352-BAA6-438F-AF14-5B51CFB38B30}" type="pres">
      <dgm:prSet presAssocID="{CA3D9317-16A2-4A18-AEBC-369BF6441E9B}" presName="spNode" presStyleCnt="0"/>
      <dgm:spPr/>
    </dgm:pt>
    <dgm:pt modelId="{D4C84DA7-752C-4FF2-89F1-EB62488BC0AA}" type="pres">
      <dgm:prSet presAssocID="{8504820C-DFE4-47F3-828A-1C5C03F4E92F}" presName="sibTrans" presStyleLbl="sibTrans1D1" presStyleIdx="0" presStyleCnt="5"/>
      <dgm:spPr/>
      <dgm:t>
        <a:bodyPr/>
        <a:lstStyle/>
        <a:p>
          <a:endParaRPr lang="el-GR"/>
        </a:p>
      </dgm:t>
    </dgm:pt>
    <dgm:pt modelId="{7ABFFE8D-0713-435F-90B6-9FE5F2DF27E6}" type="pres">
      <dgm:prSet presAssocID="{D6F5F19C-8655-41F7-A15C-9F163AE5C897}" presName="node" presStyleLbl="node1" presStyleIdx="1" presStyleCnt="5" custScaleX="116178" custRadScaleRad="101503" custRadScaleInc="100674">
        <dgm:presLayoutVars>
          <dgm:bulletEnabled val="1"/>
        </dgm:presLayoutVars>
      </dgm:prSet>
      <dgm:spPr/>
      <dgm:t>
        <a:bodyPr/>
        <a:lstStyle/>
        <a:p>
          <a:endParaRPr lang="el-GR"/>
        </a:p>
      </dgm:t>
    </dgm:pt>
    <dgm:pt modelId="{802AAA38-61C8-4423-81E9-6CFEB545CC7B}" type="pres">
      <dgm:prSet presAssocID="{D6F5F19C-8655-41F7-A15C-9F163AE5C897}" presName="spNode" presStyleCnt="0"/>
      <dgm:spPr/>
    </dgm:pt>
    <dgm:pt modelId="{76790A79-B63B-4567-8AE1-4AF4F678026F}" type="pres">
      <dgm:prSet presAssocID="{6FB27691-771F-4D9F-B31E-C06AC15C764C}" presName="sibTrans" presStyleLbl="sibTrans1D1" presStyleIdx="1" presStyleCnt="5"/>
      <dgm:spPr/>
      <dgm:t>
        <a:bodyPr/>
        <a:lstStyle/>
        <a:p>
          <a:endParaRPr lang="el-GR"/>
        </a:p>
      </dgm:t>
    </dgm:pt>
    <dgm:pt modelId="{AC21AC43-140C-4EDD-8F35-41FBA2D43E63}" type="pres">
      <dgm:prSet presAssocID="{E4999F2F-7E8B-4885-A66E-B48C58B9B296}" presName="node" presStyleLbl="node1" presStyleIdx="2" presStyleCnt="5">
        <dgm:presLayoutVars>
          <dgm:bulletEnabled val="1"/>
        </dgm:presLayoutVars>
      </dgm:prSet>
      <dgm:spPr/>
      <dgm:t>
        <a:bodyPr/>
        <a:lstStyle/>
        <a:p>
          <a:endParaRPr lang="el-GR"/>
        </a:p>
      </dgm:t>
    </dgm:pt>
    <dgm:pt modelId="{2B36F514-CF59-494E-9503-DDB20DF2AD7B}" type="pres">
      <dgm:prSet presAssocID="{E4999F2F-7E8B-4885-A66E-B48C58B9B296}" presName="spNode" presStyleCnt="0"/>
      <dgm:spPr/>
    </dgm:pt>
    <dgm:pt modelId="{34C3E212-5D29-4DF2-99B9-09AF7FBFF819}" type="pres">
      <dgm:prSet presAssocID="{B7A77566-AF5F-455E-AA5A-6C4337547DD2}" presName="sibTrans" presStyleLbl="sibTrans1D1" presStyleIdx="2" presStyleCnt="5"/>
      <dgm:spPr/>
      <dgm:t>
        <a:bodyPr/>
        <a:lstStyle/>
        <a:p>
          <a:endParaRPr lang="el-GR"/>
        </a:p>
      </dgm:t>
    </dgm:pt>
    <dgm:pt modelId="{5E5E2040-EDF0-4B8F-8368-898AE45C0D5E}" type="pres">
      <dgm:prSet presAssocID="{CC8F26BC-2A97-40E0-8CBF-DBD76BF51E59}" presName="node" presStyleLbl="node1" presStyleIdx="3" presStyleCnt="5" custRadScaleRad="112598" custRadScaleInc="66334">
        <dgm:presLayoutVars>
          <dgm:bulletEnabled val="1"/>
        </dgm:presLayoutVars>
      </dgm:prSet>
      <dgm:spPr/>
      <dgm:t>
        <a:bodyPr/>
        <a:lstStyle/>
        <a:p>
          <a:endParaRPr lang="el-GR"/>
        </a:p>
      </dgm:t>
    </dgm:pt>
    <dgm:pt modelId="{2012737A-8071-43F5-8F90-E4FD03111A75}" type="pres">
      <dgm:prSet presAssocID="{CC8F26BC-2A97-40E0-8CBF-DBD76BF51E59}" presName="spNode" presStyleCnt="0"/>
      <dgm:spPr/>
    </dgm:pt>
    <dgm:pt modelId="{78EC044E-6E2B-4691-B07D-3B311D77EBF7}" type="pres">
      <dgm:prSet presAssocID="{EAF192A2-C291-4A81-9C75-23196636A49A}" presName="sibTrans" presStyleLbl="sibTrans1D1" presStyleIdx="3" presStyleCnt="5"/>
      <dgm:spPr/>
      <dgm:t>
        <a:bodyPr/>
        <a:lstStyle/>
        <a:p>
          <a:endParaRPr lang="el-GR"/>
        </a:p>
      </dgm:t>
    </dgm:pt>
    <dgm:pt modelId="{D0674ED0-4FF4-48D5-A001-03E8C567BF10}" type="pres">
      <dgm:prSet presAssocID="{26C0D473-1EC9-4A97-8D73-C8DDEDA979CA}" presName="node" presStyleLbl="node1" presStyleIdx="4" presStyleCnt="5" custScaleX="121793" custRadScaleRad="107689" custRadScaleInc="-5518">
        <dgm:presLayoutVars>
          <dgm:bulletEnabled val="1"/>
        </dgm:presLayoutVars>
      </dgm:prSet>
      <dgm:spPr/>
      <dgm:t>
        <a:bodyPr/>
        <a:lstStyle/>
        <a:p>
          <a:endParaRPr lang="el-GR"/>
        </a:p>
      </dgm:t>
    </dgm:pt>
    <dgm:pt modelId="{FAA3351B-C113-4C61-90DF-371D4D345897}" type="pres">
      <dgm:prSet presAssocID="{26C0D473-1EC9-4A97-8D73-C8DDEDA979CA}" presName="spNode" presStyleCnt="0"/>
      <dgm:spPr/>
    </dgm:pt>
    <dgm:pt modelId="{0AE7D340-2219-4BE7-B3CF-8656AF2C7085}" type="pres">
      <dgm:prSet presAssocID="{8650C15C-97DE-46B4-8710-4EF420CDD318}" presName="sibTrans" presStyleLbl="sibTrans1D1" presStyleIdx="4" presStyleCnt="5"/>
      <dgm:spPr/>
      <dgm:t>
        <a:bodyPr/>
        <a:lstStyle/>
        <a:p>
          <a:endParaRPr lang="el-GR"/>
        </a:p>
      </dgm:t>
    </dgm:pt>
  </dgm:ptLst>
  <dgm:cxnLst>
    <dgm:cxn modelId="{B7D77EB8-0954-4F0F-AA16-1E050242078E}" type="presOf" srcId="{CC8F26BC-2A97-40E0-8CBF-DBD76BF51E59}" destId="{5E5E2040-EDF0-4B8F-8368-898AE45C0D5E}" srcOrd="0" destOrd="0" presId="urn:microsoft.com/office/officeart/2005/8/layout/cycle6"/>
    <dgm:cxn modelId="{3EF4F7B7-7928-478E-9FFD-25E3A38BF4E7}" srcId="{7B5B6A5A-81A0-46EF-8A8F-0452265063C2}" destId="{26C0D473-1EC9-4A97-8D73-C8DDEDA979CA}" srcOrd="4" destOrd="0" parTransId="{042C7BAF-61C8-4A0D-9138-D8467E61B176}" sibTransId="{8650C15C-97DE-46B4-8710-4EF420CDD318}"/>
    <dgm:cxn modelId="{AFC9F35D-2711-4C44-BD50-1997B96CF19F}" srcId="{7B5B6A5A-81A0-46EF-8A8F-0452265063C2}" destId="{CC8F26BC-2A97-40E0-8CBF-DBD76BF51E59}" srcOrd="3" destOrd="0" parTransId="{D3926CA1-2B09-47E2-9C50-AC057DDC0527}" sibTransId="{EAF192A2-C291-4A81-9C75-23196636A49A}"/>
    <dgm:cxn modelId="{AEECE616-C80D-4CE6-8196-C02F21E43EEF}" type="presOf" srcId="{26C0D473-1EC9-4A97-8D73-C8DDEDA979CA}" destId="{D0674ED0-4FF4-48D5-A001-03E8C567BF10}" srcOrd="0" destOrd="0" presId="urn:microsoft.com/office/officeart/2005/8/layout/cycle6"/>
    <dgm:cxn modelId="{8D89D33F-EF0F-4CFB-88C5-08FA12493B0F}" type="presOf" srcId="{8504820C-DFE4-47F3-828A-1C5C03F4E92F}" destId="{D4C84DA7-752C-4FF2-89F1-EB62488BC0AA}" srcOrd="0" destOrd="0" presId="urn:microsoft.com/office/officeart/2005/8/layout/cycle6"/>
    <dgm:cxn modelId="{1424C190-8EC3-40FF-8530-460FECF38F61}" type="presOf" srcId="{6FB27691-771F-4D9F-B31E-C06AC15C764C}" destId="{76790A79-B63B-4567-8AE1-4AF4F678026F}" srcOrd="0" destOrd="0" presId="urn:microsoft.com/office/officeart/2005/8/layout/cycle6"/>
    <dgm:cxn modelId="{93B6E557-5AD3-426B-BD70-033CD9EF7593}" type="presOf" srcId="{7B5B6A5A-81A0-46EF-8A8F-0452265063C2}" destId="{E6BDD2A3-F8FF-4F34-B544-8A92FCD52FA2}" srcOrd="0" destOrd="0" presId="urn:microsoft.com/office/officeart/2005/8/layout/cycle6"/>
    <dgm:cxn modelId="{612E01CC-5C39-40BA-98D5-117C4608C930}" type="presOf" srcId="{8650C15C-97DE-46B4-8710-4EF420CDD318}" destId="{0AE7D340-2219-4BE7-B3CF-8656AF2C7085}" srcOrd="0" destOrd="0" presId="urn:microsoft.com/office/officeart/2005/8/layout/cycle6"/>
    <dgm:cxn modelId="{E2A1162B-46AE-4DE6-BA71-F5318D44F373}" srcId="{7B5B6A5A-81A0-46EF-8A8F-0452265063C2}" destId="{E4999F2F-7E8B-4885-A66E-B48C58B9B296}" srcOrd="2" destOrd="0" parTransId="{202F56EB-3E19-4D81-B8DC-859324F0755F}" sibTransId="{B7A77566-AF5F-455E-AA5A-6C4337547DD2}"/>
    <dgm:cxn modelId="{B35DB5E7-253D-4CF9-8EC3-22CE4376B092}" type="presOf" srcId="{EAF192A2-C291-4A81-9C75-23196636A49A}" destId="{78EC044E-6E2B-4691-B07D-3B311D77EBF7}" srcOrd="0" destOrd="0" presId="urn:microsoft.com/office/officeart/2005/8/layout/cycle6"/>
    <dgm:cxn modelId="{CE90C487-595B-496D-ADAC-99DE5D550855}" srcId="{7B5B6A5A-81A0-46EF-8A8F-0452265063C2}" destId="{CA3D9317-16A2-4A18-AEBC-369BF6441E9B}" srcOrd="0" destOrd="0" parTransId="{34C2579C-E0E5-4031-B8E3-6E76261DE261}" sibTransId="{8504820C-DFE4-47F3-828A-1C5C03F4E92F}"/>
    <dgm:cxn modelId="{FA124FA4-0D64-499A-8614-5DA34EF33CA1}" type="presOf" srcId="{E4999F2F-7E8B-4885-A66E-B48C58B9B296}" destId="{AC21AC43-140C-4EDD-8F35-41FBA2D43E63}" srcOrd="0" destOrd="0" presId="urn:microsoft.com/office/officeart/2005/8/layout/cycle6"/>
    <dgm:cxn modelId="{8739A26C-F241-4CAD-B1F3-EACCFF1CE9B3}" type="presOf" srcId="{CA3D9317-16A2-4A18-AEBC-369BF6441E9B}" destId="{82F5EE7D-A9C3-4CD9-92BA-3C0E056441D5}" srcOrd="0" destOrd="0" presId="urn:microsoft.com/office/officeart/2005/8/layout/cycle6"/>
    <dgm:cxn modelId="{59CF84FA-6A06-4A7D-8E11-77698857AF41}" type="presOf" srcId="{B7A77566-AF5F-455E-AA5A-6C4337547DD2}" destId="{34C3E212-5D29-4DF2-99B9-09AF7FBFF819}" srcOrd="0" destOrd="0" presId="urn:microsoft.com/office/officeart/2005/8/layout/cycle6"/>
    <dgm:cxn modelId="{3BF34BA1-6BF8-4445-917D-ECCC6B1BB106}" srcId="{7B5B6A5A-81A0-46EF-8A8F-0452265063C2}" destId="{D6F5F19C-8655-41F7-A15C-9F163AE5C897}" srcOrd="1" destOrd="0" parTransId="{B0FA6C1B-A7B2-45E4-B532-744FE86BE07E}" sibTransId="{6FB27691-771F-4D9F-B31E-C06AC15C764C}"/>
    <dgm:cxn modelId="{3E38B97E-7AC5-4754-A058-18F2A797C13D}" type="presOf" srcId="{D6F5F19C-8655-41F7-A15C-9F163AE5C897}" destId="{7ABFFE8D-0713-435F-90B6-9FE5F2DF27E6}" srcOrd="0" destOrd="0" presId="urn:microsoft.com/office/officeart/2005/8/layout/cycle6"/>
    <dgm:cxn modelId="{02969A15-3327-422B-9E16-46C47DAA247F}" type="presParOf" srcId="{E6BDD2A3-F8FF-4F34-B544-8A92FCD52FA2}" destId="{82F5EE7D-A9C3-4CD9-92BA-3C0E056441D5}" srcOrd="0" destOrd="0" presId="urn:microsoft.com/office/officeart/2005/8/layout/cycle6"/>
    <dgm:cxn modelId="{84460449-F1A5-47D5-BA50-03D39280676C}" type="presParOf" srcId="{E6BDD2A3-F8FF-4F34-B544-8A92FCD52FA2}" destId="{86040352-BAA6-438F-AF14-5B51CFB38B30}" srcOrd="1" destOrd="0" presId="urn:microsoft.com/office/officeart/2005/8/layout/cycle6"/>
    <dgm:cxn modelId="{CCD19F50-836E-478C-972E-DDAD3ED4590A}" type="presParOf" srcId="{E6BDD2A3-F8FF-4F34-B544-8A92FCD52FA2}" destId="{D4C84DA7-752C-4FF2-89F1-EB62488BC0AA}" srcOrd="2" destOrd="0" presId="urn:microsoft.com/office/officeart/2005/8/layout/cycle6"/>
    <dgm:cxn modelId="{AC73BC62-D751-4465-AE4F-D02170069DD8}" type="presParOf" srcId="{E6BDD2A3-F8FF-4F34-B544-8A92FCD52FA2}" destId="{7ABFFE8D-0713-435F-90B6-9FE5F2DF27E6}" srcOrd="3" destOrd="0" presId="urn:microsoft.com/office/officeart/2005/8/layout/cycle6"/>
    <dgm:cxn modelId="{81286921-E8BB-4169-A060-04ABDF3E94BE}" type="presParOf" srcId="{E6BDD2A3-F8FF-4F34-B544-8A92FCD52FA2}" destId="{802AAA38-61C8-4423-81E9-6CFEB545CC7B}" srcOrd="4" destOrd="0" presId="urn:microsoft.com/office/officeart/2005/8/layout/cycle6"/>
    <dgm:cxn modelId="{6706B727-266C-4E44-9CC4-596735655960}" type="presParOf" srcId="{E6BDD2A3-F8FF-4F34-B544-8A92FCD52FA2}" destId="{76790A79-B63B-4567-8AE1-4AF4F678026F}" srcOrd="5" destOrd="0" presId="urn:microsoft.com/office/officeart/2005/8/layout/cycle6"/>
    <dgm:cxn modelId="{6AF980E3-51EF-4C77-9060-74D2967C5D0D}" type="presParOf" srcId="{E6BDD2A3-F8FF-4F34-B544-8A92FCD52FA2}" destId="{AC21AC43-140C-4EDD-8F35-41FBA2D43E63}" srcOrd="6" destOrd="0" presId="urn:microsoft.com/office/officeart/2005/8/layout/cycle6"/>
    <dgm:cxn modelId="{E6A473D5-E4F7-4591-B775-43D3BA89CC56}" type="presParOf" srcId="{E6BDD2A3-F8FF-4F34-B544-8A92FCD52FA2}" destId="{2B36F514-CF59-494E-9503-DDB20DF2AD7B}" srcOrd="7" destOrd="0" presId="urn:microsoft.com/office/officeart/2005/8/layout/cycle6"/>
    <dgm:cxn modelId="{8649C81D-4CF3-4BFB-B102-60AFDFAB99C6}" type="presParOf" srcId="{E6BDD2A3-F8FF-4F34-B544-8A92FCD52FA2}" destId="{34C3E212-5D29-4DF2-99B9-09AF7FBFF819}" srcOrd="8" destOrd="0" presId="urn:microsoft.com/office/officeart/2005/8/layout/cycle6"/>
    <dgm:cxn modelId="{2295F5A6-2253-4CA4-8BCB-DE238F50383E}" type="presParOf" srcId="{E6BDD2A3-F8FF-4F34-B544-8A92FCD52FA2}" destId="{5E5E2040-EDF0-4B8F-8368-898AE45C0D5E}" srcOrd="9" destOrd="0" presId="urn:microsoft.com/office/officeart/2005/8/layout/cycle6"/>
    <dgm:cxn modelId="{3B515250-E946-411C-A81F-4F0718EA812A}" type="presParOf" srcId="{E6BDD2A3-F8FF-4F34-B544-8A92FCD52FA2}" destId="{2012737A-8071-43F5-8F90-E4FD03111A75}" srcOrd="10" destOrd="0" presId="urn:microsoft.com/office/officeart/2005/8/layout/cycle6"/>
    <dgm:cxn modelId="{8290CF0F-D5DF-4173-9805-EB50323CF284}" type="presParOf" srcId="{E6BDD2A3-F8FF-4F34-B544-8A92FCD52FA2}" destId="{78EC044E-6E2B-4691-B07D-3B311D77EBF7}" srcOrd="11" destOrd="0" presId="urn:microsoft.com/office/officeart/2005/8/layout/cycle6"/>
    <dgm:cxn modelId="{1F94DAEF-EFD8-4275-9B52-F58BAA03DA69}" type="presParOf" srcId="{E6BDD2A3-F8FF-4F34-B544-8A92FCD52FA2}" destId="{D0674ED0-4FF4-48D5-A001-03E8C567BF10}" srcOrd="12" destOrd="0" presId="urn:microsoft.com/office/officeart/2005/8/layout/cycle6"/>
    <dgm:cxn modelId="{2FB4310E-A681-4297-842E-7F6D0C1CAA58}" type="presParOf" srcId="{E6BDD2A3-F8FF-4F34-B544-8A92FCD52FA2}" destId="{FAA3351B-C113-4C61-90DF-371D4D345897}" srcOrd="13" destOrd="0" presId="urn:microsoft.com/office/officeart/2005/8/layout/cycle6"/>
    <dgm:cxn modelId="{30970DDB-0A19-4B13-9F21-58C2B9CBC33C}" type="presParOf" srcId="{E6BDD2A3-F8FF-4F34-B544-8A92FCD52FA2}" destId="{0AE7D340-2219-4BE7-B3CF-8656AF2C7085}" srcOrd="14" destOrd="0" presId="urn:microsoft.com/office/officeart/2005/8/layout/cycle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45659" cy="493712"/>
          </a:xfrm>
          <a:prstGeom prst="rect">
            <a:avLst/>
          </a:prstGeom>
        </p:spPr>
        <p:txBody>
          <a:bodyPr vert="horz" lIns="91841" tIns="45921" rIns="91841" bIns="45921" rtlCol="0"/>
          <a:lstStyle>
            <a:lvl1pPr algn="l">
              <a:defRPr sz="1200">
                <a:cs typeface="+mn-cs"/>
              </a:defRPr>
            </a:lvl1pPr>
          </a:lstStyle>
          <a:p>
            <a:pPr>
              <a:defRPr/>
            </a:pPr>
            <a:endParaRPr lang="en-GB"/>
          </a:p>
        </p:txBody>
      </p:sp>
      <p:sp>
        <p:nvSpPr>
          <p:cNvPr id="3" name="Date Placeholder 2"/>
          <p:cNvSpPr>
            <a:spLocks noGrp="1"/>
          </p:cNvSpPr>
          <p:nvPr>
            <p:ph type="dt" sz="quarter" idx="1"/>
          </p:nvPr>
        </p:nvSpPr>
        <p:spPr>
          <a:xfrm>
            <a:off x="3850444" y="2"/>
            <a:ext cx="2945659" cy="493712"/>
          </a:xfrm>
          <a:prstGeom prst="rect">
            <a:avLst/>
          </a:prstGeom>
        </p:spPr>
        <p:txBody>
          <a:bodyPr vert="horz" lIns="91841" tIns="45921" rIns="91841" bIns="45921" rtlCol="0"/>
          <a:lstStyle>
            <a:lvl1pPr algn="r">
              <a:defRPr sz="1200">
                <a:cs typeface="+mn-cs"/>
              </a:defRPr>
            </a:lvl1pPr>
          </a:lstStyle>
          <a:p>
            <a:pPr>
              <a:defRPr/>
            </a:pPr>
            <a:fld id="{29593536-C7AE-4F32-AC5A-B8F1C3F9016F}" type="datetimeFigureOut">
              <a:rPr lang="en-GB"/>
              <a:pPr>
                <a:defRPr/>
              </a:pPr>
              <a:t>08/04/2014</a:t>
            </a:fld>
            <a:endParaRPr lang="en-GB"/>
          </a:p>
        </p:txBody>
      </p:sp>
      <p:sp>
        <p:nvSpPr>
          <p:cNvPr id="4" name="Footer Placeholder 3"/>
          <p:cNvSpPr>
            <a:spLocks noGrp="1"/>
          </p:cNvSpPr>
          <p:nvPr>
            <p:ph type="ftr" sz="quarter" idx="2"/>
          </p:nvPr>
        </p:nvSpPr>
        <p:spPr>
          <a:xfrm>
            <a:off x="1" y="9378826"/>
            <a:ext cx="2945659" cy="493712"/>
          </a:xfrm>
          <a:prstGeom prst="rect">
            <a:avLst/>
          </a:prstGeom>
        </p:spPr>
        <p:txBody>
          <a:bodyPr vert="horz" lIns="91841" tIns="45921" rIns="91841" bIns="45921" rtlCol="0" anchor="b"/>
          <a:lstStyle>
            <a:lvl1pPr algn="l">
              <a:defRPr sz="1200">
                <a:cs typeface="+mn-cs"/>
              </a:defRPr>
            </a:lvl1pPr>
          </a:lstStyle>
          <a:p>
            <a:pPr>
              <a:defRPr/>
            </a:pPr>
            <a:endParaRPr lang="en-GB"/>
          </a:p>
        </p:txBody>
      </p:sp>
      <p:sp>
        <p:nvSpPr>
          <p:cNvPr id="5" name="Slide Number Placeholder 4"/>
          <p:cNvSpPr>
            <a:spLocks noGrp="1"/>
          </p:cNvSpPr>
          <p:nvPr>
            <p:ph type="sldNum" sz="quarter" idx="3"/>
          </p:nvPr>
        </p:nvSpPr>
        <p:spPr>
          <a:xfrm>
            <a:off x="3850444" y="9378826"/>
            <a:ext cx="2945659" cy="493712"/>
          </a:xfrm>
          <a:prstGeom prst="rect">
            <a:avLst/>
          </a:prstGeom>
        </p:spPr>
        <p:txBody>
          <a:bodyPr vert="horz" lIns="91841" tIns="45921" rIns="91841" bIns="45921" rtlCol="0" anchor="b"/>
          <a:lstStyle>
            <a:lvl1pPr algn="r">
              <a:defRPr sz="1200">
                <a:cs typeface="+mn-cs"/>
              </a:defRPr>
            </a:lvl1pPr>
          </a:lstStyle>
          <a:p>
            <a:pPr>
              <a:defRPr/>
            </a:pPr>
            <a:fld id="{EB65FEEC-EEA9-4847-827B-89EDB0F2A88F}" type="slidenum">
              <a:rPr lang="en-GB"/>
              <a:pPr>
                <a:defRPr/>
              </a:pPr>
              <a:t>‹#›</a:t>
            </a:fld>
            <a:endParaRPr lang="en-GB"/>
          </a:p>
        </p:txBody>
      </p:sp>
    </p:spTree>
    <p:extLst>
      <p:ext uri="{BB962C8B-B14F-4D97-AF65-F5344CB8AC3E}">
        <p14:creationId xmlns:p14="http://schemas.microsoft.com/office/powerpoint/2010/main" xmlns="" val="19564596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1" y="2"/>
            <a:ext cx="2945659" cy="493712"/>
          </a:xfrm>
          <a:prstGeom prst="rect">
            <a:avLst/>
          </a:prstGeom>
          <a:noFill/>
          <a:ln w="9525">
            <a:noFill/>
            <a:miter lim="800000"/>
            <a:headEnd/>
            <a:tailEnd/>
          </a:ln>
          <a:effectLst/>
        </p:spPr>
        <p:txBody>
          <a:bodyPr vert="horz" wrap="square" lIns="91841" tIns="45921" rIns="91841" bIns="45921" numCol="1" anchor="t" anchorCtr="0" compatLnSpc="1">
            <a:prstTxWarp prst="textNoShape">
              <a:avLst/>
            </a:prstTxWarp>
          </a:bodyPr>
          <a:lstStyle>
            <a:lvl1pPr>
              <a:defRPr sz="1200">
                <a:cs typeface="+mn-cs"/>
              </a:defRPr>
            </a:lvl1pPr>
          </a:lstStyle>
          <a:p>
            <a:pPr>
              <a:defRPr/>
            </a:pPr>
            <a:endParaRPr lang="en-GB"/>
          </a:p>
        </p:txBody>
      </p:sp>
      <p:sp>
        <p:nvSpPr>
          <p:cNvPr id="17411" name="Rectangle 3"/>
          <p:cNvSpPr>
            <a:spLocks noGrp="1" noChangeArrowheads="1"/>
          </p:cNvSpPr>
          <p:nvPr>
            <p:ph type="dt" idx="1"/>
          </p:nvPr>
        </p:nvSpPr>
        <p:spPr bwMode="auto">
          <a:xfrm>
            <a:off x="3850444" y="2"/>
            <a:ext cx="2945659" cy="493712"/>
          </a:xfrm>
          <a:prstGeom prst="rect">
            <a:avLst/>
          </a:prstGeom>
          <a:noFill/>
          <a:ln w="9525">
            <a:noFill/>
            <a:miter lim="800000"/>
            <a:headEnd/>
            <a:tailEnd/>
          </a:ln>
          <a:effectLst/>
        </p:spPr>
        <p:txBody>
          <a:bodyPr vert="horz" wrap="square" lIns="91841" tIns="45921" rIns="91841" bIns="45921" numCol="1" anchor="t" anchorCtr="0" compatLnSpc="1">
            <a:prstTxWarp prst="textNoShape">
              <a:avLst/>
            </a:prstTxWarp>
          </a:bodyPr>
          <a:lstStyle>
            <a:lvl1pPr algn="r">
              <a:defRPr sz="1200">
                <a:cs typeface="+mn-cs"/>
              </a:defRPr>
            </a:lvl1pPr>
          </a:lstStyle>
          <a:p>
            <a:pPr>
              <a:defRPr/>
            </a:pPr>
            <a:endParaRPr lang="en-GB"/>
          </a:p>
        </p:txBody>
      </p:sp>
      <p:sp>
        <p:nvSpPr>
          <p:cNvPr id="13316" name="Rectangle 4"/>
          <p:cNvSpPr>
            <a:spLocks noGrp="1" noRot="1" noChangeAspect="1" noChangeArrowheads="1" noTextEdit="1"/>
          </p:cNvSpPr>
          <p:nvPr>
            <p:ph type="sldImg" idx="2"/>
          </p:nvPr>
        </p:nvSpPr>
        <p:spPr bwMode="auto">
          <a:xfrm>
            <a:off x="930275" y="739775"/>
            <a:ext cx="4937125" cy="3703638"/>
          </a:xfrm>
          <a:prstGeom prst="rect">
            <a:avLst/>
          </a:prstGeom>
          <a:noFill/>
          <a:ln w="9525">
            <a:solidFill>
              <a:srgbClr val="000000"/>
            </a:solidFill>
            <a:miter lim="800000"/>
            <a:headEnd/>
            <a:tailEnd/>
          </a:ln>
        </p:spPr>
      </p:sp>
      <p:sp>
        <p:nvSpPr>
          <p:cNvPr id="17413" name="Rectangle 5"/>
          <p:cNvSpPr>
            <a:spLocks noGrp="1" noChangeArrowheads="1"/>
          </p:cNvSpPr>
          <p:nvPr>
            <p:ph type="body" sz="quarter" idx="3"/>
          </p:nvPr>
        </p:nvSpPr>
        <p:spPr bwMode="auto">
          <a:xfrm>
            <a:off x="679768" y="4690270"/>
            <a:ext cx="5438140" cy="4443412"/>
          </a:xfrm>
          <a:prstGeom prst="rect">
            <a:avLst/>
          </a:prstGeom>
          <a:noFill/>
          <a:ln w="9525">
            <a:noFill/>
            <a:miter lim="800000"/>
            <a:headEnd/>
            <a:tailEnd/>
          </a:ln>
          <a:effectLst/>
        </p:spPr>
        <p:txBody>
          <a:bodyPr vert="horz" wrap="square" lIns="91841" tIns="45921" rIns="91841" bIns="45921"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7414" name="Rectangle 6"/>
          <p:cNvSpPr>
            <a:spLocks noGrp="1" noChangeArrowheads="1"/>
          </p:cNvSpPr>
          <p:nvPr>
            <p:ph type="ftr" sz="quarter" idx="4"/>
          </p:nvPr>
        </p:nvSpPr>
        <p:spPr bwMode="auto">
          <a:xfrm>
            <a:off x="1" y="9378826"/>
            <a:ext cx="2945659" cy="493712"/>
          </a:xfrm>
          <a:prstGeom prst="rect">
            <a:avLst/>
          </a:prstGeom>
          <a:noFill/>
          <a:ln w="9525">
            <a:noFill/>
            <a:miter lim="800000"/>
            <a:headEnd/>
            <a:tailEnd/>
          </a:ln>
          <a:effectLst/>
        </p:spPr>
        <p:txBody>
          <a:bodyPr vert="horz" wrap="square" lIns="91841" tIns="45921" rIns="91841" bIns="45921" numCol="1" anchor="b" anchorCtr="0" compatLnSpc="1">
            <a:prstTxWarp prst="textNoShape">
              <a:avLst/>
            </a:prstTxWarp>
          </a:bodyPr>
          <a:lstStyle>
            <a:lvl1pPr>
              <a:defRPr sz="1200">
                <a:cs typeface="+mn-cs"/>
              </a:defRPr>
            </a:lvl1pPr>
          </a:lstStyle>
          <a:p>
            <a:pPr>
              <a:defRPr/>
            </a:pPr>
            <a:endParaRPr lang="en-GB"/>
          </a:p>
        </p:txBody>
      </p:sp>
      <p:sp>
        <p:nvSpPr>
          <p:cNvPr id="17415" name="Rectangle 7"/>
          <p:cNvSpPr>
            <a:spLocks noGrp="1" noChangeArrowheads="1"/>
          </p:cNvSpPr>
          <p:nvPr>
            <p:ph type="sldNum" sz="quarter" idx="5"/>
          </p:nvPr>
        </p:nvSpPr>
        <p:spPr bwMode="auto">
          <a:xfrm>
            <a:off x="3850444" y="9378826"/>
            <a:ext cx="2945659" cy="493712"/>
          </a:xfrm>
          <a:prstGeom prst="rect">
            <a:avLst/>
          </a:prstGeom>
          <a:noFill/>
          <a:ln w="9525">
            <a:noFill/>
            <a:miter lim="800000"/>
            <a:headEnd/>
            <a:tailEnd/>
          </a:ln>
          <a:effectLst/>
        </p:spPr>
        <p:txBody>
          <a:bodyPr vert="horz" wrap="square" lIns="91841" tIns="45921" rIns="91841" bIns="45921" numCol="1" anchor="b" anchorCtr="0" compatLnSpc="1">
            <a:prstTxWarp prst="textNoShape">
              <a:avLst/>
            </a:prstTxWarp>
          </a:bodyPr>
          <a:lstStyle>
            <a:lvl1pPr algn="r">
              <a:defRPr sz="1200">
                <a:cs typeface="+mn-cs"/>
              </a:defRPr>
            </a:lvl1pPr>
          </a:lstStyle>
          <a:p>
            <a:pPr>
              <a:defRPr/>
            </a:pPr>
            <a:fld id="{2DEC9DFE-A819-4B39-8397-8B18CA341589}" type="slidenum">
              <a:rPr lang="en-GB"/>
              <a:pPr>
                <a:defRPr/>
              </a:pPr>
              <a:t>‹#›</a:t>
            </a:fld>
            <a:endParaRPr lang="en-GB" dirty="0"/>
          </a:p>
        </p:txBody>
      </p:sp>
    </p:spTree>
    <p:extLst>
      <p:ext uri="{BB962C8B-B14F-4D97-AF65-F5344CB8AC3E}">
        <p14:creationId xmlns:p14="http://schemas.microsoft.com/office/powerpoint/2010/main" xmlns="" val="14094424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fld id="{96C78D5D-CE9F-4BDE-8DAB-92D833041E6E}" type="slidenum">
              <a:rPr lang="en-GB" smtClean="0">
                <a:cs typeface="Arial" charset="0"/>
              </a:rPr>
              <a:pPr/>
              <a:t>1</a:t>
            </a:fld>
            <a:endParaRPr lang="en-GB" dirty="0" smtClean="0">
              <a:cs typeface="Arial" charset="0"/>
            </a:endParaRPr>
          </a:p>
        </p:txBody>
      </p:sp>
      <p:sp>
        <p:nvSpPr>
          <p:cNvPr id="16386" name="Rectangle 2"/>
          <p:cNvSpPr>
            <a:spLocks noGrp="1" noRot="1" noChangeAspect="1" noChangeArrowheads="1" noTextEdit="1"/>
          </p:cNvSpPr>
          <p:nvPr>
            <p:ph type="sldImg"/>
          </p:nvPr>
        </p:nvSpPr>
        <p:spPr>
          <a:xfrm>
            <a:off x="931863" y="739775"/>
            <a:ext cx="4937125" cy="3703638"/>
          </a:xfrm>
          <a:ln/>
        </p:spPr>
      </p:sp>
      <p:sp>
        <p:nvSpPr>
          <p:cNvPr id="16387"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xmlns="" val="6294154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a:defRPr/>
            </a:pPr>
            <a:fld id="{2DEC9DFE-A819-4B39-8397-8B18CA341589}" type="slidenum">
              <a:rPr lang="en-GB" smtClean="0"/>
              <a:pPr>
                <a:defRPr/>
              </a:pPr>
              <a:t>10</a:t>
            </a:fld>
            <a:endParaRPr lang="en-GB" dirty="0"/>
          </a:p>
        </p:txBody>
      </p:sp>
    </p:spTree>
    <p:extLst>
      <p:ext uri="{BB962C8B-B14F-4D97-AF65-F5344CB8AC3E}">
        <p14:creationId xmlns:p14="http://schemas.microsoft.com/office/powerpoint/2010/main" xmlns="" val="1712698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a:defRPr/>
            </a:pPr>
            <a:fld id="{2DEC9DFE-A819-4B39-8397-8B18CA341589}" type="slidenum">
              <a:rPr lang="en-GB" smtClean="0"/>
              <a:pPr>
                <a:defRPr/>
              </a:pPr>
              <a:t>11</a:t>
            </a:fld>
            <a:endParaRPr lang="en-GB" dirty="0"/>
          </a:p>
        </p:txBody>
      </p:sp>
    </p:spTree>
    <p:extLst>
      <p:ext uri="{BB962C8B-B14F-4D97-AF65-F5344CB8AC3E}">
        <p14:creationId xmlns:p14="http://schemas.microsoft.com/office/powerpoint/2010/main" xmlns="" val="26680099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Part 1: Standards and guidelines for internal quality assurance within higher education institutions</a:t>
            </a:r>
            <a:endParaRPr lang="el-GR" dirty="0"/>
          </a:p>
          <a:p>
            <a:r>
              <a:rPr lang="en-US" dirty="0"/>
              <a:t>1.1 Policy and processes for quality assurance</a:t>
            </a:r>
            <a:endParaRPr lang="el-GR" dirty="0"/>
          </a:p>
          <a:p>
            <a:r>
              <a:rPr lang="en-US" dirty="0"/>
              <a:t>Standard: Institutions should have a public quality assurance policy that reflects institutional vision and strategy, thus linking it to strategic management of the institution. The policy should be put into practice through the quality assurance processes, managed by appropriate structures. Stakeholders6 should be involved in the development and implementation of policy and processes.</a:t>
            </a:r>
            <a:endParaRPr lang="el-GR" dirty="0"/>
          </a:p>
          <a:p>
            <a:r>
              <a:rPr lang="en-US" dirty="0"/>
              <a:t>1.2 Design and approval of programmes7</a:t>
            </a:r>
            <a:endParaRPr lang="el-GR" dirty="0"/>
          </a:p>
          <a:p>
            <a:r>
              <a:rPr lang="en-US" dirty="0"/>
              <a:t>Standard: Institutions should have processes for the design and approval of their </a:t>
            </a:r>
            <a:r>
              <a:rPr lang="en-US" dirty="0" err="1"/>
              <a:t>programmes</a:t>
            </a:r>
            <a:r>
              <a:rPr lang="en-US" dirty="0"/>
              <a:t>. The </a:t>
            </a:r>
            <a:r>
              <a:rPr lang="en-US" dirty="0" err="1"/>
              <a:t>programmes</a:t>
            </a:r>
            <a:r>
              <a:rPr lang="en-US" dirty="0"/>
              <a:t> should be designed so that they match the objectives set for them. The qualification resulting from a </a:t>
            </a:r>
            <a:r>
              <a:rPr lang="en-US" dirty="0" err="1"/>
              <a:t>programme</a:t>
            </a:r>
            <a:r>
              <a:rPr lang="en-US" dirty="0"/>
              <a:t> should be clearly specified and communicated, and refer to the correct level of the national qualifications framework for higher education and, consequently, to the Framework for Qualifications of the European Higher Education Area.</a:t>
            </a:r>
            <a:endParaRPr lang="el-GR" dirty="0"/>
          </a:p>
          <a:p>
            <a:r>
              <a:rPr lang="en-US" dirty="0"/>
              <a:t>1.3 Student </a:t>
            </a:r>
            <a:r>
              <a:rPr lang="en-US" dirty="0" err="1"/>
              <a:t>centred</a:t>
            </a:r>
            <a:r>
              <a:rPr lang="en-US" dirty="0"/>
              <a:t> learning</a:t>
            </a:r>
            <a:endParaRPr lang="el-GR" dirty="0"/>
          </a:p>
          <a:p>
            <a:r>
              <a:rPr lang="en-US" dirty="0"/>
              <a:t>Standard: Institutions should embed student </a:t>
            </a:r>
            <a:r>
              <a:rPr lang="en-US" dirty="0" err="1"/>
              <a:t>centred</a:t>
            </a:r>
            <a:r>
              <a:rPr lang="en-US" dirty="0"/>
              <a:t> learning approaches in their </a:t>
            </a:r>
            <a:r>
              <a:rPr lang="en-US" dirty="0" err="1"/>
              <a:t>programmes</a:t>
            </a:r>
            <a:r>
              <a:rPr lang="en-US" dirty="0"/>
              <a:t>. The way in which the </a:t>
            </a:r>
            <a:r>
              <a:rPr lang="en-US" dirty="0" err="1"/>
              <a:t>programmes</a:t>
            </a:r>
            <a:r>
              <a:rPr lang="en-US" dirty="0"/>
              <a:t> are delivered should encourage students to take an active role in co creating the learning process. </a:t>
            </a:r>
            <a:endParaRPr lang="el-GR" dirty="0"/>
          </a:p>
          <a:p>
            <a:r>
              <a:rPr lang="en-US" dirty="0"/>
              <a:t>1.4 Student admission, progression and completion</a:t>
            </a:r>
            <a:endParaRPr lang="el-GR" dirty="0"/>
          </a:p>
          <a:p>
            <a:r>
              <a:rPr lang="en-US" dirty="0"/>
              <a:t>Standard: Institutions should have pre‐defined, published and consistently applied regulations covering all phases of the student “life cycle”, e.g. student admission, assessment, recognition and certification.</a:t>
            </a:r>
            <a:endParaRPr lang="el-GR" dirty="0"/>
          </a:p>
          <a:p>
            <a:r>
              <a:rPr lang="en-US" dirty="0"/>
              <a:t>1.5 Development of teaching staff</a:t>
            </a:r>
            <a:endParaRPr lang="el-GR" dirty="0"/>
          </a:p>
          <a:p>
            <a:r>
              <a:rPr lang="en-US" dirty="0"/>
              <a:t>Standard: Institutions should have fair and transparent processes for the recruitment and development of all staff that allow them to assure themselves of the competence of their teachers.</a:t>
            </a:r>
            <a:endParaRPr lang="el-GR" dirty="0"/>
          </a:p>
          <a:p>
            <a:r>
              <a:rPr lang="en-US" dirty="0"/>
              <a:t>1.6 Learning resources and student support</a:t>
            </a:r>
            <a:endParaRPr lang="el-GR" dirty="0"/>
          </a:p>
          <a:p>
            <a:r>
              <a:rPr lang="en-US" dirty="0"/>
              <a:t>Standard: Institutions should ensure that learning and student support resources are adequate, readily accessible and appropriate.</a:t>
            </a:r>
            <a:endParaRPr lang="el-GR" dirty="0"/>
          </a:p>
          <a:p>
            <a:r>
              <a:rPr lang="en-US" dirty="0"/>
              <a:t>1.7 Information management</a:t>
            </a:r>
            <a:endParaRPr lang="el-GR" dirty="0"/>
          </a:p>
          <a:p>
            <a:r>
              <a:rPr lang="en-US" dirty="0"/>
              <a:t>Standard: Institutions should ensure that they collect, </a:t>
            </a:r>
            <a:r>
              <a:rPr lang="en-US" dirty="0" err="1"/>
              <a:t>analyse</a:t>
            </a:r>
            <a:r>
              <a:rPr lang="en-US" dirty="0"/>
              <a:t> and use relevant information for the effective management of their </a:t>
            </a:r>
            <a:r>
              <a:rPr lang="en-US" dirty="0" err="1"/>
              <a:t>programmes</a:t>
            </a:r>
            <a:r>
              <a:rPr lang="en-US" dirty="0"/>
              <a:t> and other activities. </a:t>
            </a:r>
            <a:endParaRPr lang="el-GR" dirty="0"/>
          </a:p>
          <a:p>
            <a:r>
              <a:rPr lang="en-US" dirty="0"/>
              <a:t>1.8 Public information</a:t>
            </a:r>
            <a:endParaRPr lang="el-GR" dirty="0"/>
          </a:p>
          <a:p>
            <a:r>
              <a:rPr lang="en-US" dirty="0"/>
              <a:t>Standard: Institutions should publish information about their activities, including </a:t>
            </a:r>
            <a:r>
              <a:rPr lang="en-US" dirty="0" err="1"/>
              <a:t>programmes</a:t>
            </a:r>
            <a:r>
              <a:rPr lang="en-US" dirty="0"/>
              <a:t>, which is clear, accurate, objective, up‐to date and readily accessible.</a:t>
            </a:r>
            <a:endParaRPr lang="el-GR" dirty="0"/>
          </a:p>
          <a:p>
            <a:r>
              <a:rPr lang="en-US" dirty="0"/>
              <a:t>1.9 On‐going monitoring and periodic review of </a:t>
            </a:r>
            <a:r>
              <a:rPr lang="en-US" dirty="0" err="1"/>
              <a:t>programmes</a:t>
            </a:r>
            <a:endParaRPr lang="el-GR" dirty="0"/>
          </a:p>
          <a:p>
            <a:r>
              <a:rPr lang="en-US" dirty="0"/>
              <a:t>Standard: Institutions should monitor and periodically review their </a:t>
            </a:r>
            <a:r>
              <a:rPr lang="en-US" dirty="0" err="1"/>
              <a:t>programmes</a:t>
            </a:r>
            <a:r>
              <a:rPr lang="en-US" dirty="0"/>
              <a:t> to ensure that they achieve their objectives and respond to the needs of students and society. The outcomes of these processes should be public and should lead to continuous improvement of the </a:t>
            </a:r>
            <a:r>
              <a:rPr lang="en-US" dirty="0" err="1"/>
              <a:t>programme</a:t>
            </a:r>
            <a:r>
              <a:rPr lang="en-US" dirty="0"/>
              <a:t>.</a:t>
            </a:r>
            <a:endParaRPr lang="el-GR" dirty="0"/>
          </a:p>
          <a:p>
            <a:r>
              <a:rPr lang="en-US" dirty="0"/>
              <a:t>1.10 Cyclical external quality assurance</a:t>
            </a:r>
            <a:endParaRPr lang="el-GR" dirty="0"/>
          </a:p>
          <a:p>
            <a:r>
              <a:rPr lang="en-US" dirty="0"/>
              <a:t>Standard: Institutions should undergo external quality assurance in line with the ESG on a cyclical basis.</a:t>
            </a:r>
            <a:endParaRPr lang="el-GR" dirty="0"/>
          </a:p>
          <a:p>
            <a:r>
              <a:rPr lang="en-US" dirty="0"/>
              <a:t> </a:t>
            </a:r>
            <a:endParaRPr lang="el-GR" dirty="0"/>
          </a:p>
          <a:p>
            <a:endParaRPr lang="el-GR" dirty="0"/>
          </a:p>
        </p:txBody>
      </p:sp>
      <p:sp>
        <p:nvSpPr>
          <p:cNvPr id="4" name="Slide Number Placeholder 3"/>
          <p:cNvSpPr>
            <a:spLocks noGrp="1"/>
          </p:cNvSpPr>
          <p:nvPr>
            <p:ph type="sldNum" sz="quarter" idx="10"/>
          </p:nvPr>
        </p:nvSpPr>
        <p:spPr/>
        <p:txBody>
          <a:bodyPr/>
          <a:lstStyle/>
          <a:p>
            <a:pPr>
              <a:defRPr/>
            </a:pPr>
            <a:fld id="{2DEC9DFE-A819-4B39-8397-8B18CA341589}" type="slidenum">
              <a:rPr lang="en-GB" smtClean="0"/>
              <a:pPr>
                <a:defRPr/>
              </a:pPr>
              <a:t>12</a:t>
            </a:fld>
            <a:endParaRPr lang="en-GB" dirty="0"/>
          </a:p>
        </p:txBody>
      </p:sp>
    </p:spTree>
    <p:extLst>
      <p:ext uri="{BB962C8B-B14F-4D97-AF65-F5344CB8AC3E}">
        <p14:creationId xmlns:p14="http://schemas.microsoft.com/office/powerpoint/2010/main" xmlns="" val="42428573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a:defRPr/>
            </a:pPr>
            <a:fld id="{2DEC9DFE-A819-4B39-8397-8B18CA341589}" type="slidenum">
              <a:rPr lang="en-GB" smtClean="0"/>
              <a:pPr>
                <a:defRPr/>
              </a:pPr>
              <a:t>13</a:t>
            </a:fld>
            <a:endParaRPr lang="en-GB" dirty="0"/>
          </a:p>
        </p:txBody>
      </p:sp>
    </p:spTree>
    <p:extLst>
      <p:ext uri="{BB962C8B-B14F-4D97-AF65-F5344CB8AC3E}">
        <p14:creationId xmlns:p14="http://schemas.microsoft.com/office/powerpoint/2010/main" xmlns="" val="28647527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a:defRPr/>
            </a:pPr>
            <a:fld id="{2DEC9DFE-A819-4B39-8397-8B18CA341589}" type="slidenum">
              <a:rPr lang="en-GB" smtClean="0"/>
              <a:pPr>
                <a:defRPr/>
              </a:pPr>
              <a:t>14</a:t>
            </a:fld>
            <a:endParaRPr lang="en-GB" dirty="0"/>
          </a:p>
        </p:txBody>
      </p:sp>
    </p:spTree>
    <p:extLst>
      <p:ext uri="{BB962C8B-B14F-4D97-AF65-F5344CB8AC3E}">
        <p14:creationId xmlns:p14="http://schemas.microsoft.com/office/powerpoint/2010/main" xmlns="" val="25735058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pPr>
              <a:defRPr/>
            </a:pPr>
            <a:fld id="{2DEC9DFE-A819-4B39-8397-8B18CA341589}" type="slidenum">
              <a:rPr lang="en-GB" smtClean="0"/>
              <a:pPr>
                <a:defRPr/>
              </a:pPr>
              <a:t>15</a:t>
            </a:fld>
            <a:endParaRPr lang="en-GB" dirty="0"/>
          </a:p>
        </p:txBody>
      </p:sp>
    </p:spTree>
    <p:extLst>
      <p:ext uri="{BB962C8B-B14F-4D97-AF65-F5344CB8AC3E}">
        <p14:creationId xmlns:p14="http://schemas.microsoft.com/office/powerpoint/2010/main" xmlns="" val="26043262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a:defRPr/>
            </a:pPr>
            <a:fld id="{2DEC9DFE-A819-4B39-8397-8B18CA341589}" type="slidenum">
              <a:rPr lang="en-GB" smtClean="0"/>
              <a:pPr>
                <a:defRPr/>
              </a:pPr>
              <a:t>16</a:t>
            </a:fld>
            <a:endParaRPr lang="en-GB" dirty="0"/>
          </a:p>
        </p:txBody>
      </p:sp>
    </p:spTree>
    <p:extLst>
      <p:ext uri="{BB962C8B-B14F-4D97-AF65-F5344CB8AC3E}">
        <p14:creationId xmlns:p14="http://schemas.microsoft.com/office/powerpoint/2010/main" xmlns="" val="711909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a:t>Στο Ανακοινωθέν του Βερολίνου της 19ης Σεπτεμβρίου 2003, οι Υπουργοί των κρατών που συνυπέγραψαν την Διαδικασία της </a:t>
            </a:r>
            <a:r>
              <a:rPr lang="el-GR" dirty="0" err="1"/>
              <a:t>Μπολώνια</a:t>
            </a:r>
            <a:r>
              <a:rPr lang="el-GR" dirty="0"/>
              <a:t> κάλεσαν το </a:t>
            </a:r>
            <a:r>
              <a:rPr lang="el-GR" i="1" dirty="0"/>
              <a:t>Ευρωπαϊκό Δίκτυο για την Διασφάλιση της Ποιότητας στην Ανώτατη Εκπαίδευση </a:t>
            </a:r>
            <a:r>
              <a:rPr lang="el-GR" dirty="0"/>
              <a:t>(ENQA) να διαμορφώσει, «μέσω των μελών του, σε συνεργασία με την ΕUA, την EURASHE και την ESIB,» «ένα κοινά αποδεκτό σύνολο αρχών, διαδικασιών και κατευθυντήριων οδηγιών για την διασφάλιση της ποιότητας» και να «εξετάσει τρόπους κατοχύρωσης ενός συστήματος αξιολόγησης ή/και πιστοποίησης από ομολόγους κατάλληλου για Αρχές ή όργανα διασφάλισης ποιότητας, και να υποβάλει σχετική εισήγηση το 2005 στους Υπουργούς μέσω της Ομάδας Παρακολούθησης της </a:t>
            </a:r>
            <a:r>
              <a:rPr lang="el-GR" dirty="0" err="1"/>
              <a:t>Μπολώνια</a:t>
            </a:r>
            <a:r>
              <a:rPr lang="el-GR" dirty="0"/>
              <a:t>.» Οι Υπουργοί ζήτησαν επίσης από την ENQA να λάβει σοβαρά </a:t>
            </a:r>
            <a:r>
              <a:rPr lang="el-GR" dirty="0" err="1"/>
              <a:t>υπ’όψη</a:t>
            </a:r>
            <a:r>
              <a:rPr lang="el-GR" dirty="0"/>
              <a:t> «την πείρα άλλων οργανισμών και δικτύων διασφάλισης ποιότητας»</a:t>
            </a:r>
            <a:r>
              <a:rPr lang="en-US" dirty="0"/>
              <a:t>The ESG are a set of standards and guidelines for internal and external quality assurance to evaluate the processes in practice. </a:t>
            </a:r>
          </a:p>
          <a:p>
            <a:r>
              <a:rPr lang="en-US" dirty="0"/>
              <a:t>2009 </a:t>
            </a:r>
            <a:r>
              <a:rPr lang="el-GR" dirty="0"/>
              <a:t>Πρώτη Έκδοση</a:t>
            </a:r>
          </a:p>
          <a:p>
            <a:r>
              <a:rPr lang="el-GR" dirty="0"/>
              <a:t>2014 Αναθεώρηση</a:t>
            </a:r>
          </a:p>
          <a:p>
            <a:endParaRPr lang="en-US" dirty="0"/>
          </a:p>
          <a:p>
            <a:r>
              <a:rPr lang="en-US" dirty="0"/>
              <a:t>The ESG are not as such standards</a:t>
            </a:r>
            <a:r>
              <a:rPr lang="el-GR" dirty="0"/>
              <a:t> </a:t>
            </a:r>
            <a:br>
              <a:rPr lang="el-GR" dirty="0"/>
            </a:br>
            <a:r>
              <a:rPr lang="en-US" dirty="0"/>
              <a:t>for quality, nor do they prescribe how these processes could be designed, but they</a:t>
            </a:r>
          </a:p>
          <a:p>
            <a:r>
              <a:rPr lang="en-US" dirty="0"/>
              <a:t>provide guidance, covering the areas, which are vital for successful quality provision</a:t>
            </a:r>
          </a:p>
          <a:p>
            <a:r>
              <a:rPr lang="en-GB" dirty="0"/>
              <a:t>of higher education.</a:t>
            </a:r>
            <a:endParaRPr lang="el-GR" dirty="0"/>
          </a:p>
        </p:txBody>
      </p:sp>
      <p:sp>
        <p:nvSpPr>
          <p:cNvPr id="4" name="Slide Number Placeholder 3"/>
          <p:cNvSpPr>
            <a:spLocks noGrp="1"/>
          </p:cNvSpPr>
          <p:nvPr>
            <p:ph type="sldNum" sz="quarter" idx="10"/>
          </p:nvPr>
        </p:nvSpPr>
        <p:spPr/>
        <p:txBody>
          <a:bodyPr/>
          <a:lstStyle/>
          <a:p>
            <a:pPr>
              <a:defRPr/>
            </a:pPr>
            <a:fld id="{2DEC9DFE-A819-4B39-8397-8B18CA341589}" type="slidenum">
              <a:rPr lang="en-GB" smtClean="0"/>
              <a:pPr>
                <a:defRPr/>
              </a:pPr>
              <a:t>17</a:t>
            </a:fld>
            <a:endParaRPr lang="en-GB" dirty="0"/>
          </a:p>
        </p:txBody>
      </p:sp>
    </p:spTree>
    <p:extLst>
      <p:ext uri="{BB962C8B-B14F-4D97-AF65-F5344CB8AC3E}">
        <p14:creationId xmlns:p14="http://schemas.microsoft.com/office/powerpoint/2010/main" xmlns="" val="13349775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smtClean="0"/>
              <a:t>Μεταπτυχιακό πρόγραμμα: ΕΠΠ Εξειδικευμένη Γνώση / </a:t>
            </a:r>
            <a:r>
              <a:rPr lang="en-US" dirty="0" smtClean="0"/>
              <a:t>Manage</a:t>
            </a:r>
            <a:r>
              <a:rPr lang="en-US" baseline="0" dirty="0" smtClean="0"/>
              <a:t> and transform work or study </a:t>
            </a:r>
          </a:p>
          <a:p>
            <a:r>
              <a:rPr lang="el-GR" baseline="0" dirty="0" smtClean="0"/>
              <a:t>Περιεχόμενο υποστηρίζει εξειδίκευση? Ποιες εκπαιδευτικές δραστηριότητες αναπτύσσουν ικανότητες διαχείρισης </a:t>
            </a:r>
          </a:p>
          <a:p>
            <a:endParaRPr lang="en-US" baseline="0" dirty="0" smtClean="0"/>
          </a:p>
          <a:p>
            <a:r>
              <a:rPr lang="el-GR" baseline="0" dirty="0" smtClean="0"/>
              <a:t>Δεξιότητες  σε επιχειρησιακές επικοινωνίας     Χωρίς μαθήματα νέων τεχνολογιών και νέων τάσεων στις επικοινωνίες</a:t>
            </a:r>
          </a:p>
          <a:p>
            <a:endParaRPr lang="el-GR" baseline="0" dirty="0" smtClean="0"/>
          </a:p>
          <a:p>
            <a:r>
              <a:rPr lang="el-GR" baseline="0" dirty="0" smtClean="0"/>
              <a:t>Αναλάβουν δραστηριότητες σε διεθνές επίπεδο    </a:t>
            </a:r>
            <a:r>
              <a:rPr lang="el-GR" baseline="0" dirty="0" smtClean="0">
                <a:sym typeface="Wingdings" panose="05000000000000000000" pitchFamily="2" charset="2"/>
              </a:rPr>
              <a:t> όλα τα μαθήματα στα ελληνικά / περιορισμένη κινητικότητα / μη συμμετοχή επισκεπτών καθηγητών / χωρίς επαφές με άλλα πανεπιστήμια</a:t>
            </a:r>
          </a:p>
          <a:p>
            <a:endParaRPr lang="el-GR" baseline="0" dirty="0" smtClean="0">
              <a:sym typeface="Wingdings" panose="05000000000000000000" pitchFamily="2" charset="2"/>
            </a:endParaRPr>
          </a:p>
          <a:p>
            <a:r>
              <a:rPr lang="el-GR" baseline="0" dirty="0" smtClean="0">
                <a:sym typeface="Wingdings" panose="05000000000000000000" pitchFamily="2" charset="2"/>
              </a:rPr>
              <a:t>Μπορούν να αξιολογήσουν κριτικά / κριτική σκέψη  η αξιολόγηση αποκλειστικά με εξετάσεις / απουσία ομαδικών εργασιών </a:t>
            </a:r>
            <a:r>
              <a:rPr lang="el-GR" baseline="0" dirty="0" smtClean="0"/>
              <a:t> </a:t>
            </a:r>
            <a:endParaRPr lang="el-GR" dirty="0"/>
          </a:p>
        </p:txBody>
      </p:sp>
      <p:sp>
        <p:nvSpPr>
          <p:cNvPr id="4" name="Slide Number Placeholder 3"/>
          <p:cNvSpPr>
            <a:spLocks noGrp="1"/>
          </p:cNvSpPr>
          <p:nvPr>
            <p:ph type="sldNum" sz="quarter" idx="10"/>
          </p:nvPr>
        </p:nvSpPr>
        <p:spPr/>
        <p:txBody>
          <a:bodyPr/>
          <a:lstStyle/>
          <a:p>
            <a:pPr>
              <a:defRPr/>
            </a:pPr>
            <a:fld id="{2DEC9DFE-A819-4B39-8397-8B18CA341589}" type="slidenum">
              <a:rPr lang="en-GB" smtClean="0"/>
              <a:pPr>
                <a:defRPr/>
              </a:pPr>
              <a:t>18</a:t>
            </a:fld>
            <a:endParaRPr lang="en-GB" dirty="0"/>
          </a:p>
        </p:txBody>
      </p:sp>
    </p:spTree>
    <p:extLst>
      <p:ext uri="{BB962C8B-B14F-4D97-AF65-F5344CB8AC3E}">
        <p14:creationId xmlns:p14="http://schemas.microsoft.com/office/powerpoint/2010/main" xmlns="" val="2954831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smtClean="0"/>
              <a:t>Μεταπτυχιακό πρόγραμμα: ΕΠΠ Εξειδικευμένη Γνώση / </a:t>
            </a:r>
            <a:r>
              <a:rPr lang="en-US" dirty="0" smtClean="0"/>
              <a:t>Manage</a:t>
            </a:r>
            <a:r>
              <a:rPr lang="en-US" baseline="0" dirty="0" smtClean="0"/>
              <a:t> and transform work or study </a:t>
            </a:r>
          </a:p>
          <a:p>
            <a:r>
              <a:rPr lang="el-GR" baseline="0" dirty="0" smtClean="0"/>
              <a:t>Περιεχόμενο υποστηρίζει εξειδίκευση? Ποιες εκπαιδευτικές δραστηριότητες αναπτύσσουν ικανότητες διαχείρισης </a:t>
            </a:r>
          </a:p>
          <a:p>
            <a:endParaRPr lang="en-US" baseline="0" dirty="0" smtClean="0"/>
          </a:p>
          <a:p>
            <a:r>
              <a:rPr lang="el-GR" baseline="0" dirty="0" smtClean="0"/>
              <a:t>Δεξιότητες  σε επιχειρησιακές επικοινωνίας     Χωρίς μαθήματα νέων τεχνολογιών και νέων τάσεων στις επικοινωνίες</a:t>
            </a:r>
          </a:p>
          <a:p>
            <a:endParaRPr lang="el-GR" baseline="0" dirty="0" smtClean="0"/>
          </a:p>
          <a:p>
            <a:r>
              <a:rPr lang="el-GR" baseline="0" dirty="0" smtClean="0"/>
              <a:t>Αναλάβουν δραστηριότητες σε διεθνές επίπεδο    </a:t>
            </a:r>
            <a:r>
              <a:rPr lang="el-GR" baseline="0" dirty="0" smtClean="0">
                <a:sym typeface="Wingdings" panose="05000000000000000000" pitchFamily="2" charset="2"/>
              </a:rPr>
              <a:t> όλα τα μαθήματα στα ελληνικά / περιορισμένη κινητικότητα / μη συμμετοχή επισκεπτών καθηγητών / χωρίς επαφές με άλλα πανεπιστήμια</a:t>
            </a:r>
          </a:p>
          <a:p>
            <a:endParaRPr lang="el-GR" baseline="0" dirty="0" smtClean="0">
              <a:sym typeface="Wingdings" panose="05000000000000000000" pitchFamily="2" charset="2"/>
            </a:endParaRPr>
          </a:p>
          <a:p>
            <a:r>
              <a:rPr lang="el-GR" baseline="0" dirty="0" smtClean="0">
                <a:sym typeface="Wingdings" panose="05000000000000000000" pitchFamily="2" charset="2"/>
              </a:rPr>
              <a:t>Μπορούν να αξιολογήσουν κριτικά / κριτική σκέψη  η αξιολόγηση αποκλειστικά με εξετάσεις / απουσία ομαδικών εργασιών </a:t>
            </a:r>
            <a:r>
              <a:rPr lang="el-GR" baseline="0" dirty="0" smtClean="0"/>
              <a:t> </a:t>
            </a:r>
            <a:endParaRPr lang="el-GR" dirty="0"/>
          </a:p>
        </p:txBody>
      </p:sp>
      <p:sp>
        <p:nvSpPr>
          <p:cNvPr id="4" name="Slide Number Placeholder 3"/>
          <p:cNvSpPr>
            <a:spLocks noGrp="1"/>
          </p:cNvSpPr>
          <p:nvPr>
            <p:ph type="sldNum" sz="quarter" idx="10"/>
          </p:nvPr>
        </p:nvSpPr>
        <p:spPr/>
        <p:txBody>
          <a:bodyPr/>
          <a:lstStyle/>
          <a:p>
            <a:pPr>
              <a:defRPr/>
            </a:pPr>
            <a:fld id="{2DEC9DFE-A819-4B39-8397-8B18CA341589}" type="slidenum">
              <a:rPr lang="en-GB" smtClean="0"/>
              <a:pPr>
                <a:defRPr/>
              </a:pPr>
              <a:t>19</a:t>
            </a:fld>
            <a:endParaRPr lang="en-GB" dirty="0"/>
          </a:p>
        </p:txBody>
      </p:sp>
    </p:spTree>
    <p:extLst>
      <p:ext uri="{BB962C8B-B14F-4D97-AF65-F5344CB8AC3E}">
        <p14:creationId xmlns:p14="http://schemas.microsoft.com/office/powerpoint/2010/main" xmlns="" val="2954831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a:defRPr/>
            </a:pPr>
            <a:fld id="{2DEC9DFE-A819-4B39-8397-8B18CA341589}" type="slidenum">
              <a:rPr lang="en-GB" smtClean="0"/>
              <a:pPr>
                <a:defRPr/>
              </a:pPr>
              <a:t>2</a:t>
            </a:fld>
            <a:endParaRPr lang="en-GB" dirty="0"/>
          </a:p>
        </p:txBody>
      </p:sp>
    </p:spTree>
    <p:extLst>
      <p:ext uri="{BB962C8B-B14F-4D97-AF65-F5344CB8AC3E}">
        <p14:creationId xmlns:p14="http://schemas.microsoft.com/office/powerpoint/2010/main" xmlns="" val="35397995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a:defRPr/>
            </a:pPr>
            <a:fld id="{2DEC9DFE-A819-4B39-8397-8B18CA341589}" type="slidenum">
              <a:rPr lang="en-GB" smtClean="0"/>
              <a:pPr>
                <a:defRPr/>
              </a:pPr>
              <a:t>21</a:t>
            </a:fld>
            <a:endParaRPr lang="en-GB" dirty="0"/>
          </a:p>
        </p:txBody>
      </p:sp>
    </p:spTree>
    <p:extLst>
      <p:ext uri="{BB962C8B-B14F-4D97-AF65-F5344CB8AC3E}">
        <p14:creationId xmlns:p14="http://schemas.microsoft.com/office/powerpoint/2010/main" xmlns="" val="14396492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a:defRPr/>
            </a:pPr>
            <a:fld id="{2DEC9DFE-A819-4B39-8397-8B18CA341589}" type="slidenum">
              <a:rPr lang="en-GB" smtClean="0"/>
              <a:pPr>
                <a:defRPr/>
              </a:pPr>
              <a:t>22</a:t>
            </a:fld>
            <a:endParaRPr lang="en-GB" dirty="0"/>
          </a:p>
        </p:txBody>
      </p:sp>
    </p:spTree>
    <p:extLst>
      <p:ext uri="{BB962C8B-B14F-4D97-AF65-F5344CB8AC3E}">
        <p14:creationId xmlns:p14="http://schemas.microsoft.com/office/powerpoint/2010/main" xmlns="" val="12759912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a:defRPr/>
            </a:pPr>
            <a:fld id="{2DEC9DFE-A819-4B39-8397-8B18CA341589}" type="slidenum">
              <a:rPr lang="en-GB" smtClean="0"/>
              <a:pPr>
                <a:defRPr/>
              </a:pPr>
              <a:t>23</a:t>
            </a:fld>
            <a:endParaRPr lang="en-GB" dirty="0"/>
          </a:p>
        </p:txBody>
      </p:sp>
    </p:spTree>
    <p:extLst>
      <p:ext uri="{BB962C8B-B14F-4D97-AF65-F5344CB8AC3E}">
        <p14:creationId xmlns:p14="http://schemas.microsoft.com/office/powerpoint/2010/main" xmlns="" val="390581281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pPr>
              <a:defRPr/>
            </a:pPr>
            <a:fld id="{2DEC9DFE-A819-4B39-8397-8B18CA341589}" type="slidenum">
              <a:rPr lang="en-GB" smtClean="0"/>
              <a:pPr>
                <a:defRPr/>
              </a:pPr>
              <a:t>24</a:t>
            </a:fld>
            <a:endParaRPr lang="en-GB" dirty="0"/>
          </a:p>
        </p:txBody>
      </p:sp>
    </p:spTree>
    <p:extLst>
      <p:ext uri="{BB962C8B-B14F-4D97-AF65-F5344CB8AC3E}">
        <p14:creationId xmlns:p14="http://schemas.microsoft.com/office/powerpoint/2010/main" xmlns="" val="217759987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a:defRPr/>
            </a:pPr>
            <a:fld id="{2DEC9DFE-A819-4B39-8397-8B18CA341589}" type="slidenum">
              <a:rPr lang="en-GB" smtClean="0"/>
              <a:pPr>
                <a:defRPr/>
              </a:pPr>
              <a:t>25</a:t>
            </a:fld>
            <a:endParaRPr lang="en-GB" dirty="0"/>
          </a:p>
        </p:txBody>
      </p:sp>
    </p:spTree>
    <p:extLst>
      <p:ext uri="{BB962C8B-B14F-4D97-AF65-F5344CB8AC3E}">
        <p14:creationId xmlns:p14="http://schemas.microsoft.com/office/powerpoint/2010/main" xmlns="" val="174957934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a:defRPr/>
            </a:pPr>
            <a:fld id="{2DEC9DFE-A819-4B39-8397-8B18CA341589}" type="slidenum">
              <a:rPr lang="en-GB" smtClean="0"/>
              <a:pPr>
                <a:defRPr/>
              </a:pPr>
              <a:t>26</a:t>
            </a:fld>
            <a:endParaRPr lang="en-GB" dirty="0"/>
          </a:p>
        </p:txBody>
      </p:sp>
    </p:spTree>
    <p:extLst>
      <p:ext uri="{BB962C8B-B14F-4D97-AF65-F5344CB8AC3E}">
        <p14:creationId xmlns:p14="http://schemas.microsoft.com/office/powerpoint/2010/main" xmlns="" val="220893379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a:defRPr/>
            </a:pPr>
            <a:fld id="{2DEC9DFE-A819-4B39-8397-8B18CA341589}" type="slidenum">
              <a:rPr lang="en-GB" smtClean="0"/>
              <a:pPr>
                <a:defRPr/>
              </a:pPr>
              <a:t>27</a:t>
            </a:fld>
            <a:endParaRPr lang="en-GB" dirty="0"/>
          </a:p>
        </p:txBody>
      </p:sp>
    </p:spTree>
    <p:extLst>
      <p:ext uri="{BB962C8B-B14F-4D97-AF65-F5344CB8AC3E}">
        <p14:creationId xmlns:p14="http://schemas.microsoft.com/office/powerpoint/2010/main" xmlns="" val="121940159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p:spPr>
        <p:txBody>
          <a:bodyPr/>
          <a:lstStyle/>
          <a:p>
            <a:fld id="{CA6335A1-5846-4D51-B49F-9CA02EED88A6}" type="slidenum">
              <a:rPr lang="en-GB" smtClean="0">
                <a:cs typeface="Arial" charset="0"/>
              </a:rPr>
              <a:pPr/>
              <a:t>28</a:t>
            </a:fld>
            <a:endParaRPr lang="en-GB" smtClean="0">
              <a:cs typeface="Arial" charset="0"/>
            </a:endParaRPr>
          </a:p>
        </p:txBody>
      </p:sp>
      <p:sp>
        <p:nvSpPr>
          <p:cNvPr id="49154" name="Rectangle 2"/>
          <p:cNvSpPr>
            <a:spLocks noGrp="1" noRot="1" noChangeAspect="1" noChangeArrowheads="1" noTextEdit="1"/>
          </p:cNvSpPr>
          <p:nvPr>
            <p:ph type="sldImg"/>
          </p:nvPr>
        </p:nvSpPr>
        <p:spPr>
          <a:xfrm>
            <a:off x="690563" y="803275"/>
            <a:ext cx="5359400" cy="4019550"/>
          </a:xfrm>
          <a:ln/>
        </p:spPr>
      </p:sp>
      <p:sp>
        <p:nvSpPr>
          <p:cNvPr id="49155"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xmlns="" val="93581635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a:defRPr/>
            </a:pPr>
            <a:fld id="{2DEC9DFE-A819-4B39-8397-8B18CA341589}" type="slidenum">
              <a:rPr lang="en-GB" smtClean="0"/>
              <a:pPr>
                <a:defRPr/>
              </a:pPr>
              <a:t>29</a:t>
            </a:fld>
            <a:endParaRPr lang="en-GB" dirty="0"/>
          </a:p>
        </p:txBody>
      </p:sp>
    </p:spTree>
    <p:extLst>
      <p:ext uri="{BB962C8B-B14F-4D97-AF65-F5344CB8AC3E}">
        <p14:creationId xmlns:p14="http://schemas.microsoft.com/office/powerpoint/2010/main" xmlns="" val="195560904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a:defRPr/>
            </a:pPr>
            <a:fld id="{2DEC9DFE-A819-4B39-8397-8B18CA341589}" type="slidenum">
              <a:rPr lang="en-GB" smtClean="0"/>
              <a:pPr>
                <a:defRPr/>
              </a:pPr>
              <a:t>30</a:t>
            </a:fld>
            <a:endParaRPr lang="en-GB" dirty="0"/>
          </a:p>
        </p:txBody>
      </p:sp>
    </p:spTree>
    <p:extLst>
      <p:ext uri="{BB962C8B-B14F-4D97-AF65-F5344CB8AC3E}">
        <p14:creationId xmlns:p14="http://schemas.microsoft.com/office/powerpoint/2010/main" xmlns="" val="33919808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128"/>
              </a:defRPr>
            </a:lvl1pPr>
            <a:lvl2pPr marL="746213" indent="-287005">
              <a:defRPr sz="2400">
                <a:solidFill>
                  <a:schemeClr val="tx1"/>
                </a:solidFill>
                <a:latin typeface="Arial" charset="0"/>
                <a:ea typeface="ＭＳ Ｐゴシック" charset="-128"/>
              </a:defRPr>
            </a:lvl2pPr>
            <a:lvl3pPr marL="1148021" indent="-229604">
              <a:defRPr sz="2400">
                <a:solidFill>
                  <a:schemeClr val="tx1"/>
                </a:solidFill>
                <a:latin typeface="Arial" charset="0"/>
                <a:ea typeface="ＭＳ Ｐゴシック" charset="-128"/>
              </a:defRPr>
            </a:lvl3pPr>
            <a:lvl4pPr marL="1607228" indent="-229604">
              <a:defRPr sz="2400">
                <a:solidFill>
                  <a:schemeClr val="tx1"/>
                </a:solidFill>
                <a:latin typeface="Arial" charset="0"/>
                <a:ea typeface="ＭＳ Ｐゴシック" charset="-128"/>
              </a:defRPr>
            </a:lvl4pPr>
            <a:lvl5pPr marL="2066436" indent="-229604">
              <a:defRPr sz="2400">
                <a:solidFill>
                  <a:schemeClr val="tx1"/>
                </a:solidFill>
                <a:latin typeface="Arial" charset="0"/>
                <a:ea typeface="ＭＳ Ｐゴシック" charset="-128"/>
              </a:defRPr>
            </a:lvl5pPr>
            <a:lvl6pPr marL="2525645" indent="-229604" eaLnBrk="0" fontAlgn="base" hangingPunct="0">
              <a:spcBef>
                <a:spcPct val="0"/>
              </a:spcBef>
              <a:spcAft>
                <a:spcPct val="0"/>
              </a:spcAft>
              <a:defRPr sz="2400">
                <a:solidFill>
                  <a:schemeClr val="tx1"/>
                </a:solidFill>
                <a:latin typeface="Arial" charset="0"/>
                <a:ea typeface="ＭＳ Ｐゴシック" charset="-128"/>
              </a:defRPr>
            </a:lvl6pPr>
            <a:lvl7pPr marL="2984852" indent="-229604" eaLnBrk="0" fontAlgn="base" hangingPunct="0">
              <a:spcBef>
                <a:spcPct val="0"/>
              </a:spcBef>
              <a:spcAft>
                <a:spcPct val="0"/>
              </a:spcAft>
              <a:defRPr sz="2400">
                <a:solidFill>
                  <a:schemeClr val="tx1"/>
                </a:solidFill>
                <a:latin typeface="Arial" charset="0"/>
                <a:ea typeface="ＭＳ Ｐゴシック" charset="-128"/>
              </a:defRPr>
            </a:lvl7pPr>
            <a:lvl8pPr marL="3444061" indent="-229604" eaLnBrk="0" fontAlgn="base" hangingPunct="0">
              <a:spcBef>
                <a:spcPct val="0"/>
              </a:spcBef>
              <a:spcAft>
                <a:spcPct val="0"/>
              </a:spcAft>
              <a:defRPr sz="2400">
                <a:solidFill>
                  <a:schemeClr val="tx1"/>
                </a:solidFill>
                <a:latin typeface="Arial" charset="0"/>
                <a:ea typeface="ＭＳ Ｐゴシック" charset="-128"/>
              </a:defRPr>
            </a:lvl8pPr>
            <a:lvl9pPr marL="3903269" indent="-229604" eaLnBrk="0" fontAlgn="base" hangingPunct="0">
              <a:spcBef>
                <a:spcPct val="0"/>
              </a:spcBef>
              <a:spcAft>
                <a:spcPct val="0"/>
              </a:spcAft>
              <a:defRPr sz="2400">
                <a:solidFill>
                  <a:schemeClr val="tx1"/>
                </a:solidFill>
                <a:latin typeface="Arial" charset="0"/>
                <a:ea typeface="ＭＳ Ｐゴシック" charset="-128"/>
              </a:defRPr>
            </a:lvl9pPr>
          </a:lstStyle>
          <a:p>
            <a:fld id="{BE7C9796-76A4-4F19-9B33-E8EF3CADD4F3}" type="slidenum">
              <a:rPr lang="en-US" altLang="el-GR" sz="1200"/>
              <a:pPr/>
              <a:t>3</a:t>
            </a:fld>
            <a:endParaRPr lang="en-US" altLang="el-GR" sz="1200"/>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p:spPr>
        <p:txBody>
          <a:bodyPr/>
          <a:lstStyle/>
          <a:p>
            <a:pPr eaLnBrk="1" hangingPunct="1"/>
            <a:r>
              <a:rPr lang="en-US" altLang="el-GR" smtClean="0"/>
              <a:t>Notes: Quality Assurance is an old term and is not used in practice much anymore</a:t>
            </a:r>
          </a:p>
        </p:txBody>
      </p:sp>
    </p:spTree>
    <p:extLst>
      <p:ext uri="{BB962C8B-B14F-4D97-AF65-F5344CB8AC3E}">
        <p14:creationId xmlns:p14="http://schemas.microsoft.com/office/powerpoint/2010/main" xmlns="" val="257681737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a:defRPr/>
            </a:pPr>
            <a:fld id="{2DEC9DFE-A819-4B39-8397-8B18CA341589}" type="slidenum">
              <a:rPr lang="en-GB" smtClean="0"/>
              <a:pPr>
                <a:defRPr/>
              </a:pPr>
              <a:t>31</a:t>
            </a:fld>
            <a:endParaRPr lang="en-GB" dirty="0"/>
          </a:p>
        </p:txBody>
      </p:sp>
    </p:spTree>
    <p:extLst>
      <p:ext uri="{BB962C8B-B14F-4D97-AF65-F5344CB8AC3E}">
        <p14:creationId xmlns:p14="http://schemas.microsoft.com/office/powerpoint/2010/main" xmlns="" val="211007351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a:defRPr/>
            </a:pPr>
            <a:fld id="{2DEC9DFE-A819-4B39-8397-8B18CA341589}" type="slidenum">
              <a:rPr lang="en-GB" smtClean="0"/>
              <a:pPr>
                <a:defRPr/>
              </a:pPr>
              <a:t>32</a:t>
            </a:fld>
            <a:endParaRPr lang="en-GB" dirty="0"/>
          </a:p>
        </p:txBody>
      </p:sp>
    </p:spTree>
    <p:extLst>
      <p:ext uri="{BB962C8B-B14F-4D97-AF65-F5344CB8AC3E}">
        <p14:creationId xmlns:p14="http://schemas.microsoft.com/office/powerpoint/2010/main" xmlns="" val="347097392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a:defRPr/>
            </a:pPr>
            <a:fld id="{2DEC9DFE-A819-4B39-8397-8B18CA341589}" type="slidenum">
              <a:rPr lang="en-GB" smtClean="0"/>
              <a:pPr>
                <a:defRPr/>
              </a:pPr>
              <a:t>33</a:t>
            </a:fld>
            <a:endParaRPr lang="en-GB" dirty="0"/>
          </a:p>
        </p:txBody>
      </p:sp>
    </p:spTree>
    <p:extLst>
      <p:ext uri="{BB962C8B-B14F-4D97-AF65-F5344CB8AC3E}">
        <p14:creationId xmlns:p14="http://schemas.microsoft.com/office/powerpoint/2010/main" xmlns="" val="3315217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a:defRPr/>
            </a:pPr>
            <a:fld id="{2DEC9DFE-A819-4B39-8397-8B18CA341589}" type="slidenum">
              <a:rPr lang="en-GB" smtClean="0"/>
              <a:pPr>
                <a:defRPr/>
              </a:pPr>
              <a:t>34</a:t>
            </a:fld>
            <a:endParaRPr lang="en-GB" dirty="0"/>
          </a:p>
        </p:txBody>
      </p:sp>
    </p:spTree>
    <p:extLst>
      <p:ext uri="{BB962C8B-B14F-4D97-AF65-F5344CB8AC3E}">
        <p14:creationId xmlns:p14="http://schemas.microsoft.com/office/powerpoint/2010/main" xmlns="" val="35133975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a:defRPr/>
            </a:pPr>
            <a:fld id="{2DEC9DFE-A819-4B39-8397-8B18CA341589}" type="slidenum">
              <a:rPr lang="en-GB" smtClean="0"/>
              <a:pPr>
                <a:defRPr/>
              </a:pPr>
              <a:t>35</a:t>
            </a:fld>
            <a:endParaRPr lang="en-GB" dirty="0"/>
          </a:p>
        </p:txBody>
      </p:sp>
    </p:spTree>
    <p:extLst>
      <p:ext uri="{BB962C8B-B14F-4D97-AF65-F5344CB8AC3E}">
        <p14:creationId xmlns:p14="http://schemas.microsoft.com/office/powerpoint/2010/main" xmlns="" val="244619727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a:defRPr/>
            </a:pPr>
            <a:fld id="{2DEC9DFE-A819-4B39-8397-8B18CA341589}" type="slidenum">
              <a:rPr lang="en-GB" smtClean="0"/>
              <a:pPr>
                <a:defRPr/>
              </a:pPr>
              <a:t>36</a:t>
            </a:fld>
            <a:endParaRPr lang="en-GB" dirty="0"/>
          </a:p>
        </p:txBody>
      </p:sp>
    </p:spTree>
    <p:extLst>
      <p:ext uri="{BB962C8B-B14F-4D97-AF65-F5344CB8AC3E}">
        <p14:creationId xmlns:p14="http://schemas.microsoft.com/office/powerpoint/2010/main" xmlns="" val="244619727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a:defRPr/>
            </a:pPr>
            <a:fld id="{2DEC9DFE-A819-4B39-8397-8B18CA341589}" type="slidenum">
              <a:rPr lang="en-GB" smtClean="0"/>
              <a:pPr>
                <a:defRPr/>
              </a:pPr>
              <a:t>37</a:t>
            </a:fld>
            <a:endParaRPr lang="en-GB" dirty="0"/>
          </a:p>
        </p:txBody>
      </p:sp>
    </p:spTree>
    <p:extLst>
      <p:ext uri="{BB962C8B-B14F-4D97-AF65-F5344CB8AC3E}">
        <p14:creationId xmlns:p14="http://schemas.microsoft.com/office/powerpoint/2010/main" xmlns="" val="244619727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a:defRPr/>
            </a:pPr>
            <a:fld id="{2DEC9DFE-A819-4B39-8397-8B18CA341589}" type="slidenum">
              <a:rPr lang="en-GB" smtClean="0"/>
              <a:pPr>
                <a:defRPr/>
              </a:pPr>
              <a:t>38</a:t>
            </a:fld>
            <a:endParaRPr lang="en-GB" dirty="0"/>
          </a:p>
        </p:txBody>
      </p:sp>
    </p:spTree>
    <p:extLst>
      <p:ext uri="{BB962C8B-B14F-4D97-AF65-F5344CB8AC3E}">
        <p14:creationId xmlns:p14="http://schemas.microsoft.com/office/powerpoint/2010/main" xmlns="" val="118532420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a:defRPr/>
            </a:pPr>
            <a:fld id="{2DEC9DFE-A819-4B39-8397-8B18CA341589}" type="slidenum">
              <a:rPr lang="en-GB" smtClean="0"/>
              <a:pPr>
                <a:defRPr/>
              </a:pPr>
              <a:t>39</a:t>
            </a:fld>
            <a:endParaRPr lang="en-GB" dirty="0"/>
          </a:p>
        </p:txBody>
      </p:sp>
    </p:spTree>
    <p:extLst>
      <p:ext uri="{BB962C8B-B14F-4D97-AF65-F5344CB8AC3E}">
        <p14:creationId xmlns:p14="http://schemas.microsoft.com/office/powerpoint/2010/main" xmlns="" val="5715687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a:defRPr/>
            </a:pPr>
            <a:fld id="{2DEC9DFE-A819-4B39-8397-8B18CA341589}" type="slidenum">
              <a:rPr lang="en-GB" smtClean="0"/>
              <a:pPr>
                <a:defRPr/>
              </a:pPr>
              <a:t>40</a:t>
            </a:fld>
            <a:endParaRPr lang="en-GB" dirty="0"/>
          </a:p>
        </p:txBody>
      </p:sp>
    </p:spTree>
    <p:extLst>
      <p:ext uri="{BB962C8B-B14F-4D97-AF65-F5344CB8AC3E}">
        <p14:creationId xmlns:p14="http://schemas.microsoft.com/office/powerpoint/2010/main" xmlns="" val="35191151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128"/>
              </a:defRPr>
            </a:lvl1pPr>
            <a:lvl2pPr marL="746213" indent="-287005">
              <a:defRPr sz="2400">
                <a:solidFill>
                  <a:schemeClr val="tx1"/>
                </a:solidFill>
                <a:latin typeface="Arial" charset="0"/>
                <a:ea typeface="ＭＳ Ｐゴシック" charset="-128"/>
              </a:defRPr>
            </a:lvl2pPr>
            <a:lvl3pPr marL="1148021" indent="-229604">
              <a:defRPr sz="2400">
                <a:solidFill>
                  <a:schemeClr val="tx1"/>
                </a:solidFill>
                <a:latin typeface="Arial" charset="0"/>
                <a:ea typeface="ＭＳ Ｐゴシック" charset="-128"/>
              </a:defRPr>
            </a:lvl3pPr>
            <a:lvl4pPr marL="1607228" indent="-229604">
              <a:defRPr sz="2400">
                <a:solidFill>
                  <a:schemeClr val="tx1"/>
                </a:solidFill>
                <a:latin typeface="Arial" charset="0"/>
                <a:ea typeface="ＭＳ Ｐゴシック" charset="-128"/>
              </a:defRPr>
            </a:lvl4pPr>
            <a:lvl5pPr marL="2066436" indent="-229604">
              <a:defRPr sz="2400">
                <a:solidFill>
                  <a:schemeClr val="tx1"/>
                </a:solidFill>
                <a:latin typeface="Arial" charset="0"/>
                <a:ea typeface="ＭＳ Ｐゴシック" charset="-128"/>
              </a:defRPr>
            </a:lvl5pPr>
            <a:lvl6pPr marL="2525645" indent="-229604" eaLnBrk="0" fontAlgn="base" hangingPunct="0">
              <a:spcBef>
                <a:spcPct val="0"/>
              </a:spcBef>
              <a:spcAft>
                <a:spcPct val="0"/>
              </a:spcAft>
              <a:defRPr sz="2400">
                <a:solidFill>
                  <a:schemeClr val="tx1"/>
                </a:solidFill>
                <a:latin typeface="Arial" charset="0"/>
                <a:ea typeface="ＭＳ Ｐゴシック" charset="-128"/>
              </a:defRPr>
            </a:lvl6pPr>
            <a:lvl7pPr marL="2984852" indent="-229604" eaLnBrk="0" fontAlgn="base" hangingPunct="0">
              <a:spcBef>
                <a:spcPct val="0"/>
              </a:spcBef>
              <a:spcAft>
                <a:spcPct val="0"/>
              </a:spcAft>
              <a:defRPr sz="2400">
                <a:solidFill>
                  <a:schemeClr val="tx1"/>
                </a:solidFill>
                <a:latin typeface="Arial" charset="0"/>
                <a:ea typeface="ＭＳ Ｐゴシック" charset="-128"/>
              </a:defRPr>
            </a:lvl7pPr>
            <a:lvl8pPr marL="3444061" indent="-229604" eaLnBrk="0" fontAlgn="base" hangingPunct="0">
              <a:spcBef>
                <a:spcPct val="0"/>
              </a:spcBef>
              <a:spcAft>
                <a:spcPct val="0"/>
              </a:spcAft>
              <a:defRPr sz="2400">
                <a:solidFill>
                  <a:schemeClr val="tx1"/>
                </a:solidFill>
                <a:latin typeface="Arial" charset="0"/>
                <a:ea typeface="ＭＳ Ｐゴシック" charset="-128"/>
              </a:defRPr>
            </a:lvl8pPr>
            <a:lvl9pPr marL="3903269" indent="-229604" eaLnBrk="0" fontAlgn="base" hangingPunct="0">
              <a:spcBef>
                <a:spcPct val="0"/>
              </a:spcBef>
              <a:spcAft>
                <a:spcPct val="0"/>
              </a:spcAft>
              <a:defRPr sz="2400">
                <a:solidFill>
                  <a:schemeClr val="tx1"/>
                </a:solidFill>
                <a:latin typeface="Arial" charset="0"/>
                <a:ea typeface="ＭＳ Ｐゴシック" charset="-128"/>
              </a:defRPr>
            </a:lvl9pPr>
          </a:lstStyle>
          <a:p>
            <a:fld id="{CEA0DDD0-23B6-47FE-94DA-8D47C8540269}" type="slidenum">
              <a:rPr lang="en-US" altLang="el-GR" sz="1200"/>
              <a:pPr/>
              <a:t>4</a:t>
            </a:fld>
            <a:endParaRPr lang="en-US" altLang="el-GR" sz="1200"/>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p:spPr>
        <p:txBody>
          <a:bodyPr/>
          <a:lstStyle/>
          <a:p>
            <a:pPr eaLnBrk="1" hangingPunct="1"/>
            <a:r>
              <a:rPr lang="en-US" altLang="el-GR" dirty="0" smtClean="0"/>
              <a:t>Notes: Walter </a:t>
            </a:r>
            <a:r>
              <a:rPr lang="en-US" altLang="el-GR" dirty="0" err="1" smtClean="0"/>
              <a:t>Shewhart</a:t>
            </a:r>
            <a:r>
              <a:rPr lang="en-US" altLang="el-GR" dirty="0" smtClean="0"/>
              <a:t> was the first person to propose a version of the PDSA cycle as the Plan-Do-Check-Act (PDCA) cycle. Then </a:t>
            </a:r>
            <a:r>
              <a:rPr lang="en-US" altLang="el-GR" dirty="0" err="1" smtClean="0"/>
              <a:t>Shewhart’s</a:t>
            </a:r>
            <a:r>
              <a:rPr lang="el-GR" altLang="el-GR" dirty="0" smtClean="0"/>
              <a:t> </a:t>
            </a:r>
            <a:r>
              <a:rPr lang="en-US" altLang="el-GR" dirty="0" smtClean="0"/>
              <a:t>colleague W. Edwards Deming modified </a:t>
            </a:r>
            <a:r>
              <a:rPr lang="en-US" altLang="el-GR" dirty="0" err="1" smtClean="0"/>
              <a:t>Shewhart's</a:t>
            </a:r>
            <a:r>
              <a:rPr lang="en-US" altLang="el-GR" dirty="0" smtClean="0"/>
              <a:t> cycle to PDSA, replacing "check" with "study."</a:t>
            </a:r>
          </a:p>
          <a:p>
            <a:pPr eaLnBrk="1" hangingPunct="1"/>
            <a:endParaRPr lang="en-US" altLang="el-GR" dirty="0" smtClean="0"/>
          </a:p>
        </p:txBody>
      </p:sp>
    </p:spTree>
    <p:extLst>
      <p:ext uri="{BB962C8B-B14F-4D97-AF65-F5344CB8AC3E}">
        <p14:creationId xmlns:p14="http://schemas.microsoft.com/office/powerpoint/2010/main" xmlns="" val="101986888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a:defRPr/>
            </a:pPr>
            <a:fld id="{2DEC9DFE-A819-4B39-8397-8B18CA341589}" type="slidenum">
              <a:rPr lang="en-GB" smtClean="0"/>
              <a:pPr>
                <a:defRPr/>
              </a:pPr>
              <a:t>41</a:t>
            </a:fld>
            <a:endParaRPr lang="en-GB" dirty="0"/>
          </a:p>
        </p:txBody>
      </p:sp>
    </p:spTree>
    <p:extLst>
      <p:ext uri="{BB962C8B-B14F-4D97-AF65-F5344CB8AC3E}">
        <p14:creationId xmlns:p14="http://schemas.microsoft.com/office/powerpoint/2010/main" xmlns="" val="244619727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Part 1: Standards and guidelines for internal quality assurance within higher education institutions</a:t>
            </a:r>
            <a:endParaRPr lang="el-GR" dirty="0"/>
          </a:p>
          <a:p>
            <a:r>
              <a:rPr lang="en-US" dirty="0"/>
              <a:t>1.1 Policy and processes for quality assurance</a:t>
            </a:r>
            <a:endParaRPr lang="el-GR" dirty="0"/>
          </a:p>
          <a:p>
            <a:r>
              <a:rPr lang="en-US" dirty="0"/>
              <a:t>Standard: Institutions should have a public quality assurance policy that reflects institutional vision and strategy, thus linking it to strategic management of the institution. The policy should be put into practice through the quality assurance processes, managed by appropriate structures. Stakeholders6 should be involved in the development and implementation of policy and processes.</a:t>
            </a:r>
            <a:endParaRPr lang="el-GR" dirty="0"/>
          </a:p>
          <a:p>
            <a:r>
              <a:rPr lang="en-US" dirty="0"/>
              <a:t>1.2 Design and approval of programmes7</a:t>
            </a:r>
            <a:endParaRPr lang="el-GR" dirty="0"/>
          </a:p>
          <a:p>
            <a:r>
              <a:rPr lang="en-US" dirty="0"/>
              <a:t>Standard: Institutions should have processes for the design and approval of their </a:t>
            </a:r>
            <a:r>
              <a:rPr lang="en-US" dirty="0" err="1"/>
              <a:t>programmes</a:t>
            </a:r>
            <a:r>
              <a:rPr lang="en-US" dirty="0"/>
              <a:t>. The </a:t>
            </a:r>
            <a:r>
              <a:rPr lang="en-US" dirty="0" err="1"/>
              <a:t>programmes</a:t>
            </a:r>
            <a:r>
              <a:rPr lang="en-US" dirty="0"/>
              <a:t> should be designed so that they match the objectives set for them. The qualification resulting from a </a:t>
            </a:r>
            <a:r>
              <a:rPr lang="en-US" dirty="0" err="1"/>
              <a:t>programme</a:t>
            </a:r>
            <a:r>
              <a:rPr lang="en-US" dirty="0"/>
              <a:t> should be clearly specified and communicated, and refer to the correct level of the national qualifications framework for higher education and, consequently, to the Framework for Qualifications of the European Higher Education Area.</a:t>
            </a:r>
            <a:endParaRPr lang="el-GR" dirty="0"/>
          </a:p>
          <a:p>
            <a:r>
              <a:rPr lang="en-US" dirty="0"/>
              <a:t>1.3 Student </a:t>
            </a:r>
            <a:r>
              <a:rPr lang="en-US" dirty="0" err="1"/>
              <a:t>centred</a:t>
            </a:r>
            <a:r>
              <a:rPr lang="en-US" dirty="0"/>
              <a:t> learning</a:t>
            </a:r>
            <a:endParaRPr lang="el-GR" dirty="0"/>
          </a:p>
          <a:p>
            <a:r>
              <a:rPr lang="en-US" dirty="0"/>
              <a:t>Standard: Institutions should embed student </a:t>
            </a:r>
            <a:r>
              <a:rPr lang="en-US" dirty="0" err="1"/>
              <a:t>centred</a:t>
            </a:r>
            <a:r>
              <a:rPr lang="en-US" dirty="0"/>
              <a:t> learning approaches in their </a:t>
            </a:r>
            <a:r>
              <a:rPr lang="en-US" dirty="0" err="1"/>
              <a:t>programmes</a:t>
            </a:r>
            <a:r>
              <a:rPr lang="en-US" dirty="0"/>
              <a:t>. The way in which the </a:t>
            </a:r>
            <a:r>
              <a:rPr lang="en-US" dirty="0" err="1"/>
              <a:t>programmes</a:t>
            </a:r>
            <a:r>
              <a:rPr lang="en-US" dirty="0"/>
              <a:t> are delivered should encourage students to take an active role in co creating the learning process. </a:t>
            </a:r>
            <a:endParaRPr lang="el-GR" dirty="0"/>
          </a:p>
          <a:p>
            <a:r>
              <a:rPr lang="en-US" dirty="0"/>
              <a:t>1.4 Student admission, progression and completion</a:t>
            </a:r>
            <a:endParaRPr lang="el-GR" dirty="0"/>
          </a:p>
          <a:p>
            <a:r>
              <a:rPr lang="en-US" dirty="0"/>
              <a:t>Standard: Institutions should have pre‐defined, published and consistently applied regulations covering all phases of the student “life cycle”, e.g. student admission, assessment, recognition and certification.</a:t>
            </a:r>
            <a:endParaRPr lang="el-GR" dirty="0"/>
          </a:p>
          <a:p>
            <a:r>
              <a:rPr lang="en-US" dirty="0"/>
              <a:t>1.5 Development of teaching staff</a:t>
            </a:r>
            <a:endParaRPr lang="el-GR" dirty="0"/>
          </a:p>
          <a:p>
            <a:r>
              <a:rPr lang="en-US" dirty="0"/>
              <a:t>Standard: Institutions should have fair and transparent processes for the recruitment and development of all staff that allow them to assure themselves of the competence of their teachers.</a:t>
            </a:r>
            <a:endParaRPr lang="el-GR" dirty="0"/>
          </a:p>
          <a:p>
            <a:r>
              <a:rPr lang="en-US" dirty="0"/>
              <a:t>1.6 Learning resources and student support</a:t>
            </a:r>
            <a:endParaRPr lang="el-GR" dirty="0"/>
          </a:p>
          <a:p>
            <a:r>
              <a:rPr lang="en-US" dirty="0"/>
              <a:t>Standard: Institutions should ensure that learning and student support resources are adequate, readily accessible and appropriate.</a:t>
            </a:r>
            <a:endParaRPr lang="el-GR" dirty="0"/>
          </a:p>
          <a:p>
            <a:r>
              <a:rPr lang="en-US" dirty="0"/>
              <a:t>1.7 Information management</a:t>
            </a:r>
            <a:endParaRPr lang="el-GR" dirty="0"/>
          </a:p>
          <a:p>
            <a:r>
              <a:rPr lang="en-US" dirty="0"/>
              <a:t>Standard: Institutions should ensure that they collect, </a:t>
            </a:r>
            <a:r>
              <a:rPr lang="en-US" dirty="0" err="1"/>
              <a:t>analyse</a:t>
            </a:r>
            <a:r>
              <a:rPr lang="en-US" dirty="0"/>
              <a:t> and use relevant information for the effective management of their </a:t>
            </a:r>
            <a:r>
              <a:rPr lang="en-US" dirty="0" err="1"/>
              <a:t>programmes</a:t>
            </a:r>
            <a:r>
              <a:rPr lang="en-US" dirty="0"/>
              <a:t> and other activities. </a:t>
            </a:r>
            <a:endParaRPr lang="el-GR" dirty="0"/>
          </a:p>
          <a:p>
            <a:r>
              <a:rPr lang="en-US" dirty="0"/>
              <a:t>1.8 Public information</a:t>
            </a:r>
            <a:endParaRPr lang="el-GR" dirty="0"/>
          </a:p>
          <a:p>
            <a:r>
              <a:rPr lang="en-US" dirty="0"/>
              <a:t>Standard: Institutions should publish information about their activities, including </a:t>
            </a:r>
            <a:r>
              <a:rPr lang="en-US" dirty="0" err="1"/>
              <a:t>programmes</a:t>
            </a:r>
            <a:r>
              <a:rPr lang="en-US" dirty="0"/>
              <a:t>, which is clear, accurate, objective, up‐to date and readily accessible.</a:t>
            </a:r>
            <a:endParaRPr lang="el-GR" dirty="0"/>
          </a:p>
          <a:p>
            <a:r>
              <a:rPr lang="en-US" dirty="0"/>
              <a:t>1.9 On‐going monitoring and periodic review of </a:t>
            </a:r>
            <a:r>
              <a:rPr lang="en-US" dirty="0" err="1"/>
              <a:t>programmes</a:t>
            </a:r>
            <a:endParaRPr lang="el-GR" dirty="0"/>
          </a:p>
          <a:p>
            <a:r>
              <a:rPr lang="en-US" dirty="0"/>
              <a:t>Standard: Institutions should monitor and periodically review their </a:t>
            </a:r>
            <a:r>
              <a:rPr lang="en-US" dirty="0" err="1"/>
              <a:t>programmes</a:t>
            </a:r>
            <a:r>
              <a:rPr lang="en-US" dirty="0"/>
              <a:t> to ensure that they achieve their objectives and respond to the needs of students and society. The outcomes of these processes should be public and should lead to continuous improvement of the </a:t>
            </a:r>
            <a:r>
              <a:rPr lang="en-US" dirty="0" err="1"/>
              <a:t>programme</a:t>
            </a:r>
            <a:r>
              <a:rPr lang="en-US" dirty="0"/>
              <a:t>.</a:t>
            </a:r>
            <a:endParaRPr lang="el-GR" dirty="0"/>
          </a:p>
          <a:p>
            <a:r>
              <a:rPr lang="en-US" dirty="0"/>
              <a:t>1.10 Cyclical external quality assurance</a:t>
            </a:r>
            <a:endParaRPr lang="el-GR" dirty="0"/>
          </a:p>
          <a:p>
            <a:r>
              <a:rPr lang="en-US" dirty="0"/>
              <a:t>Standard: Institutions should undergo external quality assurance in line with the ESG on a cyclical basis.</a:t>
            </a:r>
            <a:endParaRPr lang="el-GR" dirty="0"/>
          </a:p>
          <a:p>
            <a:r>
              <a:rPr lang="en-US" dirty="0"/>
              <a:t> </a:t>
            </a:r>
            <a:endParaRPr lang="el-GR" dirty="0"/>
          </a:p>
          <a:p>
            <a:endParaRPr lang="el-GR" dirty="0"/>
          </a:p>
        </p:txBody>
      </p:sp>
      <p:sp>
        <p:nvSpPr>
          <p:cNvPr id="4" name="Slide Number Placeholder 3"/>
          <p:cNvSpPr>
            <a:spLocks noGrp="1"/>
          </p:cNvSpPr>
          <p:nvPr>
            <p:ph type="sldNum" sz="quarter" idx="10"/>
          </p:nvPr>
        </p:nvSpPr>
        <p:spPr/>
        <p:txBody>
          <a:bodyPr/>
          <a:lstStyle/>
          <a:p>
            <a:pPr>
              <a:defRPr/>
            </a:pPr>
            <a:fld id="{2DEC9DFE-A819-4B39-8397-8B18CA341589}" type="slidenum">
              <a:rPr lang="en-GB" smtClean="0"/>
              <a:pPr>
                <a:defRPr/>
              </a:pPr>
              <a:t>42</a:t>
            </a:fld>
            <a:endParaRPr lang="en-GB" dirty="0"/>
          </a:p>
        </p:txBody>
      </p:sp>
    </p:spTree>
    <p:extLst>
      <p:ext uri="{BB962C8B-B14F-4D97-AF65-F5344CB8AC3E}">
        <p14:creationId xmlns:p14="http://schemas.microsoft.com/office/powerpoint/2010/main" xmlns="" val="86283660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Part 1: Standards and guidelines for internal quality assurance within higher education institutions</a:t>
            </a:r>
            <a:endParaRPr lang="el-GR" dirty="0"/>
          </a:p>
          <a:p>
            <a:r>
              <a:rPr lang="en-US" dirty="0"/>
              <a:t>1.1 Policy and processes for quality assurance</a:t>
            </a:r>
            <a:endParaRPr lang="el-GR" dirty="0"/>
          </a:p>
          <a:p>
            <a:r>
              <a:rPr lang="en-US" dirty="0"/>
              <a:t>Standard: Institutions should have a public quality assurance policy that reflects institutional vision and strategy, thus linking it to strategic management of the institution. The policy should be put into practice through the quality assurance processes, managed by appropriate structures. Stakeholders6 should be involved in the development and implementation of policy and processes.</a:t>
            </a:r>
            <a:endParaRPr lang="el-GR" dirty="0"/>
          </a:p>
          <a:p>
            <a:r>
              <a:rPr lang="en-US" dirty="0"/>
              <a:t>1.2 Design and approval of programmes7</a:t>
            </a:r>
            <a:endParaRPr lang="el-GR" dirty="0"/>
          </a:p>
          <a:p>
            <a:r>
              <a:rPr lang="en-US" dirty="0"/>
              <a:t>Standard: Institutions should have processes for the design and approval of their </a:t>
            </a:r>
            <a:r>
              <a:rPr lang="en-US" dirty="0" err="1"/>
              <a:t>programmes</a:t>
            </a:r>
            <a:r>
              <a:rPr lang="en-US" dirty="0"/>
              <a:t>. The </a:t>
            </a:r>
            <a:r>
              <a:rPr lang="en-US" dirty="0" err="1"/>
              <a:t>programmes</a:t>
            </a:r>
            <a:r>
              <a:rPr lang="en-US" dirty="0"/>
              <a:t> should be designed so that they match the objectives set for them. The qualification resulting from a </a:t>
            </a:r>
            <a:r>
              <a:rPr lang="en-US" dirty="0" err="1"/>
              <a:t>programme</a:t>
            </a:r>
            <a:r>
              <a:rPr lang="en-US" dirty="0"/>
              <a:t> should be clearly specified and communicated, and refer to the correct level of the national qualifications framework for higher education and, consequently, to the Framework for Qualifications of the European Higher Education Area.</a:t>
            </a:r>
            <a:endParaRPr lang="el-GR" dirty="0"/>
          </a:p>
          <a:p>
            <a:r>
              <a:rPr lang="en-US" dirty="0"/>
              <a:t>1.3 Student </a:t>
            </a:r>
            <a:r>
              <a:rPr lang="en-US" dirty="0" err="1"/>
              <a:t>centred</a:t>
            </a:r>
            <a:r>
              <a:rPr lang="en-US" dirty="0"/>
              <a:t> learning</a:t>
            </a:r>
            <a:endParaRPr lang="el-GR" dirty="0"/>
          </a:p>
          <a:p>
            <a:r>
              <a:rPr lang="en-US" dirty="0"/>
              <a:t>Standard: Institutions should embed student </a:t>
            </a:r>
            <a:r>
              <a:rPr lang="en-US" dirty="0" err="1"/>
              <a:t>centred</a:t>
            </a:r>
            <a:r>
              <a:rPr lang="en-US" dirty="0"/>
              <a:t> learning approaches in their </a:t>
            </a:r>
            <a:r>
              <a:rPr lang="en-US" dirty="0" err="1"/>
              <a:t>programmes</a:t>
            </a:r>
            <a:r>
              <a:rPr lang="en-US" dirty="0"/>
              <a:t>. The way in which the </a:t>
            </a:r>
            <a:r>
              <a:rPr lang="en-US" dirty="0" err="1"/>
              <a:t>programmes</a:t>
            </a:r>
            <a:r>
              <a:rPr lang="en-US" dirty="0"/>
              <a:t> are delivered should encourage students to take an active role in co creating the learning process. </a:t>
            </a:r>
            <a:endParaRPr lang="el-GR" dirty="0"/>
          </a:p>
          <a:p>
            <a:r>
              <a:rPr lang="en-US" dirty="0"/>
              <a:t>1.4 Student admission, progression and completion</a:t>
            </a:r>
            <a:endParaRPr lang="el-GR" dirty="0"/>
          </a:p>
          <a:p>
            <a:r>
              <a:rPr lang="en-US" dirty="0"/>
              <a:t>Standard: Institutions should have pre‐defined, published and consistently applied regulations covering all phases of the student “life cycle”, e.g. student admission, assessment, recognition and certification.</a:t>
            </a:r>
            <a:endParaRPr lang="el-GR" dirty="0"/>
          </a:p>
          <a:p>
            <a:r>
              <a:rPr lang="en-US" dirty="0"/>
              <a:t>1.5 Development of teaching staff</a:t>
            </a:r>
            <a:endParaRPr lang="el-GR" dirty="0"/>
          </a:p>
          <a:p>
            <a:r>
              <a:rPr lang="en-US" dirty="0"/>
              <a:t>Standard: Institutions should have fair and transparent processes for the recruitment and development of all staff that allow them to assure themselves of the competence of their teachers.</a:t>
            </a:r>
            <a:endParaRPr lang="el-GR" dirty="0"/>
          </a:p>
          <a:p>
            <a:r>
              <a:rPr lang="en-US" dirty="0"/>
              <a:t>1.6 Learning resources and student support</a:t>
            </a:r>
            <a:endParaRPr lang="el-GR" dirty="0"/>
          </a:p>
          <a:p>
            <a:r>
              <a:rPr lang="en-US" dirty="0"/>
              <a:t>Standard: Institutions should ensure that learning and student support resources are adequate, readily accessible and appropriate.</a:t>
            </a:r>
            <a:endParaRPr lang="el-GR" dirty="0"/>
          </a:p>
          <a:p>
            <a:r>
              <a:rPr lang="en-US" dirty="0"/>
              <a:t>1.7 Information management</a:t>
            </a:r>
            <a:endParaRPr lang="el-GR" dirty="0"/>
          </a:p>
          <a:p>
            <a:r>
              <a:rPr lang="en-US" dirty="0"/>
              <a:t>Standard: Institutions should ensure that they collect, </a:t>
            </a:r>
            <a:r>
              <a:rPr lang="en-US" dirty="0" err="1"/>
              <a:t>analyse</a:t>
            </a:r>
            <a:r>
              <a:rPr lang="en-US" dirty="0"/>
              <a:t> and use relevant information for the effective management of their </a:t>
            </a:r>
            <a:r>
              <a:rPr lang="en-US" dirty="0" err="1"/>
              <a:t>programmes</a:t>
            </a:r>
            <a:r>
              <a:rPr lang="en-US" dirty="0"/>
              <a:t> and other activities. </a:t>
            </a:r>
            <a:endParaRPr lang="el-GR" dirty="0"/>
          </a:p>
          <a:p>
            <a:r>
              <a:rPr lang="en-US" dirty="0"/>
              <a:t>1.8 Public information</a:t>
            </a:r>
            <a:endParaRPr lang="el-GR" dirty="0"/>
          </a:p>
          <a:p>
            <a:r>
              <a:rPr lang="en-US" dirty="0"/>
              <a:t>Standard: Institutions should publish information about their activities, including </a:t>
            </a:r>
            <a:r>
              <a:rPr lang="en-US" dirty="0" err="1"/>
              <a:t>programmes</a:t>
            </a:r>
            <a:r>
              <a:rPr lang="en-US" dirty="0"/>
              <a:t>, which is clear, accurate, objective, up‐to date and readily accessible.</a:t>
            </a:r>
            <a:endParaRPr lang="el-GR" dirty="0"/>
          </a:p>
          <a:p>
            <a:r>
              <a:rPr lang="en-US" dirty="0"/>
              <a:t>1.9 On‐going monitoring and periodic review of </a:t>
            </a:r>
            <a:r>
              <a:rPr lang="en-US" dirty="0" err="1"/>
              <a:t>programmes</a:t>
            </a:r>
            <a:endParaRPr lang="el-GR" dirty="0"/>
          </a:p>
          <a:p>
            <a:r>
              <a:rPr lang="en-US" dirty="0"/>
              <a:t>Standard: Institutions should monitor and periodically review their </a:t>
            </a:r>
            <a:r>
              <a:rPr lang="en-US" dirty="0" err="1"/>
              <a:t>programmes</a:t>
            </a:r>
            <a:r>
              <a:rPr lang="en-US" dirty="0"/>
              <a:t> to ensure that they achieve their objectives and respond to the needs of students and society. The outcomes of these processes should be public and should lead to continuous improvement of the </a:t>
            </a:r>
            <a:r>
              <a:rPr lang="en-US" dirty="0" err="1"/>
              <a:t>programme</a:t>
            </a:r>
            <a:r>
              <a:rPr lang="en-US" dirty="0"/>
              <a:t>.</a:t>
            </a:r>
            <a:endParaRPr lang="el-GR" dirty="0"/>
          </a:p>
          <a:p>
            <a:r>
              <a:rPr lang="en-US" dirty="0"/>
              <a:t>1.10 Cyclical external quality assurance</a:t>
            </a:r>
            <a:endParaRPr lang="el-GR" dirty="0"/>
          </a:p>
          <a:p>
            <a:r>
              <a:rPr lang="en-US" dirty="0"/>
              <a:t>Standard: Institutions should undergo external quality assurance in line with the ESG on a cyclical basis.</a:t>
            </a:r>
            <a:endParaRPr lang="el-GR" dirty="0"/>
          </a:p>
          <a:p>
            <a:r>
              <a:rPr lang="en-US" dirty="0"/>
              <a:t> </a:t>
            </a:r>
            <a:endParaRPr lang="el-GR" dirty="0"/>
          </a:p>
          <a:p>
            <a:endParaRPr lang="el-GR" dirty="0"/>
          </a:p>
        </p:txBody>
      </p:sp>
      <p:sp>
        <p:nvSpPr>
          <p:cNvPr id="4" name="Slide Number Placeholder 3"/>
          <p:cNvSpPr>
            <a:spLocks noGrp="1"/>
          </p:cNvSpPr>
          <p:nvPr>
            <p:ph type="sldNum" sz="quarter" idx="10"/>
          </p:nvPr>
        </p:nvSpPr>
        <p:spPr/>
        <p:txBody>
          <a:bodyPr/>
          <a:lstStyle/>
          <a:p>
            <a:pPr>
              <a:defRPr/>
            </a:pPr>
            <a:fld id="{2DEC9DFE-A819-4B39-8397-8B18CA341589}" type="slidenum">
              <a:rPr lang="en-GB" smtClean="0"/>
              <a:pPr>
                <a:defRPr/>
              </a:pPr>
              <a:t>43</a:t>
            </a:fld>
            <a:endParaRPr lang="en-GB" dirty="0"/>
          </a:p>
        </p:txBody>
      </p:sp>
    </p:spTree>
    <p:extLst>
      <p:ext uri="{BB962C8B-B14F-4D97-AF65-F5344CB8AC3E}">
        <p14:creationId xmlns:p14="http://schemas.microsoft.com/office/powerpoint/2010/main" xmlns="" val="390355259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a:defRPr/>
            </a:pPr>
            <a:fld id="{2DEC9DFE-A819-4B39-8397-8B18CA341589}" type="slidenum">
              <a:rPr lang="en-GB" smtClean="0"/>
              <a:pPr>
                <a:defRPr/>
              </a:pPr>
              <a:t>44</a:t>
            </a:fld>
            <a:endParaRPr lang="en-GB" dirty="0"/>
          </a:p>
        </p:txBody>
      </p:sp>
    </p:spTree>
    <p:extLst>
      <p:ext uri="{BB962C8B-B14F-4D97-AF65-F5344CB8AC3E}">
        <p14:creationId xmlns:p14="http://schemas.microsoft.com/office/powerpoint/2010/main" xmlns="" val="244619727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a:ln/>
        </p:spPr>
      </p:sp>
      <p:sp>
        <p:nvSpPr>
          <p:cNvPr id="44034" name="Notes Placeholder 2"/>
          <p:cNvSpPr>
            <a:spLocks noGrp="1"/>
          </p:cNvSpPr>
          <p:nvPr>
            <p:ph type="body" idx="1"/>
          </p:nvPr>
        </p:nvSpPr>
        <p:spPr>
          <a:noFill/>
          <a:ln/>
        </p:spPr>
        <p:txBody>
          <a:bodyPr/>
          <a:lstStyle/>
          <a:p>
            <a:endParaRPr lang="en-US" smtClean="0"/>
          </a:p>
        </p:txBody>
      </p:sp>
      <p:sp>
        <p:nvSpPr>
          <p:cNvPr id="4" name="Slide Number Placeholder 3"/>
          <p:cNvSpPr>
            <a:spLocks noGrp="1"/>
          </p:cNvSpPr>
          <p:nvPr>
            <p:ph type="sldNum" sz="quarter" idx="5"/>
          </p:nvPr>
        </p:nvSpPr>
        <p:spPr/>
        <p:txBody>
          <a:bodyPr/>
          <a:lstStyle/>
          <a:p>
            <a:pPr>
              <a:defRPr/>
            </a:pPr>
            <a:fld id="{B6BF8FC8-4F00-48B3-AE86-45ADD313DA77}" type="slidenum">
              <a:rPr lang="en-GB" smtClean="0"/>
              <a:pPr>
                <a:defRPr/>
              </a:pPr>
              <a:t>45</a:t>
            </a:fld>
            <a:endParaRPr lang="en-GB" dirty="0"/>
          </a:p>
        </p:txBody>
      </p:sp>
    </p:spTree>
    <p:extLst>
      <p:ext uri="{BB962C8B-B14F-4D97-AF65-F5344CB8AC3E}">
        <p14:creationId xmlns:p14="http://schemas.microsoft.com/office/powerpoint/2010/main" xmlns="" val="165814124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pPr>
              <a:defRPr/>
            </a:pPr>
            <a:fld id="{2DEC9DFE-A819-4B39-8397-8B18CA341589}" type="slidenum">
              <a:rPr lang="en-GB" smtClean="0"/>
              <a:pPr>
                <a:defRPr/>
              </a:pPr>
              <a:t>46</a:t>
            </a:fld>
            <a:endParaRPr lang="en-GB" dirty="0"/>
          </a:p>
        </p:txBody>
      </p:sp>
    </p:spTree>
    <p:extLst>
      <p:ext uri="{BB962C8B-B14F-4D97-AF65-F5344CB8AC3E}">
        <p14:creationId xmlns:p14="http://schemas.microsoft.com/office/powerpoint/2010/main" xmlns="" val="167631250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a:defRPr/>
            </a:pPr>
            <a:fld id="{2DEC9DFE-A819-4B39-8397-8B18CA341589}" type="slidenum">
              <a:rPr lang="en-GB" smtClean="0"/>
              <a:pPr>
                <a:defRPr/>
              </a:pPr>
              <a:t>47</a:t>
            </a:fld>
            <a:endParaRPr lang="en-GB" dirty="0"/>
          </a:p>
        </p:txBody>
      </p:sp>
    </p:spTree>
    <p:extLst>
      <p:ext uri="{BB962C8B-B14F-4D97-AF65-F5344CB8AC3E}">
        <p14:creationId xmlns:p14="http://schemas.microsoft.com/office/powerpoint/2010/main" xmlns="" val="244619727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a:defRPr/>
            </a:pPr>
            <a:fld id="{2DEC9DFE-A819-4B39-8397-8B18CA341589}" type="slidenum">
              <a:rPr lang="en-GB" smtClean="0"/>
              <a:pPr>
                <a:defRPr/>
              </a:pPr>
              <a:t>48</a:t>
            </a:fld>
            <a:endParaRPr lang="en-GB" dirty="0"/>
          </a:p>
        </p:txBody>
      </p:sp>
    </p:spTree>
    <p:extLst>
      <p:ext uri="{BB962C8B-B14F-4D97-AF65-F5344CB8AC3E}">
        <p14:creationId xmlns:p14="http://schemas.microsoft.com/office/powerpoint/2010/main" xmlns="" val="251317174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a:defRPr/>
            </a:pPr>
            <a:fld id="{2DEC9DFE-A819-4B39-8397-8B18CA341589}" type="slidenum">
              <a:rPr lang="en-GB" smtClean="0"/>
              <a:pPr>
                <a:defRPr/>
              </a:pPr>
              <a:t>49</a:t>
            </a:fld>
            <a:endParaRPr lang="en-GB" dirty="0"/>
          </a:p>
        </p:txBody>
      </p:sp>
    </p:spTree>
    <p:extLst>
      <p:ext uri="{BB962C8B-B14F-4D97-AF65-F5344CB8AC3E}">
        <p14:creationId xmlns:p14="http://schemas.microsoft.com/office/powerpoint/2010/main" xmlns="" val="224993349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a:defRPr/>
            </a:pPr>
            <a:fld id="{2DEC9DFE-A819-4B39-8397-8B18CA341589}" type="slidenum">
              <a:rPr lang="en-GB" smtClean="0"/>
              <a:pPr>
                <a:defRPr/>
              </a:pPr>
              <a:t>50</a:t>
            </a:fld>
            <a:endParaRPr lang="en-GB" dirty="0"/>
          </a:p>
        </p:txBody>
      </p:sp>
    </p:spTree>
    <p:extLst>
      <p:ext uri="{BB962C8B-B14F-4D97-AF65-F5344CB8AC3E}">
        <p14:creationId xmlns:p14="http://schemas.microsoft.com/office/powerpoint/2010/main" xmlns="" val="22200882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a:defRPr/>
            </a:pPr>
            <a:fld id="{2DEC9DFE-A819-4B39-8397-8B18CA341589}" type="slidenum">
              <a:rPr lang="en-GB" smtClean="0"/>
              <a:pPr>
                <a:defRPr/>
              </a:pPr>
              <a:t>5</a:t>
            </a:fld>
            <a:endParaRPr lang="en-GB" dirty="0"/>
          </a:p>
        </p:txBody>
      </p:sp>
    </p:spTree>
    <p:extLst>
      <p:ext uri="{BB962C8B-B14F-4D97-AF65-F5344CB8AC3E}">
        <p14:creationId xmlns:p14="http://schemas.microsoft.com/office/powerpoint/2010/main" xmlns="" val="186902068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a:defRPr/>
            </a:pPr>
            <a:fld id="{2DEC9DFE-A819-4B39-8397-8B18CA341589}" type="slidenum">
              <a:rPr lang="en-GB" smtClean="0"/>
              <a:pPr>
                <a:defRPr/>
              </a:pPr>
              <a:t>51</a:t>
            </a:fld>
            <a:endParaRPr lang="en-GB" dirty="0"/>
          </a:p>
        </p:txBody>
      </p:sp>
    </p:spTree>
    <p:extLst>
      <p:ext uri="{BB962C8B-B14F-4D97-AF65-F5344CB8AC3E}">
        <p14:creationId xmlns:p14="http://schemas.microsoft.com/office/powerpoint/2010/main" xmlns="" val="78289971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a:defRPr/>
            </a:pPr>
            <a:fld id="{2DEC9DFE-A819-4B39-8397-8B18CA341589}" type="slidenum">
              <a:rPr lang="en-GB" smtClean="0"/>
              <a:pPr>
                <a:defRPr/>
              </a:pPr>
              <a:t>52</a:t>
            </a:fld>
            <a:endParaRPr lang="en-GB" dirty="0"/>
          </a:p>
        </p:txBody>
      </p:sp>
    </p:spTree>
    <p:extLst>
      <p:ext uri="{BB962C8B-B14F-4D97-AF65-F5344CB8AC3E}">
        <p14:creationId xmlns:p14="http://schemas.microsoft.com/office/powerpoint/2010/main" xmlns="" val="205425327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a:defRPr/>
            </a:pPr>
            <a:fld id="{2DEC9DFE-A819-4B39-8397-8B18CA341589}" type="slidenum">
              <a:rPr lang="en-GB" smtClean="0"/>
              <a:pPr>
                <a:defRPr/>
              </a:pPr>
              <a:t>53</a:t>
            </a:fld>
            <a:endParaRPr lang="en-GB" dirty="0"/>
          </a:p>
        </p:txBody>
      </p:sp>
    </p:spTree>
    <p:extLst>
      <p:ext uri="{BB962C8B-B14F-4D97-AF65-F5344CB8AC3E}">
        <p14:creationId xmlns:p14="http://schemas.microsoft.com/office/powerpoint/2010/main" xmlns="" val="178834959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a:defRPr/>
            </a:pPr>
            <a:fld id="{2DEC9DFE-A819-4B39-8397-8B18CA341589}" type="slidenum">
              <a:rPr lang="en-GB" smtClean="0"/>
              <a:pPr>
                <a:defRPr/>
              </a:pPr>
              <a:t>54</a:t>
            </a:fld>
            <a:endParaRPr lang="en-GB" dirty="0"/>
          </a:p>
        </p:txBody>
      </p:sp>
    </p:spTree>
    <p:extLst>
      <p:ext uri="{BB962C8B-B14F-4D97-AF65-F5344CB8AC3E}">
        <p14:creationId xmlns:p14="http://schemas.microsoft.com/office/powerpoint/2010/main" xmlns="" val="407886327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a:defRPr/>
            </a:pPr>
            <a:fld id="{2DEC9DFE-A819-4B39-8397-8B18CA341589}" type="slidenum">
              <a:rPr lang="en-GB" smtClean="0"/>
              <a:pPr>
                <a:defRPr/>
              </a:pPr>
              <a:t>55</a:t>
            </a:fld>
            <a:endParaRPr lang="en-GB" dirty="0"/>
          </a:p>
        </p:txBody>
      </p:sp>
    </p:spTree>
    <p:extLst>
      <p:ext uri="{BB962C8B-B14F-4D97-AF65-F5344CB8AC3E}">
        <p14:creationId xmlns:p14="http://schemas.microsoft.com/office/powerpoint/2010/main" xmlns="" val="262425236"/>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a:defRPr/>
            </a:pPr>
            <a:fld id="{2DEC9DFE-A819-4B39-8397-8B18CA341589}" type="slidenum">
              <a:rPr lang="en-GB" smtClean="0"/>
              <a:pPr>
                <a:defRPr/>
              </a:pPr>
              <a:t>56</a:t>
            </a:fld>
            <a:endParaRPr lang="en-GB" dirty="0"/>
          </a:p>
        </p:txBody>
      </p:sp>
    </p:spTree>
    <p:extLst>
      <p:ext uri="{BB962C8B-B14F-4D97-AF65-F5344CB8AC3E}">
        <p14:creationId xmlns:p14="http://schemas.microsoft.com/office/powerpoint/2010/main" xmlns="" val="257986736"/>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a:defRPr/>
            </a:pPr>
            <a:fld id="{2DEC9DFE-A819-4B39-8397-8B18CA341589}" type="slidenum">
              <a:rPr lang="en-GB" smtClean="0"/>
              <a:pPr>
                <a:defRPr/>
              </a:pPr>
              <a:t>57</a:t>
            </a:fld>
            <a:endParaRPr lang="en-GB" dirty="0"/>
          </a:p>
        </p:txBody>
      </p:sp>
    </p:spTree>
    <p:extLst>
      <p:ext uri="{BB962C8B-B14F-4D97-AF65-F5344CB8AC3E}">
        <p14:creationId xmlns:p14="http://schemas.microsoft.com/office/powerpoint/2010/main" xmlns="" val="1687360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a:defRPr/>
            </a:pPr>
            <a:fld id="{2DEC9DFE-A819-4B39-8397-8B18CA341589}" type="slidenum">
              <a:rPr lang="en-GB" smtClean="0"/>
              <a:pPr>
                <a:defRPr/>
              </a:pPr>
              <a:t>6</a:t>
            </a:fld>
            <a:endParaRPr lang="en-GB" dirty="0"/>
          </a:p>
        </p:txBody>
      </p:sp>
    </p:spTree>
    <p:extLst>
      <p:ext uri="{BB962C8B-B14F-4D97-AF65-F5344CB8AC3E}">
        <p14:creationId xmlns:p14="http://schemas.microsoft.com/office/powerpoint/2010/main" xmlns="" val="6554530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a:t>Στο Ανακοινωθέν του Βερολίνου της 19ης Σεπτεμβρίου 2003, οι Υπουργοί των κρατών που συνυπέγραψαν την Διαδικασία της </a:t>
            </a:r>
            <a:r>
              <a:rPr lang="el-GR" dirty="0" err="1"/>
              <a:t>Μπολώνια</a:t>
            </a:r>
            <a:r>
              <a:rPr lang="el-GR" dirty="0"/>
              <a:t> κάλεσαν το </a:t>
            </a:r>
            <a:r>
              <a:rPr lang="el-GR" i="1" dirty="0"/>
              <a:t>Ευρωπαϊκό Δίκτυο για την Διασφάλιση της Ποιότητας στην Ανώτατη Εκπαίδευση </a:t>
            </a:r>
            <a:r>
              <a:rPr lang="el-GR" dirty="0"/>
              <a:t>(ENQA) να διαμορφώσει, «μέσω των μελών του, σε συνεργασία με την ΕUA, την EURASHE και την ESIB,» «ένα κοινά αποδεκτό σύνολο αρχών, διαδικασιών και κατευθυντήριων οδηγιών για την διασφάλιση της ποιότητας» και να «εξετάσει τρόπους κατοχύρωσης ενός συστήματος αξιολόγησης ή/και πιστοποίησης από ομολόγους κατάλληλου για Αρχές ή όργανα διασφάλισης ποιότητας, και να υποβάλει σχετική εισήγηση το 2005 στους Υπουργούς μέσω της Ομάδας Παρακολούθησης της </a:t>
            </a:r>
            <a:r>
              <a:rPr lang="el-GR" dirty="0" err="1"/>
              <a:t>Μπολώνια</a:t>
            </a:r>
            <a:r>
              <a:rPr lang="el-GR" dirty="0"/>
              <a:t>.» Οι Υπουργοί ζήτησαν επίσης από την ENQA να λάβει σοβαρά </a:t>
            </a:r>
            <a:r>
              <a:rPr lang="el-GR" dirty="0" err="1"/>
              <a:t>υπ’όψη</a:t>
            </a:r>
            <a:r>
              <a:rPr lang="el-GR" dirty="0"/>
              <a:t> «την πείρα άλλων οργανισμών και δικτύων διασφάλισης ποιότητας»</a:t>
            </a:r>
            <a:r>
              <a:rPr lang="en-US" dirty="0"/>
              <a:t>The ESG are a set of standards and guidelines for internal and external quality assurance to evaluate the processes in practice. </a:t>
            </a:r>
          </a:p>
          <a:p>
            <a:r>
              <a:rPr lang="en-US" dirty="0"/>
              <a:t>2009 </a:t>
            </a:r>
            <a:r>
              <a:rPr lang="el-GR" dirty="0"/>
              <a:t>Πρώτη Έκδοση</a:t>
            </a:r>
          </a:p>
          <a:p>
            <a:r>
              <a:rPr lang="el-GR" dirty="0"/>
              <a:t>2014 Αναθεώρηση</a:t>
            </a:r>
          </a:p>
          <a:p>
            <a:endParaRPr lang="en-US" dirty="0"/>
          </a:p>
          <a:p>
            <a:r>
              <a:rPr lang="en-US" dirty="0"/>
              <a:t>The ESG are not as such standards</a:t>
            </a:r>
            <a:r>
              <a:rPr lang="el-GR" dirty="0"/>
              <a:t> </a:t>
            </a:r>
            <a:br>
              <a:rPr lang="el-GR" dirty="0"/>
            </a:br>
            <a:r>
              <a:rPr lang="en-US" dirty="0"/>
              <a:t>for quality, nor do they prescribe how these processes could be designed, but they</a:t>
            </a:r>
          </a:p>
          <a:p>
            <a:r>
              <a:rPr lang="en-US" dirty="0"/>
              <a:t>provide guidance, covering the areas, which are vital for successful quality provision</a:t>
            </a:r>
          </a:p>
          <a:p>
            <a:r>
              <a:rPr lang="en-GB" dirty="0"/>
              <a:t>of higher education.</a:t>
            </a:r>
            <a:endParaRPr lang="el-GR" dirty="0"/>
          </a:p>
        </p:txBody>
      </p:sp>
      <p:sp>
        <p:nvSpPr>
          <p:cNvPr id="4" name="Slide Number Placeholder 3"/>
          <p:cNvSpPr>
            <a:spLocks noGrp="1"/>
          </p:cNvSpPr>
          <p:nvPr>
            <p:ph type="sldNum" sz="quarter" idx="10"/>
          </p:nvPr>
        </p:nvSpPr>
        <p:spPr/>
        <p:txBody>
          <a:bodyPr/>
          <a:lstStyle/>
          <a:p>
            <a:pPr>
              <a:defRPr/>
            </a:pPr>
            <a:fld id="{2DEC9DFE-A819-4B39-8397-8B18CA341589}" type="slidenum">
              <a:rPr lang="en-GB" smtClean="0"/>
              <a:pPr>
                <a:defRPr/>
              </a:pPr>
              <a:t>7</a:t>
            </a:fld>
            <a:endParaRPr lang="en-GB" dirty="0"/>
          </a:p>
        </p:txBody>
      </p:sp>
    </p:spTree>
    <p:extLst>
      <p:ext uri="{BB962C8B-B14F-4D97-AF65-F5344CB8AC3E}">
        <p14:creationId xmlns:p14="http://schemas.microsoft.com/office/powerpoint/2010/main" xmlns="" val="15177666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smtClean="0">
                <a:latin typeface="Calibri" panose="020F0502020204030204" pitchFamily="34" charset="0"/>
              </a:rPr>
              <a:t>Η διαφοροποίηση των μαθησιακών αποτελεσμάτων σε </a:t>
            </a:r>
            <a:r>
              <a:rPr lang="el-GR" dirty="0" smtClean="0">
                <a:solidFill>
                  <a:schemeClr val="tx2"/>
                </a:solidFill>
                <a:latin typeface="Calibri" panose="020F0502020204030204" pitchFamily="34" charset="0"/>
              </a:rPr>
              <a:t>γνώσεις, δεξιότητες και ικανότητες </a:t>
            </a:r>
            <a:r>
              <a:rPr lang="el-GR" dirty="0" smtClean="0">
                <a:latin typeface="Calibri" panose="020F0502020204030204" pitchFamily="34" charset="0"/>
              </a:rPr>
              <a:t>βοηθά στη σαφή δόμηση περιγραφικών δεικτών και στην ευκολότερη κατηγοριοποίηση των επιπέδων προσόντων. </a:t>
            </a:r>
          </a:p>
          <a:p>
            <a:pPr>
              <a:spcBef>
                <a:spcPts val="602"/>
              </a:spcBef>
            </a:pPr>
            <a:r>
              <a:rPr lang="el-GR" baseline="30000" dirty="0" smtClean="0">
                <a:latin typeface="Calibri" panose="020F0502020204030204" pitchFamily="34" charset="0"/>
              </a:rPr>
              <a:t>5 </a:t>
            </a:r>
            <a:r>
              <a:rPr lang="el-GR" dirty="0" smtClean="0">
                <a:latin typeface="Calibri" panose="020F0502020204030204" pitchFamily="34" charset="0"/>
              </a:rPr>
              <a:t>Με τον όρο </a:t>
            </a:r>
            <a:r>
              <a:rPr lang="el-GR" b="1" dirty="0" smtClean="0">
                <a:solidFill>
                  <a:schemeClr val="tx2"/>
                </a:solidFill>
                <a:latin typeface="Calibri" panose="020F0502020204030204" pitchFamily="34" charset="0"/>
              </a:rPr>
              <a:t>«γνώσεις» </a:t>
            </a:r>
            <a:r>
              <a:rPr lang="el-GR" dirty="0" smtClean="0">
                <a:latin typeface="Calibri" panose="020F0502020204030204" pitchFamily="34" charset="0"/>
              </a:rPr>
              <a:t>νοείται το αποτέλεσμα της αφομοίωσης πληροφοριών μέσω της μάθησης. Οι γνώσεις είναι το σώμα θετικών στοιχείων, αρχών, θεωριών και πρακτικών που σχετίζεται με ένα πεδίο σπουδής ή εργασίας. Οι γνώσεις χαρακτηρίζονται ως </a:t>
            </a:r>
            <a:r>
              <a:rPr lang="el-GR" b="1" dirty="0" smtClean="0">
                <a:solidFill>
                  <a:schemeClr val="tx2"/>
                </a:solidFill>
                <a:latin typeface="Calibri" panose="020F0502020204030204" pitchFamily="34" charset="0"/>
              </a:rPr>
              <a:t>θεωρητικές ή/ και αντικειμενικές.</a:t>
            </a:r>
            <a:endParaRPr lang="en-GB" b="1" dirty="0" smtClean="0">
              <a:solidFill>
                <a:schemeClr val="tx2"/>
              </a:solidFill>
              <a:latin typeface="Calibri" panose="020F0502020204030204" pitchFamily="34" charset="0"/>
            </a:endParaRPr>
          </a:p>
          <a:p>
            <a:pPr>
              <a:spcBef>
                <a:spcPts val="602"/>
              </a:spcBef>
            </a:pPr>
            <a:r>
              <a:rPr lang="el-GR" baseline="30000" dirty="0" smtClean="0">
                <a:latin typeface="Calibri" panose="020F0502020204030204" pitchFamily="34" charset="0"/>
              </a:rPr>
              <a:t>6 </a:t>
            </a:r>
            <a:r>
              <a:rPr lang="el-GR" dirty="0" smtClean="0">
                <a:latin typeface="Calibri" panose="020F0502020204030204" pitchFamily="34" charset="0"/>
              </a:rPr>
              <a:t>Με τον όρο </a:t>
            </a:r>
            <a:r>
              <a:rPr lang="el-GR" dirty="0" smtClean="0">
                <a:solidFill>
                  <a:srgbClr val="FF0000"/>
                </a:solidFill>
                <a:latin typeface="Calibri" panose="020F0502020204030204" pitchFamily="34" charset="0"/>
              </a:rPr>
              <a:t>«δεξιότητες» </a:t>
            </a:r>
            <a:r>
              <a:rPr lang="el-GR" dirty="0" smtClean="0">
                <a:latin typeface="Calibri" panose="020F0502020204030204" pitchFamily="34" charset="0"/>
              </a:rPr>
              <a:t>νοείται η ικανότητα εφαρμογής γνώσεων και αξιοποίησης τεχνογνωσίας για την εκπλήρωση εργασιών και την επίλυση προβλημάτων. Οι δεξιότητες περιγράφονται ως </a:t>
            </a:r>
            <a:r>
              <a:rPr lang="el-GR" dirty="0" smtClean="0">
                <a:solidFill>
                  <a:srgbClr val="FF0000"/>
                </a:solidFill>
                <a:latin typeface="Calibri" panose="020F0502020204030204" pitchFamily="34" charset="0"/>
              </a:rPr>
              <a:t>νοητικές</a:t>
            </a:r>
            <a:r>
              <a:rPr lang="el-GR" dirty="0" smtClean="0">
                <a:latin typeface="Calibri" panose="020F0502020204030204" pitchFamily="34" charset="0"/>
              </a:rPr>
              <a:t> (χρήση λογικής, διαισθητικής και δημιουργικής σκέψης) και </a:t>
            </a:r>
            <a:r>
              <a:rPr lang="el-GR" dirty="0" smtClean="0">
                <a:solidFill>
                  <a:srgbClr val="FF0000"/>
                </a:solidFill>
                <a:latin typeface="Calibri" panose="020F0502020204030204" pitchFamily="34" charset="0"/>
              </a:rPr>
              <a:t>πρακτικές</a:t>
            </a:r>
            <a:r>
              <a:rPr lang="el-GR" dirty="0" smtClean="0">
                <a:latin typeface="Calibri" panose="020F0502020204030204" pitchFamily="34" charset="0"/>
              </a:rPr>
              <a:t> (αφορούν τη χειρονακτική επιδεξιότητα και τη χρήση μεθόδων, υλικών, εργαλείων και οργάνων)</a:t>
            </a:r>
            <a:endParaRPr lang="en-GB" dirty="0" smtClean="0">
              <a:latin typeface="Calibri" panose="020F0502020204030204" pitchFamily="34" charset="0"/>
            </a:endParaRPr>
          </a:p>
          <a:p>
            <a:pPr>
              <a:spcBef>
                <a:spcPts val="602"/>
              </a:spcBef>
            </a:pPr>
            <a:r>
              <a:rPr lang="el-GR" baseline="30000" dirty="0" smtClean="0">
                <a:latin typeface="Calibri" panose="020F0502020204030204" pitchFamily="34" charset="0"/>
              </a:rPr>
              <a:t>7 </a:t>
            </a:r>
            <a:r>
              <a:rPr lang="el-GR" dirty="0" smtClean="0">
                <a:latin typeface="Calibri" panose="020F0502020204030204" pitchFamily="34" charset="0"/>
              </a:rPr>
              <a:t>Με τον όρο </a:t>
            </a:r>
            <a:r>
              <a:rPr lang="el-GR" b="1" dirty="0" smtClean="0">
                <a:solidFill>
                  <a:srgbClr val="008000"/>
                </a:solidFill>
                <a:latin typeface="Calibri" panose="020F0502020204030204" pitchFamily="34" charset="0"/>
              </a:rPr>
              <a:t>«ικανότητες» </a:t>
            </a:r>
            <a:r>
              <a:rPr lang="el-GR" dirty="0" smtClean="0">
                <a:latin typeface="Calibri" panose="020F0502020204030204" pitchFamily="34" charset="0"/>
              </a:rPr>
              <a:t>νοείται η αποδεδειγμένη επάρκεια στη χρήση γνώσεων, δεξιοτήτων και προσωπικών, κοινωνικών ή/και μεθοδολογικών δυνατοτήτων σε περιστάσεις εργασίας ή σπουδών και στην επαγγελματική ή/ και προσωπική ανέλιξη. Η περιγραφή ως προς τις «ικανότητες» αφορά </a:t>
            </a:r>
            <a:r>
              <a:rPr lang="el-GR" b="1" dirty="0" smtClean="0">
                <a:solidFill>
                  <a:srgbClr val="008000"/>
                </a:solidFill>
                <a:latin typeface="Calibri" panose="020F0502020204030204" pitchFamily="34" charset="0"/>
              </a:rPr>
              <a:t>την υπευθυνότητα και την αυτονομία.</a:t>
            </a:r>
            <a:endParaRPr lang="en-GB" dirty="0" smtClean="0">
              <a:latin typeface="Calibri" panose="020F0502020204030204" pitchFamily="34" charset="0"/>
            </a:endParaRPr>
          </a:p>
          <a:p>
            <a:endParaRPr lang="el-GR" dirty="0"/>
          </a:p>
        </p:txBody>
      </p:sp>
      <p:sp>
        <p:nvSpPr>
          <p:cNvPr id="4" name="Slide Number Placeholder 3"/>
          <p:cNvSpPr>
            <a:spLocks noGrp="1"/>
          </p:cNvSpPr>
          <p:nvPr>
            <p:ph type="sldNum" sz="quarter" idx="10"/>
          </p:nvPr>
        </p:nvSpPr>
        <p:spPr/>
        <p:txBody>
          <a:bodyPr/>
          <a:lstStyle/>
          <a:p>
            <a:pPr>
              <a:defRPr/>
            </a:pPr>
            <a:fld id="{2DEC9DFE-A819-4B39-8397-8B18CA341589}" type="slidenum">
              <a:rPr lang="en-GB" smtClean="0"/>
              <a:pPr>
                <a:defRPr/>
              </a:pPr>
              <a:t>8</a:t>
            </a:fld>
            <a:endParaRPr lang="en-GB" dirty="0"/>
          </a:p>
        </p:txBody>
      </p:sp>
    </p:spTree>
    <p:extLst>
      <p:ext uri="{BB962C8B-B14F-4D97-AF65-F5344CB8AC3E}">
        <p14:creationId xmlns:p14="http://schemas.microsoft.com/office/powerpoint/2010/main" xmlns="" val="19197650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http://www.nqf.gov.gr/Portals/0/%CE%91%CE%BD%CE%AC%CF%80%CF%84%CF%85%CE%BE%CE%B7_%CE%95%CE%A0%CE%A0_%CE%91%CE%BD%CF%8E%CF%84%CE%B1%CF%84%CE%B7_%CE%95%CE%BA%CF%80%CE%B1%CE%AF%CE%B4%CE%B5%CF%85%CF%83%CE%B7.PDF</a:t>
            </a:r>
          </a:p>
          <a:p>
            <a:endParaRPr lang="el-GR" dirty="0"/>
          </a:p>
        </p:txBody>
      </p:sp>
      <p:sp>
        <p:nvSpPr>
          <p:cNvPr id="4" name="Slide Number Placeholder 3"/>
          <p:cNvSpPr>
            <a:spLocks noGrp="1"/>
          </p:cNvSpPr>
          <p:nvPr>
            <p:ph type="sldNum" sz="quarter" idx="10"/>
          </p:nvPr>
        </p:nvSpPr>
        <p:spPr/>
        <p:txBody>
          <a:bodyPr/>
          <a:lstStyle/>
          <a:p>
            <a:pPr>
              <a:defRPr/>
            </a:pPr>
            <a:fld id="{2DEC9DFE-A819-4B39-8397-8B18CA341589}" type="slidenum">
              <a:rPr lang="en-GB" smtClean="0"/>
              <a:pPr>
                <a:defRPr/>
              </a:pPr>
              <a:t>9</a:t>
            </a:fld>
            <a:endParaRPr lang="en-GB" dirty="0"/>
          </a:p>
        </p:txBody>
      </p:sp>
    </p:spTree>
    <p:extLst>
      <p:ext uri="{BB962C8B-B14F-4D97-AF65-F5344CB8AC3E}">
        <p14:creationId xmlns:p14="http://schemas.microsoft.com/office/powerpoint/2010/main" xmlns="" val="35191151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48BCACA7-F9BC-4891-8816-4DB9FF5FE7CC}" type="slidenum">
              <a:rPr lang="en-GB"/>
              <a:pPr>
                <a:defRPr/>
              </a:pPr>
              <a:t>‹#›</a:t>
            </a:fld>
            <a:endParaRPr lang="en-GB" dirty="0"/>
          </a:p>
        </p:txBody>
      </p:sp>
    </p:spTree>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BB7DEB48-A08E-4948-BE42-40336D6FE900}" type="slidenum">
              <a:rPr lang="en-GB"/>
              <a:pPr>
                <a:defRPr/>
              </a:pPr>
              <a:t>‹#›</a:t>
            </a:fld>
            <a:endParaRPr lang="en-GB" dirty="0"/>
          </a:p>
        </p:txBody>
      </p:sp>
    </p:spTree>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3891453A-37C4-4F21-A2F3-E77D507A7A58}" type="slidenum">
              <a:rPr lang="en-GB"/>
              <a:pPr>
                <a:defRPr/>
              </a:pPr>
              <a:t>‹#›</a:t>
            </a:fld>
            <a:endParaRPr lang="en-GB" dirty="0"/>
          </a:p>
        </p:txBody>
      </p:sp>
    </p:spTree>
  </p:cSld>
  <p:clrMapOvr>
    <a:masterClrMapping/>
  </p:clrMapOvr>
  <p:transition spd="slow">
    <p:wip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Τίτλος και Πίνακας">
    <p:spTree>
      <p:nvGrpSpPr>
        <p:cNvPr id="1" name=""/>
        <p:cNvGrpSpPr/>
        <p:nvPr/>
      </p:nvGrpSpPr>
      <p:grpSpPr>
        <a:xfrm>
          <a:off x="0" y="0"/>
          <a:ext cx="0" cy="0"/>
          <a:chOff x="0" y="0"/>
          <a:chExt cx="0" cy="0"/>
        </a:xfrm>
      </p:grpSpPr>
      <p:sp>
        <p:nvSpPr>
          <p:cNvPr id="2" name="Τίτλος 1"/>
          <p:cNvSpPr>
            <a:spLocks noGrp="1"/>
          </p:cNvSpPr>
          <p:nvPr>
            <p:ph type="title"/>
          </p:nvPr>
        </p:nvSpPr>
        <p:spPr>
          <a:xfrm>
            <a:off x="574675" y="304800"/>
            <a:ext cx="8001000" cy="1216025"/>
          </a:xfrm>
          <a:prstGeom prst="rect">
            <a:avLst/>
          </a:prstGeom>
        </p:spPr>
        <p:txBody>
          <a:bodyPr/>
          <a:lstStyle/>
          <a:p>
            <a:r>
              <a:rPr lang="el-GR" smtClean="0"/>
              <a:t>Στυλ κύριου τίτλου</a:t>
            </a:r>
            <a:endParaRPr lang="el-GR"/>
          </a:p>
        </p:txBody>
      </p:sp>
      <p:sp>
        <p:nvSpPr>
          <p:cNvPr id="3" name="Θέση πίνακα 2"/>
          <p:cNvSpPr>
            <a:spLocks noGrp="1"/>
          </p:cNvSpPr>
          <p:nvPr>
            <p:ph type="tbl" idx="1"/>
          </p:nvPr>
        </p:nvSpPr>
        <p:spPr>
          <a:xfrm>
            <a:off x="566738" y="1752600"/>
            <a:ext cx="8001000" cy="4267200"/>
          </a:xfrm>
          <a:prstGeom prst="rect">
            <a:avLst/>
          </a:prstGeom>
        </p:spPr>
        <p:txBody>
          <a:bodyPr/>
          <a:lstStyle/>
          <a:p>
            <a:pPr lvl="0"/>
            <a:endParaRPr lang="el-GR" noProof="0" smtClean="0"/>
          </a:p>
        </p:txBody>
      </p:sp>
    </p:spTree>
    <p:extLst>
      <p:ext uri="{BB962C8B-B14F-4D97-AF65-F5344CB8AC3E}">
        <p14:creationId xmlns:p14="http://schemas.microsoft.com/office/powerpoint/2010/main" xmlns="" val="8808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Τίτλος, Κείμενο και Αντικείμενο">
    <p:spTree>
      <p:nvGrpSpPr>
        <p:cNvPr id="1" name=""/>
        <p:cNvGrpSpPr/>
        <p:nvPr/>
      </p:nvGrpSpPr>
      <p:grpSpPr>
        <a:xfrm>
          <a:off x="0" y="0"/>
          <a:ext cx="0" cy="0"/>
          <a:chOff x="0" y="0"/>
          <a:chExt cx="0" cy="0"/>
        </a:xfrm>
      </p:grpSpPr>
      <p:sp>
        <p:nvSpPr>
          <p:cNvPr id="2" name="Τίτλος 1"/>
          <p:cNvSpPr>
            <a:spLocks noGrp="1"/>
          </p:cNvSpPr>
          <p:nvPr>
            <p:ph type="title"/>
          </p:nvPr>
        </p:nvSpPr>
        <p:spPr>
          <a:xfrm>
            <a:off x="574675" y="304800"/>
            <a:ext cx="8001000" cy="1216025"/>
          </a:xfrm>
          <a:prstGeom prst="rect">
            <a:avLst/>
          </a:prstGeom>
        </p:spPr>
        <p:txBody>
          <a:bodyPr/>
          <a:lstStyle/>
          <a:p>
            <a:r>
              <a:rPr lang="el-GR" smtClean="0"/>
              <a:t>Στυλ κύριου τίτλου</a:t>
            </a:r>
            <a:endParaRPr lang="el-GR"/>
          </a:p>
        </p:txBody>
      </p:sp>
      <p:sp>
        <p:nvSpPr>
          <p:cNvPr id="3" name="Θέση κειμένου 2"/>
          <p:cNvSpPr>
            <a:spLocks noGrp="1"/>
          </p:cNvSpPr>
          <p:nvPr>
            <p:ph type="body" sz="half" idx="1"/>
          </p:nvPr>
        </p:nvSpPr>
        <p:spPr>
          <a:xfrm>
            <a:off x="566738" y="1752600"/>
            <a:ext cx="3924300" cy="4267200"/>
          </a:xfrm>
          <a:prstGeom prst="rect">
            <a:avLst/>
          </a:prstGeo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3438" y="1752600"/>
            <a:ext cx="3924300" cy="4267200"/>
          </a:xfrm>
          <a:prstGeom prst="rect">
            <a:avLst/>
          </a:prstGeo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xmlns="" val="572890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4BD581CB-0D27-4E75-A520-A8C4831FB7E2}" type="slidenum">
              <a:rPr lang="en-GB"/>
              <a:pPr>
                <a:defRPr/>
              </a:pPr>
              <a:t>‹#›</a:t>
            </a:fld>
            <a:endParaRPr lang="en-GB" dirty="0"/>
          </a:p>
        </p:txBody>
      </p:sp>
    </p:spTree>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0D226DBD-F5E4-4B7D-BAF2-E769452EC170}" type="slidenum">
              <a:rPr lang="en-GB"/>
              <a:pPr>
                <a:defRPr/>
              </a:pPr>
              <a:t>‹#›</a:t>
            </a:fld>
            <a:endParaRPr lang="en-GB" dirty="0"/>
          </a:p>
        </p:txBody>
      </p:sp>
    </p:spTree>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42E59A1B-B8B7-47F1-B1BA-BD53837E886F}" type="slidenum">
              <a:rPr lang="en-GB"/>
              <a:pPr>
                <a:defRPr/>
              </a:pPr>
              <a:t>‹#›</a:t>
            </a:fld>
            <a:endParaRPr lang="en-GB" dirty="0"/>
          </a:p>
        </p:txBody>
      </p:sp>
    </p:spTree>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5A7D0E60-6738-4D2B-B4F6-B5E95D6D1552}" type="slidenum">
              <a:rPr lang="en-GB"/>
              <a:pPr>
                <a:defRPr/>
              </a:pPr>
              <a:t>‹#›</a:t>
            </a:fld>
            <a:endParaRPr lang="en-GB" dirty="0"/>
          </a:p>
        </p:txBody>
      </p:sp>
    </p:spTree>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7D496445-27EC-42FB-B93F-D3CBE846E639}" type="slidenum">
              <a:rPr lang="en-GB"/>
              <a:pPr>
                <a:defRPr/>
              </a:pPr>
              <a:t>‹#›</a:t>
            </a:fld>
            <a:endParaRPr lang="en-GB" dirty="0"/>
          </a:p>
        </p:txBody>
      </p:sp>
    </p:spTree>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0010FABC-8AEC-4DF9-90EC-9B8E54298051}" type="slidenum">
              <a:rPr lang="en-GB"/>
              <a:pPr>
                <a:defRPr/>
              </a:pPr>
              <a:t>‹#›</a:t>
            </a:fld>
            <a:endParaRPr lang="en-GB" dirty="0"/>
          </a:p>
        </p:txBody>
      </p:sp>
    </p:spTree>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BA3925FC-E1D5-4D30-8D42-6D07ADC30C6E}" type="slidenum">
              <a:rPr lang="en-GB"/>
              <a:pPr>
                <a:defRPr/>
              </a:pPr>
              <a:t>‹#›</a:t>
            </a:fld>
            <a:endParaRPr lang="en-GB" dirty="0"/>
          </a:p>
        </p:txBody>
      </p:sp>
    </p:spTree>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12683CD5-B051-4CFD-B8E7-8919459237F8}" type="slidenum">
              <a:rPr lang="en-GB"/>
              <a:pPr>
                <a:defRPr/>
              </a:pPr>
              <a:t>‹#›</a:t>
            </a:fld>
            <a:endParaRPr lang="en-GB" dirty="0"/>
          </a:p>
        </p:txBody>
      </p:sp>
    </p:spTree>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cs typeface="+mn-cs"/>
              </a:defRPr>
            </a:lvl1pPr>
          </a:lstStyle>
          <a:p>
            <a:pPr>
              <a:defRPr/>
            </a:pPr>
            <a:endParaRPr lang="en-GB"/>
          </a:p>
        </p:txBody>
      </p:sp>
      <p:sp>
        <p:nvSpPr>
          <p:cNvPr id="410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en-GB"/>
          </a:p>
        </p:txBody>
      </p:sp>
      <p:sp>
        <p:nvSpPr>
          <p:cNvPr id="410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7875E7AE-9BFD-4A54-8B9C-BD0EA5E61EDB}" type="slidenum">
              <a:rPr lang="en-GB"/>
              <a:pPr>
                <a:defRPr/>
              </a:pPr>
              <a:t>‹#›</a:t>
            </a:fld>
            <a:endParaRPr lang="en-GB" dirty="0"/>
          </a:p>
        </p:txBody>
      </p:sp>
      <p:sp>
        <p:nvSpPr>
          <p:cNvPr id="8" name="Rectangle 7"/>
          <p:cNvSpPr/>
          <p:nvPr userDrawn="1"/>
        </p:nvSpPr>
        <p:spPr>
          <a:xfrm>
            <a:off x="0" y="0"/>
            <a:ext cx="9144000" cy="69269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endParaRPr lang="en-US" dirty="0"/>
          </a:p>
          <a:p>
            <a:pPr algn="r">
              <a:defRPr/>
            </a:pPr>
            <a:r>
              <a:rPr lang="en-US"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HQA</a:t>
            </a:r>
            <a:endParaRPr lang="en-US" dirty="0"/>
          </a:p>
        </p:txBody>
      </p:sp>
      <p:sp>
        <p:nvSpPr>
          <p:cNvPr id="10" name="Rectangle 9"/>
          <p:cNvSpPr/>
          <p:nvPr userDrawn="1"/>
        </p:nvSpPr>
        <p:spPr>
          <a:xfrm>
            <a:off x="2008" y="687627"/>
            <a:ext cx="9144000" cy="284783"/>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200" b="1" spc="50" dirty="0">
                <a:ln w="13500">
                  <a:solidFill>
                    <a:schemeClr val="accent1">
                      <a:shade val="2500"/>
                      <a:alpha val="6500"/>
                    </a:schemeClr>
                  </a:solidFill>
                  <a:prstDash val="solid"/>
                </a:ln>
                <a:solidFill>
                  <a:schemeClr val="bg1"/>
                </a:solidFill>
                <a:effectLst>
                  <a:innerShdw blurRad="50900" dist="38500" dir="13500000">
                    <a:srgbClr val="000000">
                      <a:alpha val="60000"/>
                    </a:srgbClr>
                  </a:innerShdw>
                </a:effectLst>
                <a:latin typeface="Arial Rounded MT Bold" pitchFamily="34" charset="0"/>
                <a:ea typeface="Verdana" pitchFamily="34" charset="0"/>
                <a:cs typeface="Verdana" pitchFamily="34" charset="0"/>
              </a:rPr>
              <a:t>HELLENIC QUALITY ASSURANCE  &amp; ACCREDITATION AGENCY   			            </a:t>
            </a:r>
            <a:r>
              <a:rPr lang="en-US" sz="1400" b="1" spc="50" dirty="0">
                <a:ln w="13500">
                  <a:solidFill>
                    <a:schemeClr val="accent1">
                      <a:shade val="2500"/>
                      <a:alpha val="6500"/>
                    </a:schemeClr>
                  </a:solidFill>
                  <a:prstDash val="solid"/>
                </a:ln>
                <a:solidFill>
                  <a:schemeClr val="bg1"/>
                </a:solidFill>
                <a:effectLst>
                  <a:innerShdw blurRad="50900" dist="38500" dir="13500000">
                    <a:srgbClr val="000000">
                      <a:alpha val="60000"/>
                    </a:srgbClr>
                  </a:innerShdw>
                </a:effectLst>
                <a:latin typeface="Arial Rounded MT Bold" pitchFamily="34" charset="0"/>
                <a:ea typeface="Verdana" pitchFamily="34" charset="0"/>
                <a:cs typeface="Verdana" pitchFamily="34" charset="0"/>
              </a:rPr>
              <a:t>www.hqa.gr</a:t>
            </a:r>
            <a:r>
              <a:rPr lang="en-US" sz="1200" b="1" spc="50" dirty="0">
                <a:ln w="13500">
                  <a:solidFill>
                    <a:schemeClr val="accent1">
                      <a:shade val="2500"/>
                      <a:alpha val="6500"/>
                    </a:schemeClr>
                  </a:solidFill>
                  <a:prstDash val="solid"/>
                </a:ln>
                <a:solidFill>
                  <a:schemeClr val="bg1"/>
                </a:solidFill>
                <a:effectLst>
                  <a:innerShdw blurRad="50900" dist="38500" dir="13500000">
                    <a:srgbClr val="000000">
                      <a:alpha val="60000"/>
                    </a:srgbClr>
                  </a:innerShdw>
                </a:effectLst>
                <a:latin typeface="Arial Rounded MT Bold" pitchFamily="34" charset="0"/>
                <a:ea typeface="Verdana" pitchFamily="34" charset="0"/>
                <a:cs typeface="Verdana" pitchFamily="34" charset="0"/>
              </a:rPr>
              <a:t> </a:t>
            </a:r>
            <a:endParaRPr lang="en-GB" sz="1200" b="1" spc="50" dirty="0">
              <a:ln w="13500">
                <a:solidFill>
                  <a:schemeClr val="accent1">
                    <a:shade val="2500"/>
                    <a:alpha val="6500"/>
                  </a:schemeClr>
                </a:solidFill>
                <a:prstDash val="solid"/>
              </a:ln>
              <a:solidFill>
                <a:schemeClr val="bg1"/>
              </a:solidFill>
              <a:effectLst>
                <a:innerShdw blurRad="50900" dist="38500" dir="13500000">
                  <a:srgbClr val="000000">
                    <a:alpha val="60000"/>
                  </a:srgbClr>
                </a:innerShdw>
              </a:effectLst>
              <a:latin typeface="Arial Rounded MT Bold" pitchFamily="34" charset="0"/>
              <a:ea typeface="Verdana" pitchFamily="34" charset="0"/>
              <a:cs typeface="Verdana" pitchFamily="34" charset="0"/>
            </a:endParaRPr>
          </a:p>
        </p:txBody>
      </p:sp>
      <p:cxnSp>
        <p:nvCxnSpPr>
          <p:cNvPr id="15" name="Straight Connector 14"/>
          <p:cNvCxnSpPr/>
          <p:nvPr userDrawn="1"/>
        </p:nvCxnSpPr>
        <p:spPr>
          <a:xfrm>
            <a:off x="144463" y="1916113"/>
            <a:ext cx="8820150" cy="0"/>
          </a:xfrm>
          <a:prstGeom prst="line">
            <a:avLst/>
          </a:prstGeom>
          <a:ln/>
        </p:spPr>
        <p:style>
          <a:lnRef idx="1">
            <a:schemeClr val="accent1"/>
          </a:lnRef>
          <a:fillRef idx="0">
            <a:schemeClr val="accent1"/>
          </a:fillRef>
          <a:effectRef idx="0">
            <a:schemeClr val="accent1"/>
          </a:effectRef>
          <a:fontRef idx="minor">
            <a:schemeClr val="tx1"/>
          </a:fontRef>
        </p:style>
      </p:cxnSp>
      <p:sp>
        <p:nvSpPr>
          <p:cNvPr id="16" name="Rectangle 15"/>
          <p:cNvSpPr/>
          <p:nvPr userDrawn="1"/>
        </p:nvSpPr>
        <p:spPr>
          <a:xfrm>
            <a:off x="0" y="6424613"/>
            <a:ext cx="9144000" cy="179387"/>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
        <p:nvSpPr>
          <p:cNvPr id="17" name="Rectangle 16"/>
          <p:cNvSpPr/>
          <p:nvPr userDrawn="1"/>
        </p:nvSpPr>
        <p:spPr>
          <a:xfrm>
            <a:off x="1588" y="6597650"/>
            <a:ext cx="9144000" cy="28733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endParaRPr lang="en-GB" sz="12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Verdana" pitchFamily="34" charset="0"/>
              <a:ea typeface="Verdana" pitchFamily="34" charset="0"/>
              <a:cs typeface="Verdana" pitchFamily="34" charset="0"/>
            </a:endParaRPr>
          </a:p>
        </p:txBody>
      </p:sp>
      <p:cxnSp>
        <p:nvCxnSpPr>
          <p:cNvPr id="21" name="Straight Connector 20"/>
          <p:cNvCxnSpPr/>
          <p:nvPr userDrawn="1"/>
        </p:nvCxnSpPr>
        <p:spPr>
          <a:xfrm>
            <a:off x="1588" y="6597650"/>
            <a:ext cx="9144000" cy="0"/>
          </a:xfrm>
          <a:prstGeom prst="line">
            <a:avLst/>
          </a:prstGeom>
          <a:ln w="3175">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pic>
        <p:nvPicPr>
          <p:cNvPr id="1035" name="Picture 2" descr="C:\AAA\ADIP\FORMS and LOGOS\Adip Logo only.png"/>
          <p:cNvPicPr>
            <a:picLocks noChangeAspect="1" noChangeArrowheads="1"/>
          </p:cNvPicPr>
          <p:nvPr userDrawn="1"/>
        </p:nvPicPr>
        <p:blipFill>
          <a:blip r:embed="rId15" cstate="print"/>
          <a:srcRect/>
          <a:stretch>
            <a:fillRect/>
          </a:stretch>
        </p:blipFill>
        <p:spPr bwMode="auto">
          <a:xfrm>
            <a:off x="-4763" y="-4763"/>
            <a:ext cx="719138" cy="6969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transition spd="slow">
    <p:wipe/>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slide" Target="slide48.xml"/><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7.xml"/><Relationship Id="rId1" Type="http://schemas.openxmlformats.org/officeDocument/2006/relationships/slideLayout" Target="../slideLayouts/slideLayout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Box 7"/>
          <p:cNvSpPr txBox="1">
            <a:spLocks noChangeArrowheads="1"/>
          </p:cNvSpPr>
          <p:nvPr/>
        </p:nvSpPr>
        <p:spPr bwMode="auto">
          <a:xfrm>
            <a:off x="34925" y="6518275"/>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Γεωπονικό Πανεπιστήμιο Αθηνών 09.04.2014</a:t>
            </a:r>
            <a:endParaRPr lang="en-GB" sz="1600" b="1" dirty="0">
              <a:solidFill>
                <a:srgbClr val="D9D9D9"/>
              </a:solidFill>
              <a:latin typeface="Calibri" pitchFamily="34" charset="0"/>
            </a:endParaRPr>
          </a:p>
        </p:txBody>
      </p:sp>
      <p:sp>
        <p:nvSpPr>
          <p:cNvPr id="15362" name="Title 8"/>
          <p:cNvSpPr>
            <a:spLocks noGrp="1"/>
          </p:cNvSpPr>
          <p:nvPr>
            <p:ph type="ctrTitle"/>
          </p:nvPr>
        </p:nvSpPr>
        <p:spPr bwMode="auto">
          <a:xfrm>
            <a:off x="685800" y="1976437"/>
            <a:ext cx="7772400" cy="1470025"/>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l-GR" sz="4000" b="1" dirty="0" smtClean="0">
                <a:solidFill>
                  <a:srgbClr val="002060"/>
                </a:solidFill>
                <a:latin typeface="Calibri" pitchFamily="34" charset="0"/>
              </a:rPr>
              <a:t>Ακαδημαϊκή Πιστοποίηση</a:t>
            </a:r>
            <a:br>
              <a:rPr lang="el-GR" sz="4000" b="1" dirty="0" smtClean="0">
                <a:solidFill>
                  <a:srgbClr val="002060"/>
                </a:solidFill>
                <a:latin typeface="Calibri" pitchFamily="34" charset="0"/>
              </a:rPr>
            </a:br>
            <a:r>
              <a:rPr lang="el-GR" sz="4000" b="1" dirty="0" smtClean="0">
                <a:solidFill>
                  <a:srgbClr val="002060"/>
                </a:solidFill>
                <a:latin typeface="Calibri" pitchFamily="34" charset="0"/>
              </a:rPr>
              <a:t>Προγραμμάτων Σπουδών </a:t>
            </a:r>
            <a:endParaRPr lang="en-GB" dirty="0" smtClean="0"/>
          </a:p>
        </p:txBody>
      </p:sp>
      <p:sp>
        <p:nvSpPr>
          <p:cNvPr id="15363" name="Subtitle 9"/>
          <p:cNvSpPr>
            <a:spLocks noGrp="1"/>
          </p:cNvSpPr>
          <p:nvPr>
            <p:ph type="subTitle" idx="1"/>
          </p:nvPr>
        </p:nvSpPr>
        <p:spPr bwMode="auto">
          <a:xfrm>
            <a:off x="1371600" y="4077072"/>
            <a:ext cx="6400800" cy="1561728"/>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l-GR" sz="2400" dirty="0" smtClean="0">
                <a:latin typeface="Cambria" panose="02040503050406030204" pitchFamily="18" charset="0"/>
              </a:rPr>
              <a:t>Καθ. Παντελής Υψηλάντης</a:t>
            </a:r>
          </a:p>
          <a:p>
            <a:pPr eaLnBrk="1" hangingPunct="1"/>
            <a:r>
              <a:rPr lang="el-GR" sz="2400" dirty="0" smtClean="0">
                <a:latin typeface="Cambria" panose="02040503050406030204" pitchFamily="18" charset="0"/>
              </a:rPr>
              <a:t>Μέλος της Α.ΔΙ.Π</a:t>
            </a:r>
            <a:endParaRPr lang="en-GB" sz="2400" dirty="0" smtClean="0">
              <a:latin typeface="Cambria" panose="02040503050406030204" pitchFamily="18" charset="0"/>
            </a:endParaRPr>
          </a:p>
        </p:txBody>
      </p:sp>
    </p:spTree>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stretch>
            <a:fillRect/>
          </a:stretch>
        </p:blipFill>
        <p:spPr>
          <a:xfrm>
            <a:off x="935596" y="2104888"/>
            <a:ext cx="6984776" cy="4098776"/>
          </a:xfrm>
          <a:prstGeom prst="rect">
            <a:avLst/>
          </a:prstGeom>
        </p:spPr>
      </p:pic>
      <p:sp>
        <p:nvSpPr>
          <p:cNvPr id="37889" name="Title 1"/>
          <p:cNvSpPr>
            <a:spLocks noGrp="1"/>
          </p:cNvSpPr>
          <p:nvPr>
            <p:ph type="title"/>
          </p:nvPr>
        </p:nvSpPr>
        <p:spPr bwMode="auto">
          <a:xfrm>
            <a:off x="179512" y="980728"/>
            <a:ext cx="8784976" cy="946497"/>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l-GR" sz="2800" b="1" dirty="0" smtClean="0">
                <a:solidFill>
                  <a:srgbClr val="C00000"/>
                </a:solidFill>
                <a:latin typeface="Calibri" panose="020F0502020204030204" pitchFamily="34" charset="0"/>
                <a:ea typeface="+mn-ea"/>
                <a:cs typeface="+mn-cs"/>
              </a:rPr>
              <a:t>Αξιολόγηση και Πιστοποίηση στον</a:t>
            </a:r>
            <a:br>
              <a:rPr lang="el-GR" sz="2800" b="1" dirty="0" smtClean="0">
                <a:solidFill>
                  <a:srgbClr val="C00000"/>
                </a:solidFill>
                <a:latin typeface="Calibri" panose="020F0502020204030204" pitchFamily="34" charset="0"/>
                <a:ea typeface="+mn-ea"/>
                <a:cs typeface="+mn-cs"/>
              </a:rPr>
            </a:br>
            <a:r>
              <a:rPr lang="el-GR" sz="2800" b="1" dirty="0" smtClean="0">
                <a:solidFill>
                  <a:srgbClr val="C00000"/>
                </a:solidFill>
                <a:latin typeface="Calibri" panose="020F0502020204030204" pitchFamily="34" charset="0"/>
                <a:ea typeface="+mn-ea"/>
                <a:cs typeface="+mn-cs"/>
              </a:rPr>
              <a:t>Ευρωπαϊκό Χώρο Ανώτατης Εκπαίδευσης Ε.Χ.Α.Ε. </a:t>
            </a:r>
            <a:r>
              <a:rPr lang="el-GR" sz="2800" dirty="0" smtClean="0">
                <a:solidFill>
                  <a:srgbClr val="C00000"/>
                </a:solidFill>
                <a:latin typeface="Calibri" pitchFamily="34" charset="0"/>
              </a:rPr>
              <a:t/>
            </a:r>
            <a:br>
              <a:rPr lang="el-GR" sz="2800" dirty="0" smtClean="0">
                <a:solidFill>
                  <a:srgbClr val="C00000"/>
                </a:solidFill>
                <a:latin typeface="Calibri" pitchFamily="34" charset="0"/>
              </a:rPr>
            </a:br>
            <a:endParaRPr lang="en-GB" sz="2800" dirty="0" smtClean="0">
              <a:solidFill>
                <a:srgbClr val="C00000"/>
              </a:solidFill>
            </a:endParaRPr>
          </a:p>
        </p:txBody>
      </p:sp>
      <p:sp>
        <p:nvSpPr>
          <p:cNvPr id="37891" name="TextBox 7"/>
          <p:cNvSpPr txBox="1">
            <a:spLocks noChangeArrowheads="1"/>
          </p:cNvSpPr>
          <p:nvPr/>
        </p:nvSpPr>
        <p:spPr bwMode="auto">
          <a:xfrm>
            <a:off x="34925" y="6518275"/>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Γεωπονικό Πανεπιστήμιο Αθηνών 09.04.2014</a:t>
            </a:r>
            <a:endParaRPr lang="en-GB" sz="1600" b="1" dirty="0">
              <a:solidFill>
                <a:srgbClr val="D9D9D9"/>
              </a:solidFill>
              <a:latin typeface="Calibri" pitchFamily="34" charset="0"/>
            </a:endParaRPr>
          </a:p>
        </p:txBody>
      </p:sp>
      <p:sp>
        <p:nvSpPr>
          <p:cNvPr id="2" name="Content Placeholder 1"/>
          <p:cNvSpPr>
            <a:spLocks noGrp="1"/>
          </p:cNvSpPr>
          <p:nvPr>
            <p:ph idx="1"/>
          </p:nvPr>
        </p:nvSpPr>
        <p:spPr>
          <a:xfrm>
            <a:off x="179512" y="1927225"/>
            <a:ext cx="8496944" cy="4454103"/>
          </a:xfrm>
        </p:spPr>
        <p:txBody>
          <a:bodyPr/>
          <a:lstStyle/>
          <a:p>
            <a:pPr marL="142875" lvl="1" indent="-357188" defTabSz="806450">
              <a:lnSpc>
                <a:spcPct val="95000"/>
              </a:lnSpc>
              <a:spcBef>
                <a:spcPts val="600"/>
              </a:spcBef>
              <a:buNone/>
            </a:pPr>
            <a:endParaRPr lang="el-GR" sz="2400" dirty="0" smtClean="0">
              <a:latin typeface="Calibri" panose="020F0502020204030204" pitchFamily="34" charset="0"/>
            </a:endParaRPr>
          </a:p>
          <a:p>
            <a:pPr marL="142875" lvl="1" indent="-357188" defTabSz="806450">
              <a:lnSpc>
                <a:spcPct val="95000"/>
              </a:lnSpc>
              <a:spcBef>
                <a:spcPts val="600"/>
              </a:spcBef>
              <a:buNone/>
            </a:pPr>
            <a:endParaRPr lang="el-GR" sz="2400" dirty="0">
              <a:latin typeface="Calibri" panose="020F0502020204030204" pitchFamily="34" charset="0"/>
            </a:endParaRPr>
          </a:p>
          <a:p>
            <a:pPr marL="142875" lvl="1" indent="-357188" defTabSz="806450">
              <a:lnSpc>
                <a:spcPct val="95000"/>
              </a:lnSpc>
              <a:spcBef>
                <a:spcPts val="600"/>
              </a:spcBef>
              <a:buNone/>
            </a:pPr>
            <a:endParaRPr lang="el-GR" sz="2400" dirty="0" smtClean="0">
              <a:latin typeface="Calibri" panose="020F0502020204030204" pitchFamily="34" charset="0"/>
            </a:endParaRPr>
          </a:p>
          <a:p>
            <a:pPr marL="142875" lvl="1" indent="-357188" defTabSz="806450">
              <a:lnSpc>
                <a:spcPct val="95000"/>
              </a:lnSpc>
              <a:spcBef>
                <a:spcPts val="600"/>
              </a:spcBef>
              <a:buNone/>
            </a:pPr>
            <a:endParaRPr lang="el-GR" sz="2400" dirty="0">
              <a:latin typeface="Calibri" panose="020F0502020204030204" pitchFamily="34" charset="0"/>
            </a:endParaRPr>
          </a:p>
          <a:p>
            <a:pPr marL="142875" lvl="1" indent="-357188" defTabSz="806450">
              <a:lnSpc>
                <a:spcPct val="95000"/>
              </a:lnSpc>
              <a:spcBef>
                <a:spcPts val="600"/>
              </a:spcBef>
              <a:buNone/>
            </a:pPr>
            <a:endParaRPr lang="el-GR" sz="2400" dirty="0" smtClean="0">
              <a:latin typeface="Calibri" panose="020F0502020204030204" pitchFamily="34" charset="0"/>
            </a:endParaRPr>
          </a:p>
          <a:p>
            <a:pPr marL="542925" lvl="2" indent="-357188" defTabSz="806450">
              <a:lnSpc>
                <a:spcPct val="95000"/>
              </a:lnSpc>
              <a:spcBef>
                <a:spcPts val="600"/>
              </a:spcBef>
              <a:buNone/>
            </a:pPr>
            <a:endParaRPr lang="el-GR" sz="2400" dirty="0">
              <a:latin typeface="Calibri" panose="020F0502020204030204" pitchFamily="34" charset="0"/>
            </a:endParaRPr>
          </a:p>
        </p:txBody>
      </p:sp>
    </p:spTree>
    <p:extLst>
      <p:ext uri="{BB962C8B-B14F-4D97-AF65-F5344CB8AC3E}">
        <p14:creationId xmlns:p14="http://schemas.microsoft.com/office/powerpoint/2010/main" xmlns="" val="548658716"/>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bwMode="auto">
          <a:xfrm>
            <a:off x="179512" y="980728"/>
            <a:ext cx="8784976" cy="946497"/>
          </a:xfrm>
          <a:noFill/>
          <a:ln>
            <a:miter lim="800000"/>
            <a:headEnd/>
            <a:tailEnd/>
          </a:ln>
        </p:spPr>
        <p:txBody>
          <a:bodyPr vert="horz" wrap="square" lIns="91440" tIns="45720" rIns="91440" bIns="45720" numCol="1" anchor="t" anchorCtr="0" compatLnSpc="1">
            <a:prstTxWarp prst="textNoShape">
              <a:avLst/>
            </a:prstTxWarp>
          </a:bodyPr>
          <a:lstStyle/>
          <a:p>
            <a:pPr algn="l" eaLnBrk="1" hangingPunct="1"/>
            <a:r>
              <a:rPr lang="el-GR" sz="2800" b="1" dirty="0" smtClean="0">
                <a:solidFill>
                  <a:srgbClr val="C00000"/>
                </a:solidFill>
                <a:latin typeface="Calibri" panose="020F0502020204030204" pitchFamily="34" charset="0"/>
                <a:ea typeface="+mn-ea"/>
                <a:cs typeface="+mn-cs"/>
              </a:rPr>
              <a:t>Ι. Εσωτερικά </a:t>
            </a:r>
            <a:r>
              <a:rPr lang="el-GR" sz="2800" b="1" dirty="0">
                <a:solidFill>
                  <a:srgbClr val="C00000"/>
                </a:solidFill>
                <a:latin typeface="Calibri" panose="020F0502020204030204" pitchFamily="34" charset="0"/>
                <a:ea typeface="+mn-ea"/>
                <a:cs typeface="+mn-cs"/>
              </a:rPr>
              <a:t>Συστήματα Διασφάλισης Ποιότητας </a:t>
            </a:r>
            <a:r>
              <a:rPr lang="el-GR" sz="2800" b="1" dirty="0" smtClean="0">
                <a:solidFill>
                  <a:srgbClr val="C00000"/>
                </a:solidFill>
                <a:latin typeface="Calibri" panose="020F0502020204030204" pitchFamily="34" charset="0"/>
                <a:ea typeface="+mn-ea"/>
                <a:cs typeface="+mn-cs"/>
              </a:rPr>
              <a:t>ΑΕΙ</a:t>
            </a:r>
            <a:r>
              <a:rPr lang="el-GR" sz="3600" dirty="0">
                <a:solidFill>
                  <a:srgbClr val="C00000"/>
                </a:solidFill>
                <a:latin typeface="Calibri" panose="020F0502020204030204" pitchFamily="34" charset="0"/>
              </a:rPr>
              <a:t> </a:t>
            </a:r>
            <a:r>
              <a:rPr lang="el-GR" sz="2400" dirty="0" smtClean="0">
                <a:solidFill>
                  <a:srgbClr val="C00000"/>
                </a:solidFill>
                <a:latin typeface="Calibri" panose="020F0502020204030204" pitchFamily="34" charset="0"/>
              </a:rPr>
              <a:t>(1/</a:t>
            </a:r>
            <a:r>
              <a:rPr lang="en-US" sz="2400" dirty="0" smtClean="0">
                <a:solidFill>
                  <a:srgbClr val="C00000"/>
                </a:solidFill>
                <a:latin typeface="Calibri" panose="020F0502020204030204" pitchFamily="34" charset="0"/>
              </a:rPr>
              <a:t>4</a:t>
            </a:r>
            <a:r>
              <a:rPr lang="el-GR" sz="2400" dirty="0" smtClean="0">
                <a:solidFill>
                  <a:srgbClr val="C00000"/>
                </a:solidFill>
                <a:latin typeface="Calibri" panose="020F0502020204030204" pitchFamily="34" charset="0"/>
              </a:rPr>
              <a:t>)</a:t>
            </a:r>
            <a:r>
              <a:rPr lang="el-GR" sz="2800" dirty="0" smtClean="0">
                <a:latin typeface="Calibri" pitchFamily="34" charset="0"/>
              </a:rPr>
              <a:t/>
            </a:r>
            <a:br>
              <a:rPr lang="el-GR" sz="2800" dirty="0" smtClean="0">
                <a:latin typeface="Calibri" pitchFamily="34" charset="0"/>
              </a:rPr>
            </a:br>
            <a:endParaRPr lang="en-GB" sz="2800" dirty="0" smtClean="0"/>
          </a:p>
        </p:txBody>
      </p:sp>
      <p:sp>
        <p:nvSpPr>
          <p:cNvPr id="37891" name="TextBox 7"/>
          <p:cNvSpPr txBox="1">
            <a:spLocks noChangeArrowheads="1"/>
          </p:cNvSpPr>
          <p:nvPr/>
        </p:nvSpPr>
        <p:spPr bwMode="auto">
          <a:xfrm>
            <a:off x="34925" y="6518275"/>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Γεωπονικό Πανεπιστήμιο Αθηνών 09.04.2014</a:t>
            </a:r>
            <a:endParaRPr lang="en-GB" sz="1600" b="1" dirty="0">
              <a:solidFill>
                <a:srgbClr val="D9D9D9"/>
              </a:solidFill>
              <a:latin typeface="Calibri" pitchFamily="34" charset="0"/>
            </a:endParaRPr>
          </a:p>
        </p:txBody>
      </p:sp>
      <p:sp>
        <p:nvSpPr>
          <p:cNvPr id="2" name="Content Placeholder 1"/>
          <p:cNvSpPr>
            <a:spLocks noGrp="1"/>
          </p:cNvSpPr>
          <p:nvPr>
            <p:ph idx="1"/>
          </p:nvPr>
        </p:nvSpPr>
        <p:spPr>
          <a:xfrm>
            <a:off x="179512" y="1927224"/>
            <a:ext cx="8784976" cy="4454103"/>
          </a:xfrm>
        </p:spPr>
        <p:txBody>
          <a:bodyPr/>
          <a:lstStyle/>
          <a:p>
            <a:pPr lvl="1">
              <a:lnSpc>
                <a:spcPct val="95000"/>
              </a:lnSpc>
              <a:spcBef>
                <a:spcPts val="600"/>
              </a:spcBef>
              <a:buFont typeface="Wingdings" panose="05000000000000000000" pitchFamily="2" charset="2"/>
              <a:buChar char="§"/>
            </a:pPr>
            <a:r>
              <a:rPr lang="el-GR" sz="2400" dirty="0" smtClean="0">
                <a:latin typeface="Calibri" panose="020F0502020204030204" pitchFamily="34" charset="0"/>
              </a:rPr>
              <a:t>Αναπτύσσονται σε κάθε ΑΕΙ </a:t>
            </a:r>
          </a:p>
          <a:p>
            <a:pPr marL="1162050" lvl="1" indent="7938">
              <a:spcBef>
                <a:spcPts val="0"/>
              </a:spcBef>
              <a:buNone/>
              <a:tabLst>
                <a:tab pos="8245475" algn="l"/>
              </a:tabLst>
            </a:pPr>
            <a:r>
              <a:rPr lang="el-GR" sz="2000" i="1" dirty="0">
                <a:solidFill>
                  <a:srgbClr val="002060"/>
                </a:solidFill>
                <a:latin typeface="Calibri" panose="020F0502020204030204" pitchFamily="34" charset="0"/>
              </a:rPr>
              <a:t>Κάθε ίδρυμα είναι υπεύθυνο για τη </a:t>
            </a:r>
            <a:r>
              <a:rPr lang="el-GR" sz="2000" b="1" i="1" dirty="0">
                <a:solidFill>
                  <a:srgbClr val="002060"/>
                </a:solidFill>
                <a:latin typeface="Calibri" panose="020F0502020204030204" pitchFamily="34" charset="0"/>
              </a:rPr>
              <a:t>διασφάλιση</a:t>
            </a:r>
            <a:r>
              <a:rPr lang="el-GR" sz="2000" i="1" dirty="0">
                <a:solidFill>
                  <a:srgbClr val="002060"/>
                </a:solidFill>
                <a:latin typeface="Calibri" panose="020F0502020204030204" pitchFamily="34" charset="0"/>
              </a:rPr>
              <a:t> και </a:t>
            </a:r>
            <a:r>
              <a:rPr lang="el-GR" sz="2000" b="1" i="1" dirty="0">
                <a:solidFill>
                  <a:srgbClr val="002060"/>
                </a:solidFill>
                <a:latin typeface="Calibri" panose="020F0502020204030204" pitchFamily="34" charset="0"/>
              </a:rPr>
              <a:t>συνεχή βελτίωση της ποιότητας</a:t>
            </a:r>
            <a:r>
              <a:rPr lang="el-GR" sz="2000" i="1" dirty="0">
                <a:solidFill>
                  <a:srgbClr val="002060"/>
                </a:solidFill>
                <a:latin typeface="Calibri" panose="020F0502020204030204" pitchFamily="34" charset="0"/>
              </a:rPr>
              <a:t> του εκπαιδευτικού και ερευνητικού έργου του, </a:t>
            </a:r>
            <a:r>
              <a:rPr lang="el-GR" sz="2000" i="1" dirty="0" smtClean="0">
                <a:solidFill>
                  <a:srgbClr val="002060"/>
                </a:solidFill>
                <a:latin typeface="Calibri" panose="020F0502020204030204" pitchFamily="34" charset="0"/>
              </a:rPr>
              <a:t>..την </a:t>
            </a:r>
            <a:r>
              <a:rPr lang="el-GR" sz="2000" i="1" dirty="0">
                <a:solidFill>
                  <a:srgbClr val="002060"/>
                </a:solidFill>
                <a:latin typeface="Calibri" panose="020F0502020204030204" pitchFamily="34" charset="0"/>
              </a:rPr>
              <a:t>αποτελεσματική λειτουργία και απόδοση των υπηρεσιών του, σύμφωνα με τις διεθνείς πρακτικές, ιδίως εκείνες του </a:t>
            </a:r>
            <a:r>
              <a:rPr lang="el-GR" sz="2000" i="1" dirty="0" smtClean="0">
                <a:solidFill>
                  <a:srgbClr val="002060"/>
                </a:solidFill>
                <a:latin typeface="Calibri" panose="020F0502020204030204" pitchFamily="34" charset="0"/>
              </a:rPr>
              <a:t>ΕΧΑΕ, </a:t>
            </a:r>
            <a:r>
              <a:rPr lang="el-GR" sz="2000" i="1" dirty="0">
                <a:solidFill>
                  <a:srgbClr val="002060"/>
                </a:solidFill>
                <a:latin typeface="Calibri" panose="020F0502020204030204" pitchFamily="34" charset="0"/>
              </a:rPr>
              <a:t>και τις αρχές και κατευθύνσεις της ΑΔΙΠ. </a:t>
            </a:r>
            <a:endParaRPr lang="el-GR" sz="2000" i="1" dirty="0" smtClean="0">
              <a:solidFill>
                <a:srgbClr val="002060"/>
              </a:solidFill>
              <a:latin typeface="Calibri" panose="020F0502020204030204" pitchFamily="34" charset="0"/>
            </a:endParaRPr>
          </a:p>
          <a:p>
            <a:pPr lvl="1">
              <a:lnSpc>
                <a:spcPct val="95000"/>
              </a:lnSpc>
              <a:spcBef>
                <a:spcPts val="600"/>
              </a:spcBef>
              <a:buFont typeface="Wingdings" panose="05000000000000000000" pitchFamily="2" charset="2"/>
              <a:buChar char="§"/>
            </a:pPr>
            <a:r>
              <a:rPr lang="el-GR" sz="2400" dirty="0" smtClean="0">
                <a:latin typeface="Calibri" panose="020F0502020204030204" pitchFamily="34" charset="0"/>
              </a:rPr>
              <a:t>Σύνολο διαδικασιών που </a:t>
            </a:r>
            <a:r>
              <a:rPr lang="el-GR" sz="2400" b="1" dirty="0" smtClean="0">
                <a:solidFill>
                  <a:schemeClr val="tx2">
                    <a:lumMod val="50000"/>
                  </a:schemeClr>
                </a:solidFill>
                <a:latin typeface="Calibri" panose="020F0502020204030204" pitchFamily="34" charset="0"/>
              </a:rPr>
              <a:t>δημοσιεύονται σε ΦΕΚ</a:t>
            </a:r>
            <a:r>
              <a:rPr lang="el-GR" sz="2400" dirty="0" smtClean="0">
                <a:latin typeface="Calibri" panose="020F0502020204030204" pitchFamily="34" charset="0"/>
              </a:rPr>
              <a:t>. </a:t>
            </a:r>
            <a:br>
              <a:rPr lang="el-GR" sz="2400" dirty="0" smtClean="0">
                <a:latin typeface="Calibri" panose="020F0502020204030204" pitchFamily="34" charset="0"/>
              </a:rPr>
            </a:br>
            <a:r>
              <a:rPr lang="el-GR" sz="2400" dirty="0" smtClean="0">
                <a:latin typeface="Calibri" panose="020F0502020204030204" pitchFamily="34" charset="0"/>
              </a:rPr>
              <a:t>Καθορίζονται </a:t>
            </a:r>
            <a:r>
              <a:rPr lang="el-GR" sz="2400" dirty="0">
                <a:latin typeface="Calibri" panose="020F0502020204030204" pitchFamily="34" charset="0"/>
              </a:rPr>
              <a:t>με απόφαση του Συμβουλίου, </a:t>
            </a:r>
            <a:r>
              <a:rPr lang="el-GR" sz="2400" dirty="0" smtClean="0">
                <a:latin typeface="Calibri" panose="020F0502020204030204" pitchFamily="34" charset="0"/>
              </a:rPr>
              <a:t>μετά από </a:t>
            </a:r>
            <a:r>
              <a:rPr lang="el-GR" sz="2400" dirty="0">
                <a:latin typeface="Calibri" panose="020F0502020204030204" pitchFamily="34" charset="0"/>
              </a:rPr>
              <a:t>πρόταση του </a:t>
            </a:r>
            <a:r>
              <a:rPr lang="el-GR" sz="2400" dirty="0" smtClean="0">
                <a:latin typeface="Calibri" panose="020F0502020204030204" pitchFamily="34" charset="0"/>
              </a:rPr>
              <a:t>πρύτανη. </a:t>
            </a:r>
          </a:p>
          <a:p>
            <a:pPr lvl="1">
              <a:lnSpc>
                <a:spcPct val="95000"/>
              </a:lnSpc>
              <a:spcBef>
                <a:spcPts val="600"/>
              </a:spcBef>
              <a:buFont typeface="Wingdings" panose="05000000000000000000" pitchFamily="2" charset="2"/>
              <a:buChar char="§"/>
            </a:pPr>
            <a:r>
              <a:rPr lang="el-GR" sz="2400" b="1" dirty="0">
                <a:solidFill>
                  <a:schemeClr val="tx2">
                    <a:lumMod val="50000"/>
                  </a:schemeClr>
                </a:solidFill>
                <a:latin typeface="Calibri" panose="020F0502020204030204" pitchFamily="34" charset="0"/>
              </a:rPr>
              <a:t>Υ</a:t>
            </a:r>
            <a:r>
              <a:rPr lang="el-GR" sz="2400" b="1" dirty="0" smtClean="0">
                <a:solidFill>
                  <a:schemeClr val="tx2">
                    <a:lumMod val="50000"/>
                  </a:schemeClr>
                </a:solidFill>
                <a:latin typeface="Calibri" panose="020F0502020204030204" pitchFamily="34" charset="0"/>
              </a:rPr>
              <a:t>πεύθυνη</a:t>
            </a:r>
            <a:r>
              <a:rPr lang="el-GR" sz="2400" dirty="0" smtClean="0">
                <a:latin typeface="Calibri" panose="020F0502020204030204" pitchFamily="34" charset="0"/>
              </a:rPr>
              <a:t> </a:t>
            </a:r>
            <a:r>
              <a:rPr lang="el-GR" sz="2400" dirty="0">
                <a:latin typeface="Calibri" panose="020F0502020204030204" pitchFamily="34" charset="0"/>
              </a:rPr>
              <a:t>σε κάθε Α.Ε.Ι. είναι </a:t>
            </a:r>
            <a:r>
              <a:rPr lang="el-GR" sz="2400" b="1" dirty="0">
                <a:solidFill>
                  <a:schemeClr val="tx2">
                    <a:lumMod val="50000"/>
                  </a:schemeClr>
                </a:solidFill>
                <a:latin typeface="Calibri" panose="020F0502020204030204" pitchFamily="34" charset="0"/>
              </a:rPr>
              <a:t>η Μονάδα Διασφάλισης της Ποιότητας</a:t>
            </a:r>
            <a:r>
              <a:rPr lang="el-GR" sz="2400" dirty="0">
                <a:latin typeface="Calibri" panose="020F0502020204030204" pitchFamily="34" charset="0"/>
              </a:rPr>
              <a:t> (ΜΟ.ΔΙ.Π.) </a:t>
            </a:r>
            <a:endParaRPr lang="el-GR" sz="2400" dirty="0" smtClean="0">
              <a:latin typeface="Calibri" panose="020F0502020204030204" pitchFamily="34" charset="0"/>
            </a:endParaRPr>
          </a:p>
          <a:p>
            <a:pPr lvl="1">
              <a:lnSpc>
                <a:spcPct val="95000"/>
              </a:lnSpc>
              <a:spcBef>
                <a:spcPts val="600"/>
              </a:spcBef>
              <a:buFont typeface="Wingdings" panose="05000000000000000000" pitchFamily="2" charset="2"/>
              <a:buChar char="§"/>
            </a:pPr>
            <a:r>
              <a:rPr lang="el-GR" sz="2400" b="1" dirty="0" smtClean="0">
                <a:solidFill>
                  <a:schemeClr val="tx2">
                    <a:lumMod val="50000"/>
                  </a:schemeClr>
                </a:solidFill>
                <a:latin typeface="Calibri" panose="020F0502020204030204" pitchFamily="34" charset="0"/>
              </a:rPr>
              <a:t>Πιστοποιούνται με διαδικασία εξωτερικής αξιολόγησης </a:t>
            </a:r>
            <a:r>
              <a:rPr lang="el-GR" sz="2400" dirty="0" smtClean="0">
                <a:latin typeface="Calibri" panose="020F0502020204030204" pitchFamily="34" charset="0"/>
              </a:rPr>
              <a:t/>
            </a:r>
            <a:br>
              <a:rPr lang="el-GR" sz="2400" dirty="0" smtClean="0">
                <a:latin typeface="Calibri" panose="020F0502020204030204" pitchFamily="34" charset="0"/>
              </a:rPr>
            </a:br>
            <a:r>
              <a:rPr lang="el-GR" sz="2400" dirty="0" smtClean="0">
                <a:latin typeface="Calibri" panose="020F0502020204030204" pitchFamily="34" charset="0"/>
              </a:rPr>
              <a:t>με κριτήρια ..........</a:t>
            </a:r>
            <a:endParaRPr lang="el-GR" sz="2400" dirty="0">
              <a:latin typeface="Calibri" panose="020F0502020204030204" pitchFamily="34" charset="0"/>
            </a:endParaRPr>
          </a:p>
        </p:txBody>
      </p:sp>
    </p:spTree>
    <p:extLst>
      <p:ext uri="{BB962C8B-B14F-4D97-AF65-F5344CB8AC3E}">
        <p14:creationId xmlns:p14="http://schemas.microsoft.com/office/powerpoint/2010/main" xmlns="" val="134979941"/>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bwMode="auto">
          <a:xfrm>
            <a:off x="179512" y="908720"/>
            <a:ext cx="8784976" cy="730473"/>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l-GR" sz="2800" b="1" dirty="0">
                <a:solidFill>
                  <a:srgbClr val="C00000"/>
                </a:solidFill>
                <a:latin typeface="Calibri" panose="020F0502020204030204" pitchFamily="34" charset="0"/>
                <a:ea typeface="+mn-ea"/>
                <a:cs typeface="+mn-cs"/>
              </a:rPr>
              <a:t>Εσωτερικά Συστήματα Διασφάλισης Ποιότητας </a:t>
            </a:r>
            <a:r>
              <a:rPr lang="el-GR" sz="2800" b="1" dirty="0" smtClean="0">
                <a:solidFill>
                  <a:srgbClr val="C00000"/>
                </a:solidFill>
                <a:latin typeface="Calibri" panose="020F0502020204030204" pitchFamily="34" charset="0"/>
                <a:ea typeface="+mn-ea"/>
                <a:cs typeface="+mn-cs"/>
              </a:rPr>
              <a:t>ΑΕΙ    </a:t>
            </a:r>
            <a:r>
              <a:rPr lang="el-GR" sz="2400" dirty="0" smtClean="0">
                <a:solidFill>
                  <a:srgbClr val="C00000"/>
                </a:solidFill>
                <a:latin typeface="Calibri" panose="020F0502020204030204" pitchFamily="34" charset="0"/>
                <a:ea typeface="+mn-ea"/>
                <a:cs typeface="+mn-cs"/>
              </a:rPr>
              <a:t>(2/</a:t>
            </a:r>
            <a:r>
              <a:rPr lang="en-US" sz="2400" dirty="0" smtClean="0">
                <a:solidFill>
                  <a:srgbClr val="C00000"/>
                </a:solidFill>
                <a:latin typeface="Calibri" panose="020F0502020204030204" pitchFamily="34" charset="0"/>
                <a:ea typeface="+mn-ea"/>
                <a:cs typeface="+mn-cs"/>
              </a:rPr>
              <a:t>4</a:t>
            </a:r>
            <a:r>
              <a:rPr lang="el-GR" sz="2400" dirty="0" smtClean="0">
                <a:solidFill>
                  <a:srgbClr val="C00000"/>
                </a:solidFill>
                <a:latin typeface="Calibri" panose="020F0502020204030204" pitchFamily="34" charset="0"/>
                <a:ea typeface="+mn-ea"/>
                <a:cs typeface="+mn-cs"/>
              </a:rPr>
              <a:t>)</a:t>
            </a:r>
            <a:r>
              <a:rPr lang="en-US" sz="2400" dirty="0" smtClean="0">
                <a:solidFill>
                  <a:srgbClr val="C00000"/>
                </a:solidFill>
                <a:latin typeface="Calibri" panose="020F0502020204030204" pitchFamily="34" charset="0"/>
                <a:ea typeface="+mn-ea"/>
                <a:cs typeface="+mn-cs"/>
              </a:rPr>
              <a:t/>
            </a:r>
            <a:br>
              <a:rPr lang="en-US" sz="2400" dirty="0" smtClean="0">
                <a:solidFill>
                  <a:srgbClr val="C00000"/>
                </a:solidFill>
                <a:latin typeface="Calibri" panose="020F0502020204030204" pitchFamily="34" charset="0"/>
                <a:ea typeface="+mn-ea"/>
                <a:cs typeface="+mn-cs"/>
              </a:rPr>
            </a:br>
            <a:r>
              <a:rPr lang="en-US" sz="2800" dirty="0" smtClean="0">
                <a:solidFill>
                  <a:srgbClr val="C00000"/>
                </a:solidFill>
                <a:latin typeface="Calibri" panose="020F0502020204030204" pitchFamily="34" charset="0"/>
                <a:ea typeface="+mn-ea"/>
                <a:cs typeface="+mn-cs"/>
              </a:rPr>
              <a:t>European Standards and Guidelines (ESG)</a:t>
            </a:r>
            <a:r>
              <a:rPr lang="el-GR" sz="3600" dirty="0" smtClean="0">
                <a:latin typeface="Calibri" pitchFamily="34" charset="0"/>
              </a:rPr>
              <a:t/>
            </a:r>
            <a:br>
              <a:rPr lang="el-GR" sz="3600" dirty="0" smtClean="0">
                <a:latin typeface="Calibri" pitchFamily="34" charset="0"/>
              </a:rPr>
            </a:br>
            <a:endParaRPr lang="en-GB" sz="3600" dirty="0" smtClean="0"/>
          </a:p>
        </p:txBody>
      </p:sp>
      <p:sp>
        <p:nvSpPr>
          <p:cNvPr id="37891" name="TextBox 7"/>
          <p:cNvSpPr txBox="1">
            <a:spLocks noChangeArrowheads="1"/>
          </p:cNvSpPr>
          <p:nvPr/>
        </p:nvSpPr>
        <p:spPr bwMode="auto">
          <a:xfrm>
            <a:off x="34925" y="6518275"/>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Γεωπονικό Πανεπιστήμιο Αθηνών 09.04.2014</a:t>
            </a:r>
            <a:endParaRPr lang="en-GB" sz="1600" b="1" dirty="0">
              <a:solidFill>
                <a:srgbClr val="D9D9D9"/>
              </a:solidFill>
              <a:latin typeface="Calibri" pitchFamily="34" charset="0"/>
            </a:endParaRPr>
          </a:p>
        </p:txBody>
      </p:sp>
      <p:sp>
        <p:nvSpPr>
          <p:cNvPr id="2" name="Content Placeholder 1"/>
          <p:cNvSpPr>
            <a:spLocks noGrp="1"/>
          </p:cNvSpPr>
          <p:nvPr>
            <p:ph idx="1"/>
          </p:nvPr>
        </p:nvSpPr>
        <p:spPr>
          <a:xfrm>
            <a:off x="89756" y="1988840"/>
            <a:ext cx="8964488" cy="4281048"/>
          </a:xfrm>
        </p:spPr>
        <p:txBody>
          <a:bodyPr/>
          <a:lstStyle/>
          <a:p>
            <a:pPr marL="0" indent="0">
              <a:buNone/>
            </a:pPr>
            <a:r>
              <a:rPr lang="el-GR" sz="2000" b="1" kern="1200" dirty="0" smtClean="0">
                <a:solidFill>
                  <a:schemeClr val="tx2">
                    <a:lumMod val="75000"/>
                  </a:schemeClr>
                </a:solidFill>
                <a:latin typeface="Arial" charset="0"/>
              </a:rPr>
              <a:t>Αρχές και κατευθυντήριες οδηγίες για </a:t>
            </a:r>
            <a:br>
              <a:rPr lang="el-GR" sz="2000" b="1" kern="1200" dirty="0" smtClean="0">
                <a:solidFill>
                  <a:schemeClr val="tx2">
                    <a:lumMod val="75000"/>
                  </a:schemeClr>
                </a:solidFill>
                <a:latin typeface="Arial" charset="0"/>
              </a:rPr>
            </a:br>
            <a:r>
              <a:rPr lang="el-GR" sz="2000" b="1" kern="1200" dirty="0" smtClean="0">
                <a:solidFill>
                  <a:schemeClr val="tx2">
                    <a:lumMod val="75000"/>
                  </a:schemeClr>
                </a:solidFill>
                <a:latin typeface="Arial" charset="0"/>
              </a:rPr>
              <a:t>Εσωτερικά Συστήματα Διασφάλισης Ποιότητας στα ΑΕΙ</a:t>
            </a:r>
            <a:endParaRPr lang="el-GR" sz="2000" b="1" kern="1200" dirty="0">
              <a:solidFill>
                <a:schemeClr val="tx2">
                  <a:lumMod val="75000"/>
                </a:schemeClr>
              </a:solidFill>
              <a:latin typeface="Arial" charset="0"/>
            </a:endParaRPr>
          </a:p>
          <a:p>
            <a:pPr marL="457200" indent="-457200">
              <a:buFont typeface="+mj-lt"/>
              <a:buAutoNum type="arabicPeriod"/>
            </a:pPr>
            <a:r>
              <a:rPr lang="el-GR" sz="2000" kern="1200" dirty="0" smtClean="0">
                <a:latin typeface="Arial" charset="0"/>
              </a:rPr>
              <a:t>Πολιτική </a:t>
            </a:r>
            <a:r>
              <a:rPr lang="el-GR" sz="2000" kern="1200" dirty="0">
                <a:latin typeface="Arial" charset="0"/>
              </a:rPr>
              <a:t>και διαδικασίες διασφάλισης ποιότητας.</a:t>
            </a:r>
          </a:p>
          <a:p>
            <a:pPr marL="457200" indent="-457200">
              <a:buFont typeface="+mj-lt"/>
              <a:buAutoNum type="arabicPeriod"/>
            </a:pPr>
            <a:r>
              <a:rPr lang="el-GR" sz="2000" kern="1200" dirty="0" smtClean="0">
                <a:latin typeface="Arial" charset="0"/>
              </a:rPr>
              <a:t>Σχεδιασμός και έγκριση προγραμμάτων σπουδών.</a:t>
            </a:r>
            <a:endParaRPr lang="el-GR" sz="2000" kern="1200" dirty="0">
              <a:latin typeface="Arial" charset="0"/>
            </a:endParaRPr>
          </a:p>
          <a:p>
            <a:pPr marL="457200" indent="-457200">
              <a:buFont typeface="+mj-lt"/>
              <a:buAutoNum type="arabicPeriod"/>
            </a:pPr>
            <a:r>
              <a:rPr lang="el-GR" sz="2000" kern="1200" dirty="0" smtClean="0">
                <a:latin typeface="Arial" charset="0"/>
              </a:rPr>
              <a:t>Διαδικασία μάθησης εστιασμένη στο φοιτητή</a:t>
            </a:r>
          </a:p>
          <a:p>
            <a:pPr marL="457200" indent="-457200">
              <a:buFont typeface="+mj-lt"/>
              <a:buAutoNum type="arabicPeriod"/>
            </a:pPr>
            <a:r>
              <a:rPr lang="el-GR" sz="2000" kern="1200" dirty="0" smtClean="0">
                <a:latin typeface="Arial" charset="0"/>
              </a:rPr>
              <a:t>Εισαγωγή, παρακολούθηση προόδου και ολοκλήρωση σπουδών </a:t>
            </a:r>
            <a:endParaRPr lang="el-GR" sz="2000" kern="1200" dirty="0">
              <a:latin typeface="Arial" charset="0"/>
            </a:endParaRPr>
          </a:p>
          <a:p>
            <a:pPr marL="457200" indent="-457200">
              <a:buFont typeface="+mj-lt"/>
              <a:buAutoNum type="arabicPeriod"/>
            </a:pPr>
            <a:r>
              <a:rPr lang="el-GR" sz="2000" kern="1200" dirty="0" smtClean="0">
                <a:latin typeface="Arial" charset="0"/>
              </a:rPr>
              <a:t>Ανάπτυξη του </a:t>
            </a:r>
            <a:r>
              <a:rPr lang="el-GR" sz="2000" kern="1200" dirty="0">
                <a:latin typeface="Arial" charset="0"/>
              </a:rPr>
              <a:t>διδακτικού προσωπικού.</a:t>
            </a:r>
          </a:p>
          <a:p>
            <a:pPr marL="457200" indent="-457200">
              <a:buFont typeface="+mj-lt"/>
              <a:buAutoNum type="arabicPeriod"/>
            </a:pPr>
            <a:r>
              <a:rPr lang="el-GR" sz="2000" kern="1200" dirty="0" smtClean="0">
                <a:latin typeface="Arial" charset="0"/>
              </a:rPr>
              <a:t>Μαθησιακοί </a:t>
            </a:r>
            <a:r>
              <a:rPr lang="el-GR" sz="2000" kern="1200" dirty="0">
                <a:latin typeface="Arial" charset="0"/>
              </a:rPr>
              <a:t>πόροι και υποστήριξη φοιτητών.</a:t>
            </a:r>
          </a:p>
          <a:p>
            <a:pPr marL="457200" indent="-457200">
              <a:buFont typeface="+mj-lt"/>
              <a:buAutoNum type="arabicPeriod"/>
            </a:pPr>
            <a:r>
              <a:rPr lang="el-GR" sz="2000" kern="1200" dirty="0" smtClean="0">
                <a:latin typeface="Arial" charset="0"/>
              </a:rPr>
              <a:t>Συστήματα Πληροφόρησης.</a:t>
            </a:r>
            <a:endParaRPr lang="el-GR" sz="2000" kern="1200" dirty="0">
              <a:latin typeface="Arial" charset="0"/>
            </a:endParaRPr>
          </a:p>
          <a:p>
            <a:pPr marL="457200" indent="-457200">
              <a:buFont typeface="+mj-lt"/>
              <a:buAutoNum type="arabicPeriod"/>
            </a:pPr>
            <a:r>
              <a:rPr lang="el-GR" sz="2000" kern="1200" dirty="0" smtClean="0">
                <a:latin typeface="Arial" charset="0"/>
              </a:rPr>
              <a:t>Δημόσια </a:t>
            </a:r>
            <a:r>
              <a:rPr lang="el-GR" sz="2000" kern="1200" dirty="0">
                <a:latin typeface="Arial" charset="0"/>
              </a:rPr>
              <a:t>πληροφόρηση</a:t>
            </a:r>
            <a:endParaRPr lang="el-GR" sz="2000" kern="1200" dirty="0" smtClean="0">
              <a:latin typeface="Arial" charset="0"/>
            </a:endParaRPr>
          </a:p>
          <a:p>
            <a:pPr marL="457200" indent="-457200">
              <a:buFont typeface="+mj-lt"/>
              <a:buAutoNum type="arabicPeriod"/>
            </a:pPr>
            <a:r>
              <a:rPr lang="el-GR" sz="2000" kern="1200" dirty="0" smtClean="0">
                <a:latin typeface="Arial" charset="0"/>
              </a:rPr>
              <a:t>Συνεχής παρακολούθηση </a:t>
            </a:r>
            <a:r>
              <a:rPr lang="el-GR" sz="2000" kern="1200" dirty="0">
                <a:latin typeface="Arial" charset="0"/>
              </a:rPr>
              <a:t>και περιοδική </a:t>
            </a:r>
            <a:r>
              <a:rPr lang="el-GR" sz="2000" kern="1200" dirty="0" smtClean="0">
                <a:latin typeface="Arial" charset="0"/>
              </a:rPr>
              <a:t>αναθεώρηση των προγραμμάτων</a:t>
            </a:r>
          </a:p>
          <a:p>
            <a:pPr marL="457200" indent="-457200">
              <a:buFont typeface="+mj-lt"/>
              <a:buAutoNum type="arabicPeriod"/>
            </a:pPr>
            <a:r>
              <a:rPr lang="el-GR" sz="2000" kern="1200" dirty="0" smtClean="0">
                <a:latin typeface="Arial" charset="0"/>
              </a:rPr>
              <a:t>Περιοδική εξωτερική αξιολόγηση</a:t>
            </a:r>
            <a:endParaRPr lang="el-GR" sz="2000" kern="1200" dirty="0">
              <a:latin typeface="Arial" charset="0"/>
            </a:endParaRPr>
          </a:p>
        </p:txBody>
      </p:sp>
    </p:spTree>
    <p:extLst>
      <p:ext uri="{BB962C8B-B14F-4D97-AF65-F5344CB8AC3E}">
        <p14:creationId xmlns:p14="http://schemas.microsoft.com/office/powerpoint/2010/main" xmlns="" val="2128759143"/>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bwMode="auto">
          <a:xfrm>
            <a:off x="179512" y="1196752"/>
            <a:ext cx="8784976" cy="730473"/>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l-GR" sz="2800" b="1" dirty="0">
                <a:solidFill>
                  <a:srgbClr val="C00000"/>
                </a:solidFill>
                <a:latin typeface="Calibri" panose="020F0502020204030204" pitchFamily="34" charset="0"/>
                <a:ea typeface="+mn-ea"/>
                <a:cs typeface="+mn-cs"/>
              </a:rPr>
              <a:t>Εσωτερικά Συστήματα Διασφάλισης Ποιότητας </a:t>
            </a:r>
            <a:r>
              <a:rPr lang="el-GR" sz="2800" b="1" dirty="0" smtClean="0">
                <a:solidFill>
                  <a:srgbClr val="C00000"/>
                </a:solidFill>
                <a:latin typeface="Calibri" panose="020F0502020204030204" pitchFamily="34" charset="0"/>
                <a:ea typeface="+mn-ea"/>
                <a:cs typeface="+mn-cs"/>
              </a:rPr>
              <a:t>ΑΕΙ </a:t>
            </a:r>
            <a:r>
              <a:rPr lang="el-GR" sz="2800" dirty="0" smtClean="0">
                <a:solidFill>
                  <a:srgbClr val="C00000"/>
                </a:solidFill>
                <a:latin typeface="Calibri" panose="020F0502020204030204" pitchFamily="34" charset="0"/>
                <a:ea typeface="+mn-ea"/>
                <a:cs typeface="+mn-cs"/>
              </a:rPr>
              <a:t>(3/</a:t>
            </a:r>
            <a:r>
              <a:rPr lang="en-US" sz="2800" dirty="0" smtClean="0">
                <a:solidFill>
                  <a:srgbClr val="C00000"/>
                </a:solidFill>
                <a:latin typeface="Calibri" panose="020F0502020204030204" pitchFamily="34" charset="0"/>
                <a:ea typeface="+mn-ea"/>
                <a:cs typeface="+mn-cs"/>
              </a:rPr>
              <a:t>4</a:t>
            </a:r>
            <a:r>
              <a:rPr lang="el-GR" sz="2800" dirty="0" smtClean="0">
                <a:solidFill>
                  <a:srgbClr val="C00000"/>
                </a:solidFill>
                <a:latin typeface="Calibri" panose="020F0502020204030204" pitchFamily="34" charset="0"/>
                <a:ea typeface="+mn-ea"/>
                <a:cs typeface="+mn-cs"/>
              </a:rPr>
              <a:t>)</a:t>
            </a:r>
            <a:r>
              <a:rPr lang="el-GR" sz="3600" dirty="0" smtClean="0">
                <a:latin typeface="Calibri" pitchFamily="34" charset="0"/>
              </a:rPr>
              <a:t/>
            </a:r>
            <a:br>
              <a:rPr lang="el-GR" sz="3600" dirty="0" smtClean="0">
                <a:latin typeface="Calibri" pitchFamily="34" charset="0"/>
              </a:rPr>
            </a:br>
            <a:endParaRPr lang="en-GB" sz="3600" dirty="0" smtClean="0"/>
          </a:p>
        </p:txBody>
      </p:sp>
      <p:sp>
        <p:nvSpPr>
          <p:cNvPr id="37891" name="TextBox 7"/>
          <p:cNvSpPr txBox="1">
            <a:spLocks noChangeArrowheads="1"/>
          </p:cNvSpPr>
          <p:nvPr/>
        </p:nvSpPr>
        <p:spPr bwMode="auto">
          <a:xfrm>
            <a:off x="34925" y="6518275"/>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Γεωπονικό Πανεπιστήμιο Αθηνών 09.04.2014</a:t>
            </a:r>
            <a:endParaRPr lang="en-GB" sz="1600" b="1" dirty="0">
              <a:solidFill>
                <a:srgbClr val="D9D9D9"/>
              </a:solidFill>
              <a:latin typeface="Calibri" pitchFamily="34" charset="0"/>
            </a:endParaRPr>
          </a:p>
        </p:txBody>
      </p:sp>
      <p:sp>
        <p:nvSpPr>
          <p:cNvPr id="2" name="Content Placeholder 1"/>
          <p:cNvSpPr>
            <a:spLocks noGrp="1"/>
          </p:cNvSpPr>
          <p:nvPr>
            <p:ph idx="1"/>
          </p:nvPr>
        </p:nvSpPr>
        <p:spPr>
          <a:xfrm>
            <a:off x="179512" y="1927224"/>
            <a:ext cx="8964488" cy="4454103"/>
          </a:xfrm>
        </p:spPr>
        <p:txBody>
          <a:bodyPr/>
          <a:lstStyle/>
          <a:p>
            <a:pPr marL="457200" lvl="1">
              <a:spcBef>
                <a:spcPts val="600"/>
              </a:spcBef>
              <a:buFont typeface="Wingdings" panose="05000000000000000000" pitchFamily="2" charset="2"/>
              <a:buChar char="§"/>
            </a:pPr>
            <a:r>
              <a:rPr lang="el-GR" sz="2000" b="1" dirty="0" smtClean="0">
                <a:latin typeface="Calibri" panose="020F0502020204030204" pitchFamily="34" charset="0"/>
              </a:rPr>
              <a:t>Κριτήρια Πιστοποίησης</a:t>
            </a:r>
          </a:p>
          <a:p>
            <a:pPr marL="800100" lvl="2" indent="-361950">
              <a:lnSpc>
                <a:spcPct val="95000"/>
              </a:lnSpc>
              <a:spcBef>
                <a:spcPts val="0"/>
              </a:spcBef>
              <a:buFont typeface="+mj-lt"/>
              <a:buAutoNum type="alphaLcPeriod"/>
            </a:pPr>
            <a:r>
              <a:rPr lang="el-GR" sz="2000" dirty="0" smtClean="0">
                <a:solidFill>
                  <a:srgbClr val="002060"/>
                </a:solidFill>
                <a:latin typeface="Calibri" panose="020F0502020204030204" pitchFamily="34" charset="0"/>
              </a:rPr>
              <a:t>Θέσπιση </a:t>
            </a:r>
            <a:r>
              <a:rPr lang="el-GR" sz="2000" b="1" dirty="0">
                <a:solidFill>
                  <a:srgbClr val="002060"/>
                </a:solidFill>
                <a:latin typeface="Calibri" panose="020F0502020204030204" pitchFamily="34" charset="0"/>
              </a:rPr>
              <a:t>σαφών και καθορισμένων στόχων </a:t>
            </a:r>
            <a:r>
              <a:rPr lang="el-GR" sz="2000" dirty="0">
                <a:solidFill>
                  <a:srgbClr val="002060"/>
                </a:solidFill>
                <a:latin typeface="Calibri" panose="020F0502020204030204" pitchFamily="34" charset="0"/>
              </a:rPr>
              <a:t>για τη διασφάλιση και τη συνεχή βελτίωση της ποιότητας των προγραμμάτων σπουδών και των υποστηρικτικών υπηρεσιών του ιδρύματος, </a:t>
            </a:r>
          </a:p>
          <a:p>
            <a:pPr marL="800100" lvl="2" indent="-361950">
              <a:lnSpc>
                <a:spcPct val="95000"/>
              </a:lnSpc>
              <a:spcBef>
                <a:spcPts val="600"/>
              </a:spcBef>
              <a:buFont typeface="+mj-lt"/>
              <a:buAutoNum type="alphaLcPeriod"/>
            </a:pPr>
            <a:r>
              <a:rPr lang="el-GR" sz="2000" dirty="0" smtClean="0">
                <a:solidFill>
                  <a:srgbClr val="002060"/>
                </a:solidFill>
                <a:latin typeface="Calibri" panose="020F0502020204030204" pitchFamily="34" charset="0"/>
              </a:rPr>
              <a:t>Διαδικασία </a:t>
            </a:r>
            <a:r>
              <a:rPr lang="el-GR" sz="2000" b="1" dirty="0">
                <a:solidFill>
                  <a:srgbClr val="002060"/>
                </a:solidFill>
                <a:latin typeface="Calibri" panose="020F0502020204030204" pitchFamily="34" charset="0"/>
              </a:rPr>
              <a:t>σχεδιασμού πολιτικής</a:t>
            </a:r>
            <a:r>
              <a:rPr lang="el-GR" sz="2000" dirty="0">
                <a:solidFill>
                  <a:srgbClr val="002060"/>
                </a:solidFill>
                <a:latin typeface="Calibri" panose="020F0502020204030204" pitchFamily="34" charset="0"/>
              </a:rPr>
              <a:t>, </a:t>
            </a:r>
            <a:r>
              <a:rPr lang="el-GR" sz="2000" dirty="0" smtClean="0">
                <a:solidFill>
                  <a:srgbClr val="002060"/>
                </a:solidFill>
                <a:latin typeface="Calibri" panose="020F0502020204030204" pitchFamily="34" charset="0"/>
              </a:rPr>
              <a:t>αποτελεσματική </a:t>
            </a:r>
            <a:r>
              <a:rPr lang="el-GR" sz="2000" b="1" dirty="0">
                <a:solidFill>
                  <a:srgbClr val="002060"/>
                </a:solidFill>
                <a:latin typeface="Calibri" panose="020F0502020204030204" pitchFamily="34" charset="0"/>
              </a:rPr>
              <a:t>οργάνωση</a:t>
            </a:r>
            <a:r>
              <a:rPr lang="el-GR" sz="2000" dirty="0">
                <a:solidFill>
                  <a:srgbClr val="002060"/>
                </a:solidFill>
                <a:latin typeface="Calibri" panose="020F0502020204030204" pitchFamily="34" charset="0"/>
              </a:rPr>
              <a:t> και </a:t>
            </a:r>
            <a:r>
              <a:rPr lang="el-GR" sz="2000" b="1" dirty="0" smtClean="0">
                <a:solidFill>
                  <a:srgbClr val="002060"/>
                </a:solidFill>
                <a:latin typeface="Calibri" panose="020F0502020204030204" pitchFamily="34" charset="0"/>
              </a:rPr>
              <a:t>διαδικασία </a:t>
            </a:r>
            <a:r>
              <a:rPr lang="el-GR" sz="2000" b="1" dirty="0">
                <a:solidFill>
                  <a:srgbClr val="002060"/>
                </a:solidFill>
                <a:latin typeface="Calibri" panose="020F0502020204030204" pitchFamily="34" charset="0"/>
              </a:rPr>
              <a:t>λήψης αποφάσεων </a:t>
            </a:r>
            <a:r>
              <a:rPr lang="el-GR" sz="2000" dirty="0">
                <a:solidFill>
                  <a:srgbClr val="002060"/>
                </a:solidFill>
                <a:latin typeface="Calibri" panose="020F0502020204030204" pitchFamily="34" charset="0"/>
              </a:rPr>
              <a:t>για τη συνεχή βελτίωση </a:t>
            </a:r>
            <a:r>
              <a:rPr lang="en-US" sz="2000" dirty="0" smtClean="0">
                <a:solidFill>
                  <a:srgbClr val="002060"/>
                </a:solidFill>
                <a:latin typeface="Calibri" panose="020F0502020204030204" pitchFamily="34" charset="0"/>
              </a:rPr>
              <a:t/>
            </a:r>
            <a:br>
              <a:rPr lang="en-US" sz="2000" dirty="0" smtClean="0">
                <a:solidFill>
                  <a:srgbClr val="002060"/>
                </a:solidFill>
                <a:latin typeface="Calibri" panose="020F0502020204030204" pitchFamily="34" charset="0"/>
              </a:rPr>
            </a:br>
            <a:r>
              <a:rPr lang="el-GR" sz="2000" dirty="0" smtClean="0">
                <a:solidFill>
                  <a:srgbClr val="002060"/>
                </a:solidFill>
                <a:latin typeface="Calibri" panose="020F0502020204030204" pitchFamily="34" charset="0"/>
              </a:rPr>
              <a:t>της </a:t>
            </a:r>
            <a:r>
              <a:rPr lang="el-GR" sz="2000" dirty="0">
                <a:solidFill>
                  <a:srgbClr val="002060"/>
                </a:solidFill>
                <a:latin typeface="Calibri" panose="020F0502020204030204" pitchFamily="34" charset="0"/>
              </a:rPr>
              <a:t>ποιότητας, </a:t>
            </a:r>
          </a:p>
          <a:p>
            <a:pPr marL="800100" lvl="2" indent="-361950">
              <a:lnSpc>
                <a:spcPct val="95000"/>
              </a:lnSpc>
              <a:spcBef>
                <a:spcPts val="600"/>
              </a:spcBef>
              <a:buFont typeface="+mj-lt"/>
              <a:buAutoNum type="alphaLcPeriod"/>
            </a:pPr>
            <a:r>
              <a:rPr lang="el-GR" sz="2000" dirty="0" smtClean="0">
                <a:solidFill>
                  <a:srgbClr val="002060"/>
                </a:solidFill>
                <a:latin typeface="Calibri" panose="020F0502020204030204" pitchFamily="34" charset="0"/>
              </a:rPr>
              <a:t>Διαδικασία </a:t>
            </a:r>
            <a:r>
              <a:rPr lang="el-GR" sz="2000" b="1" dirty="0">
                <a:solidFill>
                  <a:srgbClr val="002060"/>
                </a:solidFill>
                <a:latin typeface="Calibri" panose="020F0502020204030204" pitchFamily="34" charset="0"/>
              </a:rPr>
              <a:t>εφαρμογής της πολιτικής </a:t>
            </a:r>
            <a:r>
              <a:rPr lang="el-GR" sz="2000" dirty="0">
                <a:solidFill>
                  <a:srgbClr val="002060"/>
                </a:solidFill>
                <a:latin typeface="Calibri" panose="020F0502020204030204" pitchFamily="34" charset="0"/>
              </a:rPr>
              <a:t>για τη συνεχή βελτίωση της ποιότητας </a:t>
            </a:r>
          </a:p>
          <a:p>
            <a:pPr marL="800100" lvl="2" indent="-361950">
              <a:lnSpc>
                <a:spcPct val="95000"/>
              </a:lnSpc>
              <a:spcBef>
                <a:spcPts val="600"/>
              </a:spcBef>
              <a:buFont typeface="+mj-lt"/>
              <a:buAutoNum type="alphaLcPeriod"/>
            </a:pPr>
            <a:r>
              <a:rPr lang="en-US" sz="2000" dirty="0" smtClean="0">
                <a:solidFill>
                  <a:srgbClr val="002060"/>
                </a:solidFill>
                <a:latin typeface="Calibri" panose="020F0502020204030204" pitchFamily="34" charset="0"/>
              </a:rPr>
              <a:t> </a:t>
            </a:r>
            <a:r>
              <a:rPr lang="el-GR" sz="2000" b="1" dirty="0" smtClean="0">
                <a:solidFill>
                  <a:srgbClr val="002060"/>
                </a:solidFill>
                <a:latin typeface="Calibri" panose="020F0502020204030204" pitchFamily="34" charset="0"/>
              </a:rPr>
              <a:t>Τεκμηριωμένη</a:t>
            </a:r>
            <a:r>
              <a:rPr lang="el-GR" sz="2000" dirty="0" smtClean="0">
                <a:solidFill>
                  <a:srgbClr val="002060"/>
                </a:solidFill>
                <a:latin typeface="Calibri" panose="020F0502020204030204" pitchFamily="34" charset="0"/>
              </a:rPr>
              <a:t> </a:t>
            </a:r>
            <a:r>
              <a:rPr lang="el-GR" sz="2000" b="1" dirty="0">
                <a:solidFill>
                  <a:srgbClr val="002060"/>
                </a:solidFill>
                <a:latin typeface="Calibri" panose="020F0502020204030204" pitchFamily="34" charset="0"/>
              </a:rPr>
              <a:t>βελτίωση</a:t>
            </a:r>
            <a:r>
              <a:rPr lang="el-GR" sz="2000" dirty="0">
                <a:solidFill>
                  <a:srgbClr val="002060"/>
                </a:solidFill>
                <a:latin typeface="Calibri" panose="020F0502020204030204" pitchFamily="34" charset="0"/>
              </a:rPr>
              <a:t> της ποιότητας. </a:t>
            </a:r>
            <a:endParaRPr lang="el-GR" sz="2000" dirty="0" smtClean="0">
              <a:solidFill>
                <a:srgbClr val="002060"/>
              </a:solidFill>
              <a:latin typeface="Calibri" panose="020F0502020204030204" pitchFamily="34" charset="0"/>
            </a:endParaRPr>
          </a:p>
          <a:p>
            <a:pPr marL="628650" lvl="1" indent="-95250">
              <a:lnSpc>
                <a:spcPct val="95000"/>
              </a:lnSpc>
              <a:spcBef>
                <a:spcPts val="1200"/>
              </a:spcBef>
              <a:buNone/>
            </a:pPr>
            <a:r>
              <a:rPr lang="el-GR" sz="1800" i="1" dirty="0">
                <a:solidFill>
                  <a:srgbClr val="002060"/>
                </a:solidFill>
                <a:latin typeface="Calibri" panose="020F0502020204030204" pitchFamily="34" charset="0"/>
              </a:rPr>
              <a:t>Σ</a:t>
            </a:r>
            <a:r>
              <a:rPr lang="el-GR" sz="1800" i="1" dirty="0" smtClean="0">
                <a:solidFill>
                  <a:srgbClr val="002060"/>
                </a:solidFill>
                <a:latin typeface="Calibri" panose="020F0502020204030204" pitchFamily="34" charset="0"/>
              </a:rPr>
              <a:t>υμπληρώνονται</a:t>
            </a:r>
            <a:r>
              <a:rPr lang="el-GR" sz="1800" i="1" dirty="0">
                <a:solidFill>
                  <a:srgbClr val="002060"/>
                </a:solidFill>
                <a:latin typeface="Calibri" panose="020F0502020204030204" pitchFamily="34" charset="0"/>
              </a:rPr>
              <a:t>, εξειδικεύονται και αναθεωρούνται με απόφαση του Συμβουλίου της </a:t>
            </a:r>
            <a:r>
              <a:rPr lang="el-GR" sz="1800" i="1" dirty="0" smtClean="0">
                <a:solidFill>
                  <a:srgbClr val="002060"/>
                </a:solidFill>
                <a:latin typeface="Calibri" panose="020F0502020204030204" pitchFamily="34" charset="0"/>
              </a:rPr>
              <a:t>ΑΔΙΠ.</a:t>
            </a:r>
          </a:p>
          <a:p>
            <a:pPr marL="457200" lvl="1">
              <a:lnSpc>
                <a:spcPct val="95000"/>
              </a:lnSpc>
              <a:spcBef>
                <a:spcPts val="600"/>
              </a:spcBef>
              <a:buFont typeface="Wingdings" panose="05000000000000000000" pitchFamily="2" charset="2"/>
              <a:buChar char="§"/>
            </a:pPr>
            <a:r>
              <a:rPr lang="el-GR" sz="2000" b="1" dirty="0">
                <a:latin typeface="Calibri" panose="020F0502020204030204" pitchFamily="34" charset="0"/>
              </a:rPr>
              <a:t>Διαδικασία Πιστοποίησης </a:t>
            </a:r>
            <a:r>
              <a:rPr lang="el-GR" sz="1800" i="1" dirty="0">
                <a:solidFill>
                  <a:srgbClr val="002060"/>
                </a:solidFill>
                <a:latin typeface="Calibri" panose="020F0502020204030204" pitchFamily="34" charset="0"/>
                <a:sym typeface="Wingdings" panose="05000000000000000000" pitchFamily="2" charset="2"/>
              </a:rPr>
              <a:t>  Επαληθεύει ότι </a:t>
            </a:r>
            <a:r>
              <a:rPr lang="el-GR" sz="1800" i="1" dirty="0" smtClean="0">
                <a:solidFill>
                  <a:srgbClr val="002060"/>
                </a:solidFill>
                <a:latin typeface="Calibri" panose="020F0502020204030204" pitchFamily="34" charset="0"/>
                <a:sym typeface="Wingdings" panose="05000000000000000000" pitchFamily="2" charset="2"/>
              </a:rPr>
              <a:t>υπάρχει ΣΔΠ, </a:t>
            </a:r>
            <a:r>
              <a:rPr lang="el-GR" sz="1800" i="1" dirty="0">
                <a:solidFill>
                  <a:srgbClr val="002060"/>
                </a:solidFill>
                <a:latin typeface="Calibri" panose="020F0502020204030204" pitchFamily="34" charset="0"/>
                <a:sym typeface="Wingdings" panose="05000000000000000000" pitchFamily="2" charset="2"/>
              </a:rPr>
              <a:t>είναι γνωστό σε όλους,  και λειτουργεί αποτελεσματικά με στόχο τη δημιουργία δράσεων βελτίωσης</a:t>
            </a:r>
            <a:r>
              <a:rPr lang="el-GR" sz="1800" i="1" dirty="0">
                <a:solidFill>
                  <a:srgbClr val="002060"/>
                </a:solidFill>
                <a:latin typeface="Calibri" panose="020F0502020204030204" pitchFamily="34" charset="0"/>
              </a:rPr>
              <a:t> </a:t>
            </a:r>
            <a:r>
              <a:rPr lang="el-GR" sz="1800" i="1" dirty="0" smtClean="0">
                <a:solidFill>
                  <a:srgbClr val="002060"/>
                </a:solidFill>
                <a:latin typeface="Calibri" panose="020F0502020204030204" pitchFamily="34" charset="0"/>
              </a:rPr>
              <a:t>για την ενδυνάμωση της ποιότητας</a:t>
            </a:r>
            <a:endParaRPr lang="en-US" sz="1800" i="1" dirty="0">
              <a:solidFill>
                <a:srgbClr val="002060"/>
              </a:solidFill>
              <a:latin typeface="Calibri" panose="020F0502020204030204" pitchFamily="34" charset="0"/>
            </a:endParaRPr>
          </a:p>
        </p:txBody>
      </p:sp>
    </p:spTree>
    <p:extLst>
      <p:ext uri="{BB962C8B-B14F-4D97-AF65-F5344CB8AC3E}">
        <p14:creationId xmlns:p14="http://schemas.microsoft.com/office/powerpoint/2010/main" xmlns="" val="1043030932"/>
      </p:ext>
    </p:extLst>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bwMode="auto">
          <a:xfrm>
            <a:off x="179512" y="1052736"/>
            <a:ext cx="8784976" cy="730473"/>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l-GR" sz="3400" b="1" dirty="0" smtClean="0">
                <a:solidFill>
                  <a:srgbClr val="C00000"/>
                </a:solidFill>
                <a:latin typeface="Calibri" pitchFamily="34" charset="0"/>
              </a:rPr>
              <a:t>ΙΙ.  Ακαδημαϊκή Πιστοποίηση Π.Σ.</a:t>
            </a:r>
            <a:endParaRPr lang="en-GB" dirty="0" smtClean="0">
              <a:solidFill>
                <a:srgbClr val="C00000"/>
              </a:solidFill>
            </a:endParaRPr>
          </a:p>
        </p:txBody>
      </p:sp>
      <p:sp>
        <p:nvSpPr>
          <p:cNvPr id="37891" name="TextBox 7"/>
          <p:cNvSpPr txBox="1">
            <a:spLocks noChangeArrowheads="1"/>
          </p:cNvSpPr>
          <p:nvPr/>
        </p:nvSpPr>
        <p:spPr bwMode="auto">
          <a:xfrm>
            <a:off x="34925" y="6518275"/>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Γεωπονικό Πανεπιστήμιο Αθηνών 09.04.2014</a:t>
            </a:r>
            <a:endParaRPr lang="en-GB" sz="1600" b="1" dirty="0">
              <a:solidFill>
                <a:srgbClr val="D9D9D9"/>
              </a:solidFill>
              <a:latin typeface="Calibri" pitchFamily="34" charset="0"/>
            </a:endParaRPr>
          </a:p>
        </p:txBody>
      </p:sp>
      <p:sp>
        <p:nvSpPr>
          <p:cNvPr id="2" name="Content Placeholder 1"/>
          <p:cNvSpPr>
            <a:spLocks noGrp="1"/>
          </p:cNvSpPr>
          <p:nvPr>
            <p:ph idx="1"/>
          </p:nvPr>
        </p:nvSpPr>
        <p:spPr>
          <a:xfrm>
            <a:off x="755576" y="1927224"/>
            <a:ext cx="7632848" cy="4454103"/>
          </a:xfrm>
        </p:spPr>
        <p:txBody>
          <a:bodyPr/>
          <a:lstStyle/>
          <a:p>
            <a:pPr marL="0" indent="0">
              <a:spcBef>
                <a:spcPts val="1800"/>
              </a:spcBef>
              <a:buNone/>
            </a:pPr>
            <a:r>
              <a:rPr lang="el-GR" sz="2400" dirty="0">
                <a:solidFill>
                  <a:schemeClr val="tx2">
                    <a:lumMod val="75000"/>
                  </a:schemeClr>
                </a:solidFill>
                <a:latin typeface="Calibri" panose="020F0502020204030204" pitchFamily="34" charset="0"/>
              </a:rPr>
              <a:t>Η πιστοποίηση είναι διαδικασία εξωτερικής αξιολόγησης με βάση συγκεκριμένα, προκαθορισμένα, διεθνώς αποδεκτά και εκ των προτέρων δημοσιοποιημένα ποσοτικά και ποιοτικά κριτήρια και δείκτες. </a:t>
            </a:r>
            <a:r>
              <a:rPr lang="el-GR" sz="2400" dirty="0" smtClean="0">
                <a:solidFill>
                  <a:schemeClr val="tx2">
                    <a:lumMod val="75000"/>
                  </a:schemeClr>
                </a:solidFill>
                <a:latin typeface="Calibri" panose="020F0502020204030204" pitchFamily="34" charset="0"/>
              </a:rPr>
              <a:t/>
            </a:r>
            <a:br>
              <a:rPr lang="el-GR" sz="2400" dirty="0" smtClean="0">
                <a:solidFill>
                  <a:schemeClr val="tx2">
                    <a:lumMod val="75000"/>
                  </a:schemeClr>
                </a:solidFill>
                <a:latin typeface="Calibri" panose="020F0502020204030204" pitchFamily="34" charset="0"/>
              </a:rPr>
            </a:br>
            <a:r>
              <a:rPr lang="el-GR" sz="2400" dirty="0" smtClean="0">
                <a:solidFill>
                  <a:schemeClr val="tx2">
                    <a:lumMod val="75000"/>
                  </a:schemeClr>
                </a:solidFill>
                <a:latin typeface="Calibri" panose="020F0502020204030204" pitchFamily="34" charset="0"/>
              </a:rPr>
              <a:t>Σκοπός </a:t>
            </a:r>
            <a:r>
              <a:rPr lang="el-GR" sz="2400" dirty="0">
                <a:solidFill>
                  <a:schemeClr val="tx2">
                    <a:lumMod val="75000"/>
                  </a:schemeClr>
                </a:solidFill>
                <a:latin typeface="Calibri" panose="020F0502020204030204" pitchFamily="34" charset="0"/>
              </a:rPr>
              <a:t>της πιστοποίησης είναι η εξωτερική διασφάλιση της ποιότητας της ανώτατης εκπαίδευσης, καθώς και η αποτελεσματικότητα και διαφάνεια της συνολικής λειτουργίας των Α.Ε.Ι</a:t>
            </a:r>
            <a:r>
              <a:rPr lang="el-GR" sz="2400" dirty="0" smtClean="0">
                <a:solidFill>
                  <a:schemeClr val="tx2">
                    <a:lumMod val="75000"/>
                  </a:schemeClr>
                </a:solidFill>
                <a:latin typeface="Calibri" panose="020F0502020204030204" pitchFamily="34" charset="0"/>
              </a:rPr>
              <a:t>.</a:t>
            </a:r>
            <a:endParaRPr lang="en-US" sz="2400" dirty="0" smtClean="0">
              <a:solidFill>
                <a:schemeClr val="tx2">
                  <a:lumMod val="75000"/>
                </a:schemeClr>
              </a:solidFill>
              <a:latin typeface="Calibri" panose="020F0502020204030204" pitchFamily="34" charset="0"/>
            </a:endParaRPr>
          </a:p>
          <a:p>
            <a:pPr marL="0" indent="0" algn="just">
              <a:buNone/>
            </a:pPr>
            <a:r>
              <a:rPr lang="en-US" sz="2000" i="1" dirty="0" smtClean="0">
                <a:solidFill>
                  <a:schemeClr val="tx2">
                    <a:lumMod val="75000"/>
                  </a:schemeClr>
                </a:solidFill>
                <a:latin typeface="Calibri" panose="020F0502020204030204" pitchFamily="34" charset="0"/>
              </a:rPr>
              <a:t>(</a:t>
            </a:r>
            <a:r>
              <a:rPr lang="el-GR" sz="2000" i="1" dirty="0" smtClean="0">
                <a:solidFill>
                  <a:schemeClr val="tx2">
                    <a:lumMod val="75000"/>
                  </a:schemeClr>
                </a:solidFill>
                <a:latin typeface="Calibri" panose="020F0502020204030204" pitchFamily="34" charset="0"/>
              </a:rPr>
              <a:t>66.4 ν.4009) </a:t>
            </a:r>
            <a:endParaRPr lang="el-GR" sz="2000" i="1" dirty="0">
              <a:solidFill>
                <a:schemeClr val="tx2">
                  <a:lumMod val="75000"/>
                </a:schemeClr>
              </a:solidFill>
              <a:latin typeface="Calibri" panose="020F0502020204030204" pitchFamily="34" charset="0"/>
            </a:endParaRPr>
          </a:p>
        </p:txBody>
      </p:sp>
    </p:spTree>
    <p:extLst>
      <p:ext uri="{BB962C8B-B14F-4D97-AF65-F5344CB8AC3E}">
        <p14:creationId xmlns:p14="http://schemas.microsoft.com/office/powerpoint/2010/main" xmlns="" val="154216631"/>
      </p:ext>
    </p:extLst>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676514" y="1947663"/>
            <a:ext cx="4287974" cy="3951288"/>
          </a:xfrm>
        </p:spPr>
        <p:txBody>
          <a:bodyPr/>
          <a:lstStyle/>
          <a:p>
            <a:pPr marL="0" indent="0" defTabSz="449263" eaLnBrk="1" hangingPunct="1">
              <a:lnSpc>
                <a:spcPct val="101000"/>
              </a:lnSpc>
              <a:spcBef>
                <a:spcPts val="550"/>
              </a:spcBef>
              <a:buClr>
                <a:srgbClr val="332586"/>
              </a:buClr>
              <a:buSzPct val="100000"/>
              <a:buNone/>
            </a:pPr>
            <a:r>
              <a:rPr lang="el-GR" sz="2000" b="1" dirty="0">
                <a:solidFill>
                  <a:schemeClr val="accent1">
                    <a:lumMod val="50000"/>
                  </a:schemeClr>
                </a:solidFill>
                <a:latin typeface="Calibri" panose="020F0502020204030204" pitchFamily="34" charset="0"/>
                <a:ea typeface="MS Gothic" pitchFamily="49" charset="-128"/>
              </a:rPr>
              <a:t>… όλα αυτά και…</a:t>
            </a:r>
          </a:p>
          <a:p>
            <a:pPr marL="0" lvl="0" indent="0" defTabSz="449263" eaLnBrk="1" hangingPunct="1">
              <a:lnSpc>
                <a:spcPct val="101000"/>
              </a:lnSpc>
              <a:spcBef>
                <a:spcPts val="550"/>
              </a:spcBef>
              <a:buClr>
                <a:srgbClr val="332586"/>
              </a:buClr>
              <a:buSzPct val="100000"/>
              <a:buBlip>
                <a:blip r:embed="rId3"/>
              </a:buBlip>
            </a:pPr>
            <a:r>
              <a:rPr lang="el-GR" sz="2000" dirty="0" smtClean="0">
                <a:solidFill>
                  <a:schemeClr val="accent1">
                    <a:lumMod val="50000"/>
                  </a:schemeClr>
                </a:solidFill>
                <a:latin typeface="Calibri" panose="020F0502020204030204" pitchFamily="34" charset="0"/>
                <a:ea typeface="MS Gothic" pitchFamily="49" charset="-128"/>
              </a:rPr>
              <a:t> Απόφαση από εξουσιοδοτημένη αρχή</a:t>
            </a:r>
            <a:r>
              <a:rPr lang="en-US" sz="2000" dirty="0" smtClean="0">
                <a:solidFill>
                  <a:schemeClr val="accent1">
                    <a:lumMod val="50000"/>
                  </a:schemeClr>
                </a:solidFill>
                <a:latin typeface="Calibri" panose="020F0502020204030204" pitchFamily="34" charset="0"/>
                <a:ea typeface="MS Gothic" pitchFamily="49" charset="-128"/>
              </a:rPr>
              <a:t> </a:t>
            </a:r>
            <a:r>
              <a:rPr lang="el-GR" sz="2000" dirty="0" smtClean="0">
                <a:solidFill>
                  <a:schemeClr val="accent1">
                    <a:lumMod val="50000"/>
                  </a:schemeClr>
                </a:solidFill>
                <a:latin typeface="Calibri" panose="020F0502020204030204" pitchFamily="34" charset="0"/>
                <a:ea typeface="MS Gothic" pitchFamily="49" charset="-128"/>
              </a:rPr>
              <a:t>για το κατά πόσο ένα πρόγραμμα ικανοποιεί συγκεκριμένα ελάχιστα </a:t>
            </a:r>
            <a:r>
              <a:rPr lang="en-GB" sz="2000" dirty="0" smtClean="0">
                <a:solidFill>
                  <a:schemeClr val="accent1">
                    <a:lumMod val="50000"/>
                  </a:schemeClr>
                </a:solidFill>
                <a:latin typeface="Calibri" panose="020F0502020204030204" pitchFamily="34" charset="0"/>
                <a:ea typeface="MS Gothic" pitchFamily="49" charset="-128"/>
              </a:rPr>
              <a:t>standards</a:t>
            </a:r>
            <a:r>
              <a:rPr lang="en-US" sz="2000" dirty="0" smtClean="0">
                <a:solidFill>
                  <a:schemeClr val="accent1">
                    <a:lumMod val="50000"/>
                  </a:schemeClr>
                </a:solidFill>
                <a:latin typeface="Calibri" panose="020F0502020204030204" pitchFamily="34" charset="0"/>
                <a:ea typeface="MS Gothic" pitchFamily="49" charset="-128"/>
              </a:rPr>
              <a:t>.</a:t>
            </a:r>
            <a:endParaRPr lang="en-US" sz="2000" dirty="0">
              <a:solidFill>
                <a:schemeClr val="accent1">
                  <a:lumMod val="50000"/>
                </a:schemeClr>
              </a:solidFill>
              <a:latin typeface="Calibri" panose="020F0502020204030204" pitchFamily="34" charset="0"/>
              <a:ea typeface="MS Gothic" pitchFamily="49" charset="-128"/>
            </a:endParaRPr>
          </a:p>
          <a:p>
            <a:pPr marL="0" lvl="0" indent="0" defTabSz="449263" eaLnBrk="1" hangingPunct="1">
              <a:lnSpc>
                <a:spcPct val="101000"/>
              </a:lnSpc>
              <a:spcBef>
                <a:spcPts val="550"/>
              </a:spcBef>
              <a:buClr>
                <a:srgbClr val="332586"/>
              </a:buClr>
              <a:buSzPct val="100000"/>
              <a:buBlip>
                <a:blip r:embed="rId3"/>
              </a:buBlip>
            </a:pPr>
            <a:r>
              <a:rPr lang="en-US" sz="2000" dirty="0">
                <a:solidFill>
                  <a:schemeClr val="accent1">
                    <a:lumMod val="50000"/>
                  </a:schemeClr>
                </a:solidFill>
                <a:latin typeface="Calibri" panose="020F0502020204030204" pitchFamily="34" charset="0"/>
                <a:ea typeface="MS Gothic" pitchFamily="49" charset="-128"/>
              </a:rPr>
              <a:t> </a:t>
            </a:r>
            <a:r>
              <a:rPr lang="el-GR" sz="2000" dirty="0">
                <a:solidFill>
                  <a:schemeClr val="accent1">
                    <a:lumMod val="50000"/>
                  </a:schemeClr>
                </a:solidFill>
                <a:latin typeface="Calibri" panose="020F0502020204030204" pitchFamily="34" charset="0"/>
                <a:ea typeface="MS Gothic" pitchFamily="49" charset="-128"/>
              </a:rPr>
              <a:t>Προκαθορισμένες συνέπειες </a:t>
            </a:r>
            <a:r>
              <a:rPr lang="el-GR" sz="2000" dirty="0" smtClean="0">
                <a:solidFill>
                  <a:schemeClr val="accent1">
                    <a:lumMod val="50000"/>
                  </a:schemeClr>
                </a:solidFill>
                <a:latin typeface="Calibri" panose="020F0502020204030204" pitchFamily="34" charset="0"/>
                <a:ea typeface="MS Gothic" pitchFamily="49" charset="-128"/>
              </a:rPr>
              <a:t>τυπικής </a:t>
            </a:r>
            <a:r>
              <a:rPr lang="el-GR" sz="2000" dirty="0">
                <a:solidFill>
                  <a:schemeClr val="accent1">
                    <a:lumMod val="50000"/>
                  </a:schemeClr>
                </a:solidFill>
                <a:latin typeface="Calibri" panose="020F0502020204030204" pitchFamily="34" charset="0"/>
                <a:ea typeface="MS Gothic" pitchFamily="49" charset="-128"/>
              </a:rPr>
              <a:t>φύσεως: </a:t>
            </a:r>
            <a:r>
              <a:rPr lang="el-GR" sz="2000" dirty="0" smtClean="0">
                <a:solidFill>
                  <a:schemeClr val="accent1">
                    <a:lumMod val="50000"/>
                  </a:schemeClr>
                </a:solidFill>
                <a:latin typeface="Calibri" panose="020F0502020204030204" pitchFamily="34" charset="0"/>
                <a:ea typeface="MS Gothic" pitchFamily="49" charset="-128"/>
              </a:rPr>
              <a:t>έγκριση υλοποίησης ενός προγράμματος, ή μη πιστοποίηση.</a:t>
            </a:r>
            <a:endParaRPr lang="en-US" sz="2000" dirty="0">
              <a:solidFill>
                <a:schemeClr val="accent1">
                  <a:lumMod val="50000"/>
                </a:schemeClr>
              </a:solidFill>
              <a:latin typeface="Calibri" panose="020F0502020204030204" pitchFamily="34" charset="0"/>
              <a:ea typeface="MS Gothic" pitchFamily="49" charset="-128"/>
            </a:endParaRPr>
          </a:p>
          <a:p>
            <a:pPr marL="0" lvl="0" indent="0" defTabSz="449263" eaLnBrk="1" hangingPunct="1">
              <a:lnSpc>
                <a:spcPct val="101000"/>
              </a:lnSpc>
              <a:spcBef>
                <a:spcPts val="550"/>
              </a:spcBef>
              <a:buClr>
                <a:srgbClr val="332586"/>
              </a:buClr>
              <a:buSzPct val="100000"/>
              <a:buBlip>
                <a:blip r:embed="rId3"/>
              </a:buBlip>
            </a:pPr>
            <a:r>
              <a:rPr lang="el-GR" sz="2000" dirty="0" smtClean="0">
                <a:solidFill>
                  <a:schemeClr val="accent1">
                    <a:lumMod val="50000"/>
                  </a:schemeClr>
                </a:solidFill>
                <a:latin typeface="Calibri" panose="020F0502020204030204" pitchFamily="34" charset="0"/>
                <a:ea typeface="MS Gothic" pitchFamily="49" charset="-128"/>
              </a:rPr>
              <a:t> Ξεχωριστά για κάθε Π.Σ. του τμήματος</a:t>
            </a:r>
            <a:endParaRPr lang="en-GB" sz="2000" b="1" dirty="0">
              <a:solidFill>
                <a:schemeClr val="accent1">
                  <a:lumMod val="50000"/>
                </a:schemeClr>
              </a:solidFill>
              <a:latin typeface="Calibri" panose="020F0502020204030204" pitchFamily="34" charset="0"/>
              <a:ea typeface="MS Gothic" pitchFamily="49" charset="-128"/>
            </a:endParaRPr>
          </a:p>
          <a:p>
            <a:pPr>
              <a:spcBef>
                <a:spcPts val="600"/>
              </a:spcBef>
            </a:pPr>
            <a:endParaRPr lang="el-GR" sz="2000" dirty="0">
              <a:solidFill>
                <a:schemeClr val="accent1">
                  <a:lumMod val="50000"/>
                </a:schemeClr>
              </a:solidFill>
              <a:latin typeface="Calibri" panose="020F0502020204030204" pitchFamily="34" charset="0"/>
            </a:endParaRPr>
          </a:p>
        </p:txBody>
      </p:sp>
      <p:sp>
        <p:nvSpPr>
          <p:cNvPr id="2" name="Title 1"/>
          <p:cNvSpPr>
            <a:spLocks noGrp="1"/>
          </p:cNvSpPr>
          <p:nvPr>
            <p:ph type="title"/>
          </p:nvPr>
        </p:nvSpPr>
        <p:spPr>
          <a:xfrm>
            <a:off x="457200" y="908720"/>
            <a:ext cx="8229600" cy="508918"/>
          </a:xfrm>
        </p:spPr>
        <p:txBody>
          <a:bodyPr/>
          <a:lstStyle/>
          <a:p>
            <a:r>
              <a:rPr lang="el-GR" sz="2800" b="1" dirty="0">
                <a:solidFill>
                  <a:srgbClr val="C00000"/>
                </a:solidFill>
                <a:latin typeface="Calibri" panose="020F0502020204030204" pitchFamily="34" charset="0"/>
                <a:ea typeface="+mn-ea"/>
                <a:cs typeface="+mn-cs"/>
              </a:rPr>
              <a:t>Η </a:t>
            </a:r>
            <a:r>
              <a:rPr lang="el-GR" sz="2800" b="1" dirty="0" smtClean="0">
                <a:solidFill>
                  <a:srgbClr val="C00000"/>
                </a:solidFill>
                <a:latin typeface="Calibri" panose="020F0502020204030204" pitchFamily="34" charset="0"/>
                <a:ea typeface="+mn-ea"/>
                <a:cs typeface="+mn-cs"/>
              </a:rPr>
              <a:t>Πιστοποίηση περιλαμβάνει την Αξιολόγηση</a:t>
            </a:r>
            <a:endParaRPr lang="el-GR" sz="2800" b="1" dirty="0">
              <a:solidFill>
                <a:srgbClr val="C00000"/>
              </a:solidFill>
              <a:latin typeface="Calibri" panose="020F0502020204030204" pitchFamily="34" charset="0"/>
              <a:ea typeface="+mn-ea"/>
              <a:cs typeface="+mn-cs"/>
            </a:endParaRPr>
          </a:p>
        </p:txBody>
      </p:sp>
      <p:sp>
        <p:nvSpPr>
          <p:cNvPr id="3" name="Text Placeholder 2"/>
          <p:cNvSpPr>
            <a:spLocks noGrp="1"/>
          </p:cNvSpPr>
          <p:nvPr>
            <p:ph type="body" idx="1"/>
          </p:nvPr>
        </p:nvSpPr>
        <p:spPr>
          <a:xfrm>
            <a:off x="4716016" y="1268760"/>
            <a:ext cx="4040188" cy="639762"/>
          </a:xfrm>
        </p:spPr>
        <p:txBody>
          <a:bodyPr/>
          <a:lstStyle/>
          <a:p>
            <a:pPr algn="ctr"/>
            <a:r>
              <a:rPr lang="el-GR" dirty="0" smtClean="0"/>
              <a:t>Πιστοποίηση</a:t>
            </a:r>
            <a:endParaRPr lang="el-GR" dirty="0"/>
          </a:p>
        </p:txBody>
      </p:sp>
      <p:sp>
        <p:nvSpPr>
          <p:cNvPr id="5" name="Text Placeholder 4"/>
          <p:cNvSpPr>
            <a:spLocks noGrp="1"/>
          </p:cNvSpPr>
          <p:nvPr>
            <p:ph type="body" sz="quarter" idx="3"/>
          </p:nvPr>
        </p:nvSpPr>
        <p:spPr>
          <a:xfrm>
            <a:off x="-36512" y="1268760"/>
            <a:ext cx="4041775" cy="639762"/>
          </a:xfrm>
        </p:spPr>
        <p:txBody>
          <a:bodyPr/>
          <a:lstStyle/>
          <a:p>
            <a:pPr algn="ctr"/>
            <a:r>
              <a:rPr lang="el-GR" dirty="0" smtClean="0"/>
              <a:t>Αξιολόγηση</a:t>
            </a:r>
            <a:endParaRPr lang="el-GR" dirty="0"/>
          </a:p>
        </p:txBody>
      </p:sp>
      <p:sp>
        <p:nvSpPr>
          <p:cNvPr id="6" name="Content Placeholder 5"/>
          <p:cNvSpPr>
            <a:spLocks noGrp="1"/>
          </p:cNvSpPr>
          <p:nvPr>
            <p:ph sz="quarter" idx="4"/>
          </p:nvPr>
        </p:nvSpPr>
        <p:spPr>
          <a:xfrm>
            <a:off x="467544" y="1997992"/>
            <a:ext cx="4041775" cy="3951288"/>
          </a:xfrm>
        </p:spPr>
        <p:txBody>
          <a:bodyPr/>
          <a:lstStyle/>
          <a:p>
            <a:pPr marL="0" indent="0" defTabSz="449263" eaLnBrk="1" hangingPunct="1">
              <a:lnSpc>
                <a:spcPct val="101000"/>
              </a:lnSpc>
              <a:spcBef>
                <a:spcPts val="550"/>
              </a:spcBef>
              <a:buClr>
                <a:srgbClr val="332586"/>
              </a:buClr>
              <a:buSzPct val="100000"/>
              <a:buBlip>
                <a:blip r:embed="rId3"/>
              </a:buBlip>
            </a:pPr>
            <a:r>
              <a:rPr lang="el-GR" sz="2000" dirty="0" smtClean="0">
                <a:solidFill>
                  <a:schemeClr val="accent1">
                    <a:lumMod val="50000"/>
                  </a:schemeClr>
                </a:solidFill>
                <a:latin typeface="Calibri" panose="020F0502020204030204" pitchFamily="34" charset="0"/>
                <a:ea typeface="MS Gothic" pitchFamily="49" charset="-128"/>
              </a:rPr>
              <a:t> Υποστήριξη </a:t>
            </a:r>
            <a:r>
              <a:rPr lang="el-GR" sz="2000" dirty="0">
                <a:solidFill>
                  <a:schemeClr val="accent1">
                    <a:lumMod val="50000"/>
                  </a:schemeClr>
                </a:solidFill>
                <a:latin typeface="Calibri" panose="020F0502020204030204" pitchFamily="34" charset="0"/>
                <a:ea typeface="MS Gothic" pitchFamily="49" charset="-128"/>
              </a:rPr>
              <a:t>στην προσπάθεια  ανάπτυξης και βελτίωσης. </a:t>
            </a:r>
          </a:p>
          <a:p>
            <a:pPr marL="0" indent="0" defTabSz="449263" eaLnBrk="1" hangingPunct="1">
              <a:lnSpc>
                <a:spcPct val="101000"/>
              </a:lnSpc>
              <a:spcBef>
                <a:spcPts val="550"/>
              </a:spcBef>
              <a:buClr>
                <a:srgbClr val="332586"/>
              </a:buClr>
              <a:buSzPct val="100000"/>
              <a:buBlip>
                <a:blip r:embed="rId3"/>
              </a:buBlip>
            </a:pPr>
            <a:r>
              <a:rPr lang="el-GR" sz="2000" dirty="0">
                <a:solidFill>
                  <a:schemeClr val="accent1">
                    <a:lumMod val="50000"/>
                  </a:schemeClr>
                </a:solidFill>
                <a:latin typeface="Calibri" panose="020F0502020204030204" pitchFamily="34" charset="0"/>
                <a:ea typeface="MS Gothic" pitchFamily="49" charset="-128"/>
              </a:rPr>
              <a:t> Ενδυνάμωση της στρατηγικής για αλλαγές και εσωτερική κουλτούρα ποιότητας.</a:t>
            </a:r>
            <a:endParaRPr lang="en-US" sz="2000" dirty="0">
              <a:solidFill>
                <a:schemeClr val="accent1">
                  <a:lumMod val="50000"/>
                </a:schemeClr>
              </a:solidFill>
              <a:latin typeface="Calibri" panose="020F0502020204030204" pitchFamily="34" charset="0"/>
              <a:ea typeface="MS Gothic" pitchFamily="49" charset="-128"/>
            </a:endParaRPr>
          </a:p>
          <a:p>
            <a:pPr marL="0" indent="0" defTabSz="449263" eaLnBrk="1" hangingPunct="1">
              <a:lnSpc>
                <a:spcPct val="101000"/>
              </a:lnSpc>
              <a:spcBef>
                <a:spcPts val="550"/>
              </a:spcBef>
              <a:buClr>
                <a:srgbClr val="332586"/>
              </a:buClr>
              <a:buSzPct val="100000"/>
              <a:buBlip>
                <a:blip r:embed="rId3"/>
              </a:buBlip>
            </a:pPr>
            <a:r>
              <a:rPr lang="el-GR" sz="2000" dirty="0">
                <a:solidFill>
                  <a:schemeClr val="accent1">
                    <a:lumMod val="50000"/>
                  </a:schemeClr>
                </a:solidFill>
                <a:latin typeface="Calibri" panose="020F0502020204030204" pitchFamily="34" charset="0"/>
                <a:ea typeface="MS Gothic" pitchFamily="49" charset="-128"/>
              </a:rPr>
              <a:t> Λογική της καταλληλότητας για σκοπό</a:t>
            </a:r>
            <a:endParaRPr lang="en-US" sz="2000" dirty="0">
              <a:solidFill>
                <a:schemeClr val="accent1">
                  <a:lumMod val="50000"/>
                </a:schemeClr>
              </a:solidFill>
              <a:latin typeface="Calibri" panose="020F0502020204030204" pitchFamily="34" charset="0"/>
              <a:ea typeface="MS Gothic" pitchFamily="49" charset="-128"/>
            </a:endParaRPr>
          </a:p>
          <a:p>
            <a:pPr marL="0" indent="0" defTabSz="449263" eaLnBrk="1" hangingPunct="1">
              <a:lnSpc>
                <a:spcPct val="101000"/>
              </a:lnSpc>
              <a:spcBef>
                <a:spcPts val="550"/>
              </a:spcBef>
              <a:buClr>
                <a:srgbClr val="332586"/>
              </a:buClr>
              <a:buSzPct val="100000"/>
              <a:buBlip>
                <a:blip r:embed="rId3"/>
              </a:buBlip>
            </a:pPr>
            <a:r>
              <a:rPr lang="el-GR" sz="2000" dirty="0">
                <a:solidFill>
                  <a:schemeClr val="accent1">
                    <a:lumMod val="50000"/>
                  </a:schemeClr>
                </a:solidFill>
                <a:latin typeface="Calibri" panose="020F0502020204030204" pitchFamily="34" charset="0"/>
                <a:ea typeface="MS Gothic" pitchFamily="49" charset="-128"/>
              </a:rPr>
              <a:t> Συστάσεις για ενδυνάμωση</a:t>
            </a:r>
            <a:r>
              <a:rPr lang="en-US" sz="2000" dirty="0">
                <a:solidFill>
                  <a:schemeClr val="accent1">
                    <a:lumMod val="50000"/>
                  </a:schemeClr>
                </a:solidFill>
                <a:latin typeface="Calibri" panose="020F0502020204030204" pitchFamily="34" charset="0"/>
                <a:ea typeface="MS Gothic" pitchFamily="49" charset="-128"/>
              </a:rPr>
              <a:t>, </a:t>
            </a:r>
            <a:r>
              <a:rPr lang="el-GR" sz="2000" dirty="0">
                <a:solidFill>
                  <a:schemeClr val="accent1">
                    <a:lumMod val="50000"/>
                  </a:schemeClr>
                </a:solidFill>
                <a:latin typeface="Calibri" panose="020F0502020204030204" pitchFamily="34" charset="0"/>
                <a:ea typeface="MS Gothic" pitchFamily="49" charset="-128"/>
              </a:rPr>
              <a:t>αλλαγή, αναπροσανατολισμό</a:t>
            </a:r>
            <a:endParaRPr lang="en-US" sz="2000" dirty="0">
              <a:solidFill>
                <a:schemeClr val="accent1">
                  <a:lumMod val="50000"/>
                </a:schemeClr>
              </a:solidFill>
              <a:latin typeface="Calibri" panose="020F0502020204030204" pitchFamily="34" charset="0"/>
              <a:ea typeface="MS Gothic" pitchFamily="49" charset="-128"/>
            </a:endParaRPr>
          </a:p>
          <a:p>
            <a:pPr marL="0" indent="0" defTabSz="449263" eaLnBrk="1" hangingPunct="1">
              <a:lnSpc>
                <a:spcPct val="101000"/>
              </a:lnSpc>
              <a:spcBef>
                <a:spcPts val="550"/>
              </a:spcBef>
              <a:buClr>
                <a:srgbClr val="332586"/>
              </a:buClr>
              <a:buSzPct val="100000"/>
              <a:buNone/>
            </a:pPr>
            <a:endParaRPr lang="el-GR" sz="2000" dirty="0">
              <a:solidFill>
                <a:schemeClr val="accent1">
                  <a:lumMod val="50000"/>
                </a:schemeClr>
              </a:solidFill>
              <a:latin typeface="Calibri" panose="020F0502020204030204" pitchFamily="34" charset="0"/>
              <a:ea typeface="MS Gothic" pitchFamily="49" charset="-128"/>
            </a:endParaRPr>
          </a:p>
        </p:txBody>
      </p:sp>
      <p:sp>
        <p:nvSpPr>
          <p:cNvPr id="8" name="TextBox 7"/>
          <p:cNvSpPr txBox="1"/>
          <p:nvPr/>
        </p:nvSpPr>
        <p:spPr>
          <a:xfrm>
            <a:off x="529902" y="5359814"/>
            <a:ext cx="8363272" cy="1024896"/>
          </a:xfrm>
          <a:prstGeom prst="rect">
            <a:avLst/>
          </a:prstGeom>
          <a:solidFill>
            <a:schemeClr val="accent1">
              <a:alpha val="20000"/>
            </a:schemeClr>
          </a:solidFill>
        </p:spPr>
        <p:txBody>
          <a:bodyPr wrap="square" rtlCol="0">
            <a:spAutoFit/>
          </a:bodyPr>
          <a:lstStyle/>
          <a:p>
            <a:pPr lvl="0" defTabSz="449263" eaLnBrk="0" hangingPunct="0">
              <a:lnSpc>
                <a:spcPct val="101000"/>
              </a:lnSpc>
              <a:spcBef>
                <a:spcPts val="0"/>
              </a:spcBef>
              <a:buClr>
                <a:srgbClr val="332586"/>
              </a:buClr>
              <a:buSzPct val="100000"/>
            </a:pPr>
            <a:r>
              <a:rPr lang="el-GR" sz="2000" b="1" dirty="0">
                <a:solidFill>
                  <a:schemeClr val="tx2">
                    <a:lumMod val="75000"/>
                  </a:schemeClr>
                </a:solidFill>
                <a:latin typeface="Calibri" panose="020F0502020204030204" pitchFamily="34" charset="0"/>
                <a:ea typeface="MS Gothic" pitchFamily="49" charset="-128"/>
              </a:rPr>
              <a:t>Κοινά Στοιχεία</a:t>
            </a:r>
            <a:r>
              <a:rPr lang="en-US" sz="2000" dirty="0">
                <a:solidFill>
                  <a:schemeClr val="tx2">
                    <a:lumMod val="75000"/>
                  </a:schemeClr>
                </a:solidFill>
                <a:latin typeface="Calibri" panose="020F0502020204030204" pitchFamily="34" charset="0"/>
                <a:ea typeface="MS Gothic" pitchFamily="49" charset="-128"/>
              </a:rPr>
              <a:t>:</a:t>
            </a:r>
          </a:p>
          <a:p>
            <a:pPr lvl="0" defTabSz="449263" eaLnBrk="0" hangingPunct="0">
              <a:lnSpc>
                <a:spcPct val="101000"/>
              </a:lnSpc>
              <a:spcBef>
                <a:spcPts val="0"/>
              </a:spcBef>
              <a:buClr>
                <a:srgbClr val="332586"/>
              </a:buClr>
              <a:buSzPct val="100000"/>
              <a:buBlip>
                <a:blip r:embed="rId3"/>
              </a:buBlip>
            </a:pPr>
            <a:r>
              <a:rPr lang="el-GR" sz="2000" dirty="0">
                <a:solidFill>
                  <a:schemeClr val="tx2">
                    <a:lumMod val="75000"/>
                  </a:schemeClr>
                </a:solidFill>
                <a:latin typeface="Calibri" panose="020F0502020204030204" pitchFamily="34" charset="0"/>
                <a:ea typeface="MS Gothic" pitchFamily="49" charset="-128"/>
              </a:rPr>
              <a:t> </a:t>
            </a:r>
            <a:r>
              <a:rPr lang="el-GR" sz="2000" dirty="0" smtClean="0">
                <a:solidFill>
                  <a:schemeClr val="tx2">
                    <a:lumMod val="75000"/>
                  </a:schemeClr>
                </a:solidFill>
                <a:latin typeface="Calibri" panose="020F0502020204030204" pitchFamily="34" charset="0"/>
                <a:ea typeface="MS Gothic" pitchFamily="49" charset="-128"/>
              </a:rPr>
              <a:t> Έκθεση Εσωτερικής Αξιολόγησης Προγράμματος </a:t>
            </a:r>
            <a:r>
              <a:rPr lang="el-GR" sz="2000" dirty="0">
                <a:solidFill>
                  <a:schemeClr val="tx2">
                    <a:lumMod val="75000"/>
                  </a:schemeClr>
                </a:solidFill>
                <a:latin typeface="Calibri" panose="020F0502020204030204" pitchFamily="34" charset="0"/>
                <a:ea typeface="MS Gothic" pitchFamily="49" charset="-128"/>
              </a:rPr>
              <a:t>Σπουδών</a:t>
            </a:r>
            <a:endParaRPr lang="en-US" sz="2000" dirty="0">
              <a:solidFill>
                <a:schemeClr val="tx2">
                  <a:lumMod val="75000"/>
                </a:schemeClr>
              </a:solidFill>
              <a:latin typeface="Calibri" panose="020F0502020204030204" pitchFamily="34" charset="0"/>
              <a:ea typeface="MS Gothic" pitchFamily="49" charset="-128"/>
            </a:endParaRPr>
          </a:p>
          <a:p>
            <a:pPr lvl="0" defTabSz="449263" eaLnBrk="0" hangingPunct="0">
              <a:lnSpc>
                <a:spcPct val="101000"/>
              </a:lnSpc>
              <a:spcBef>
                <a:spcPts val="0"/>
              </a:spcBef>
              <a:buClr>
                <a:srgbClr val="332586"/>
              </a:buClr>
              <a:buSzPct val="100000"/>
              <a:buBlip>
                <a:blip r:embed="rId3"/>
              </a:buBlip>
            </a:pPr>
            <a:r>
              <a:rPr lang="el-GR" sz="2000" dirty="0" smtClean="0">
                <a:solidFill>
                  <a:schemeClr val="tx2">
                    <a:lumMod val="75000"/>
                  </a:schemeClr>
                </a:solidFill>
                <a:latin typeface="Calibri" panose="020F0502020204030204" pitchFamily="34" charset="0"/>
                <a:ea typeface="MS Gothic" pitchFamily="49" charset="-128"/>
              </a:rPr>
              <a:t>  Εξωτερική </a:t>
            </a:r>
            <a:r>
              <a:rPr lang="el-GR" sz="2000" dirty="0">
                <a:solidFill>
                  <a:schemeClr val="tx2">
                    <a:lumMod val="75000"/>
                  </a:schemeClr>
                </a:solidFill>
                <a:latin typeface="Calibri" panose="020F0502020204030204" pitchFamily="34" charset="0"/>
                <a:ea typeface="MS Gothic" pitchFamily="49" charset="-128"/>
              </a:rPr>
              <a:t>Αξιολόγηση από ομάδα </a:t>
            </a:r>
            <a:r>
              <a:rPr lang="el-GR" sz="2000" dirty="0" smtClean="0">
                <a:solidFill>
                  <a:schemeClr val="tx2">
                    <a:lumMod val="75000"/>
                  </a:schemeClr>
                </a:solidFill>
                <a:latin typeface="Calibri" panose="020F0502020204030204" pitchFamily="34" charset="0"/>
                <a:ea typeface="MS Gothic" pitchFamily="49" charset="-128"/>
              </a:rPr>
              <a:t>εμπειρογνωμόνων</a:t>
            </a:r>
            <a:endParaRPr lang="en-GB" sz="2000" dirty="0">
              <a:solidFill>
                <a:schemeClr val="tx2">
                  <a:lumMod val="75000"/>
                </a:schemeClr>
              </a:solidFill>
              <a:latin typeface="Calibri" panose="020F0502020204030204" pitchFamily="34" charset="0"/>
              <a:ea typeface="MS Gothic" pitchFamily="49" charset="-128"/>
            </a:endParaRPr>
          </a:p>
        </p:txBody>
      </p:sp>
      <p:sp>
        <p:nvSpPr>
          <p:cNvPr id="9" name="TextBox 7"/>
          <p:cNvSpPr txBox="1">
            <a:spLocks noChangeArrowheads="1"/>
          </p:cNvSpPr>
          <p:nvPr/>
        </p:nvSpPr>
        <p:spPr bwMode="auto">
          <a:xfrm>
            <a:off x="34925" y="6518275"/>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Γεωπονικό Πανεπιστήμιο Αθηνών 09.04.2014</a:t>
            </a:r>
            <a:endParaRPr lang="en-GB" sz="1600" b="1" dirty="0">
              <a:solidFill>
                <a:srgbClr val="D9D9D9"/>
              </a:solidFill>
              <a:latin typeface="Calibri" pitchFamily="34" charset="0"/>
            </a:endParaRPr>
          </a:p>
        </p:txBody>
      </p:sp>
    </p:spTree>
    <p:extLst>
      <p:ext uri="{BB962C8B-B14F-4D97-AF65-F5344CB8AC3E}">
        <p14:creationId xmlns:p14="http://schemas.microsoft.com/office/powerpoint/2010/main" xmlns="" val="3562206544"/>
      </p:ext>
    </p:extLst>
  </p:cSld>
  <p:clrMapOvr>
    <a:masterClrMapping/>
  </p:clrMapOvr>
  <p:transition spd="slow">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bwMode="auto">
          <a:xfrm>
            <a:off x="179512" y="1196752"/>
            <a:ext cx="8784976" cy="730473"/>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l-GR" sz="2800" b="1" dirty="0" smtClean="0">
                <a:solidFill>
                  <a:srgbClr val="C00000"/>
                </a:solidFill>
                <a:latin typeface="Calibri" panose="020F0502020204030204" pitchFamily="34" charset="0"/>
                <a:ea typeface="+mn-ea"/>
                <a:cs typeface="+mn-cs"/>
              </a:rPr>
              <a:t>Πιστοποίηση Προγραμμάτων Σπουδών: Το πλαίσιο </a:t>
            </a:r>
            <a:r>
              <a:rPr lang="el-GR" sz="2800" dirty="0" smtClean="0">
                <a:latin typeface="Calibri" pitchFamily="34" charset="0"/>
              </a:rPr>
              <a:t/>
            </a:r>
            <a:br>
              <a:rPr lang="el-GR" sz="2800" dirty="0" smtClean="0">
                <a:latin typeface="Calibri" pitchFamily="34" charset="0"/>
              </a:rPr>
            </a:br>
            <a:endParaRPr lang="en-GB" sz="2800" dirty="0" smtClean="0"/>
          </a:p>
        </p:txBody>
      </p:sp>
      <p:sp>
        <p:nvSpPr>
          <p:cNvPr id="37891" name="TextBox 7"/>
          <p:cNvSpPr txBox="1">
            <a:spLocks noChangeArrowheads="1"/>
          </p:cNvSpPr>
          <p:nvPr/>
        </p:nvSpPr>
        <p:spPr bwMode="auto">
          <a:xfrm>
            <a:off x="34925" y="6518275"/>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Γεωπονικό Πανεπιστήμιο Αθηνών 09.04.2014</a:t>
            </a:r>
            <a:endParaRPr lang="en-GB" sz="1600" b="1" dirty="0">
              <a:solidFill>
                <a:srgbClr val="D9D9D9"/>
              </a:solidFill>
              <a:latin typeface="Calibri" pitchFamily="34" charset="0"/>
            </a:endParaRPr>
          </a:p>
        </p:txBody>
      </p:sp>
      <p:sp>
        <p:nvSpPr>
          <p:cNvPr id="2" name="Content Placeholder 1"/>
          <p:cNvSpPr>
            <a:spLocks noGrp="1"/>
          </p:cNvSpPr>
          <p:nvPr>
            <p:ph idx="1"/>
          </p:nvPr>
        </p:nvSpPr>
        <p:spPr>
          <a:xfrm>
            <a:off x="179512" y="1927224"/>
            <a:ext cx="8784976" cy="4454103"/>
          </a:xfrm>
        </p:spPr>
        <p:txBody>
          <a:bodyPr/>
          <a:lstStyle/>
          <a:p>
            <a:pPr lvl="1">
              <a:lnSpc>
                <a:spcPct val="95000"/>
              </a:lnSpc>
              <a:spcBef>
                <a:spcPts val="300"/>
              </a:spcBef>
              <a:buFont typeface="Wingdings" panose="05000000000000000000" pitchFamily="2" charset="2"/>
              <a:buChar char="§"/>
            </a:pPr>
            <a:r>
              <a:rPr lang="el-GR" sz="2400" dirty="0" smtClean="0">
                <a:latin typeface="Calibri" panose="020F0502020204030204" pitchFamily="34" charset="0"/>
              </a:rPr>
              <a:t>Εξέλιξη και συνέχεια της  διαδικασίας αξιολόγησης</a:t>
            </a:r>
          </a:p>
          <a:p>
            <a:pPr lvl="1">
              <a:lnSpc>
                <a:spcPct val="95000"/>
              </a:lnSpc>
              <a:spcBef>
                <a:spcPts val="300"/>
              </a:spcBef>
              <a:buFont typeface="Wingdings" panose="05000000000000000000" pitchFamily="2" charset="2"/>
              <a:buChar char="§"/>
            </a:pPr>
            <a:r>
              <a:rPr lang="el-GR" sz="2400" dirty="0" smtClean="0">
                <a:latin typeface="Calibri" panose="020F0502020204030204" pitchFamily="34" charset="0"/>
              </a:rPr>
              <a:t>Διαφοροποίηση διαδικασιών </a:t>
            </a:r>
            <a:r>
              <a:rPr lang="el-GR" sz="2400" dirty="0">
                <a:latin typeface="Calibri" panose="020F0502020204030204" pitchFamily="34" charset="0"/>
              </a:rPr>
              <a:t>και </a:t>
            </a:r>
            <a:r>
              <a:rPr lang="el-GR" sz="2400" dirty="0" smtClean="0">
                <a:latin typeface="Calibri" panose="020F0502020204030204" pitchFamily="34" charset="0"/>
              </a:rPr>
              <a:t>κριτήριων</a:t>
            </a:r>
          </a:p>
          <a:p>
            <a:pPr lvl="2">
              <a:lnSpc>
                <a:spcPct val="95000"/>
              </a:lnSpc>
              <a:spcBef>
                <a:spcPts val="300"/>
              </a:spcBef>
              <a:buFont typeface="Wingdings" panose="05000000000000000000" pitchFamily="2" charset="2"/>
              <a:buChar char="§"/>
            </a:pPr>
            <a:r>
              <a:rPr lang="el-GR" sz="2000" dirty="0" smtClean="0">
                <a:latin typeface="Calibri" panose="020F0502020204030204" pitchFamily="34" charset="0"/>
              </a:rPr>
              <a:t>Ανάλογα με το αν υπάρχει πιστοποίηση του εσωτερικού Σ.Δ.Π. του ΑΕΙ</a:t>
            </a:r>
          </a:p>
          <a:p>
            <a:pPr lvl="2">
              <a:lnSpc>
                <a:spcPct val="95000"/>
              </a:lnSpc>
              <a:spcBef>
                <a:spcPts val="300"/>
              </a:spcBef>
              <a:buFont typeface="Wingdings" panose="05000000000000000000" pitchFamily="2" charset="2"/>
              <a:buChar char="§"/>
            </a:pPr>
            <a:r>
              <a:rPr lang="el-GR" sz="2000" dirty="0" smtClean="0">
                <a:latin typeface="Calibri" panose="020F0502020204030204" pitchFamily="34" charset="0"/>
              </a:rPr>
              <a:t>Νέα Προγράμματα Σπουδών ή Π.Σ. που ήδη λειτουργούν</a:t>
            </a:r>
          </a:p>
          <a:p>
            <a:pPr lvl="1">
              <a:lnSpc>
                <a:spcPct val="95000"/>
              </a:lnSpc>
              <a:spcBef>
                <a:spcPts val="300"/>
              </a:spcBef>
              <a:buFont typeface="Wingdings" panose="05000000000000000000" pitchFamily="2" charset="2"/>
              <a:buChar char="§"/>
            </a:pPr>
            <a:r>
              <a:rPr lang="el-GR" sz="2400" dirty="0" smtClean="0">
                <a:latin typeface="Calibri" panose="020F0502020204030204" pitchFamily="34" charset="0"/>
              </a:rPr>
              <a:t>Περιλαμβάνει διαδικασία </a:t>
            </a:r>
            <a:r>
              <a:rPr lang="el-GR" sz="2400" dirty="0">
                <a:latin typeface="Calibri" panose="020F0502020204030204" pitchFamily="34" charset="0"/>
              </a:rPr>
              <a:t>εξωτερικής </a:t>
            </a:r>
            <a:r>
              <a:rPr lang="el-GR" sz="2400" dirty="0" smtClean="0">
                <a:latin typeface="Calibri" panose="020F0502020204030204" pitchFamily="34" charset="0"/>
              </a:rPr>
              <a:t>αξιολόγησης</a:t>
            </a:r>
          </a:p>
          <a:p>
            <a:pPr lvl="2">
              <a:lnSpc>
                <a:spcPct val="95000"/>
              </a:lnSpc>
              <a:spcBef>
                <a:spcPts val="300"/>
              </a:spcBef>
              <a:buFont typeface="Calibri" panose="020F0502020204030204" pitchFamily="34" charset="0"/>
              <a:buChar char="–"/>
            </a:pPr>
            <a:r>
              <a:rPr lang="el-GR" sz="2000" dirty="0" smtClean="0">
                <a:latin typeface="Calibri" panose="020F0502020204030204" pitchFamily="34" charset="0"/>
              </a:rPr>
              <a:t>Υποχρεωτική συμμετοχή εκπροσώπων επαγγελματικών οργανώσεων ή επιμελητηρίων ιδιαίτερα για νομοθετικώς κατοχυρωμένα επαγγέλματα</a:t>
            </a:r>
          </a:p>
          <a:p>
            <a:pPr lvl="1">
              <a:lnSpc>
                <a:spcPct val="95000"/>
              </a:lnSpc>
              <a:spcBef>
                <a:spcPts val="300"/>
              </a:spcBef>
              <a:buFont typeface="Wingdings" panose="05000000000000000000" pitchFamily="2" charset="2"/>
              <a:buChar char="§"/>
            </a:pPr>
            <a:r>
              <a:rPr lang="el-GR" sz="2400" dirty="0" smtClean="0">
                <a:latin typeface="Calibri" panose="020F0502020204030204" pitchFamily="34" charset="0"/>
              </a:rPr>
              <a:t>Δυνατότητα αξιολόγησης συναφών προγραμμάτων σπουδών από μία επιτροπή</a:t>
            </a:r>
          </a:p>
          <a:p>
            <a:pPr lvl="1">
              <a:lnSpc>
                <a:spcPct val="95000"/>
              </a:lnSpc>
              <a:spcBef>
                <a:spcPts val="300"/>
              </a:spcBef>
              <a:buFont typeface="Wingdings" panose="05000000000000000000" pitchFamily="2" charset="2"/>
              <a:buChar char="§"/>
            </a:pPr>
            <a:r>
              <a:rPr lang="el-GR" sz="2400" dirty="0" smtClean="0">
                <a:latin typeface="Calibri" panose="020F0502020204030204" pitchFamily="34" charset="0"/>
              </a:rPr>
              <a:t>Επιτόπια επίσκεψη εάν απαιτείται</a:t>
            </a:r>
          </a:p>
          <a:p>
            <a:pPr lvl="1">
              <a:lnSpc>
                <a:spcPct val="95000"/>
              </a:lnSpc>
              <a:spcBef>
                <a:spcPts val="300"/>
              </a:spcBef>
              <a:buFont typeface="Wingdings" panose="05000000000000000000" pitchFamily="2" charset="2"/>
              <a:buChar char="§"/>
            </a:pPr>
            <a:r>
              <a:rPr lang="el-GR" sz="2400" dirty="0" smtClean="0">
                <a:latin typeface="Calibri" panose="020F0502020204030204" pitchFamily="34" charset="0"/>
              </a:rPr>
              <a:t>Μπορεί να γίνει από αλλοδαπούς φορείς πιστοποίησης ποιότητας σε ΑΕΙ </a:t>
            </a:r>
            <a:r>
              <a:rPr lang="el-GR" sz="2400" i="1" dirty="0" smtClean="0">
                <a:latin typeface="Calibri" panose="020F0502020204030204" pitchFamily="34" charset="0"/>
              </a:rPr>
              <a:t>(διαπιστευμένους από την ΑΔΙΠ)</a:t>
            </a:r>
          </a:p>
          <a:p>
            <a:pPr lvl="1">
              <a:lnSpc>
                <a:spcPct val="95000"/>
              </a:lnSpc>
              <a:spcBef>
                <a:spcPts val="600"/>
              </a:spcBef>
              <a:buFont typeface="Wingdings" panose="05000000000000000000" pitchFamily="2" charset="2"/>
              <a:buChar char="§"/>
            </a:pPr>
            <a:endParaRPr lang="el-GR" sz="2400" dirty="0">
              <a:latin typeface="Calibri" panose="020F0502020204030204" pitchFamily="34" charset="0"/>
            </a:endParaRPr>
          </a:p>
        </p:txBody>
      </p:sp>
    </p:spTree>
    <p:extLst>
      <p:ext uri="{BB962C8B-B14F-4D97-AF65-F5344CB8AC3E}">
        <p14:creationId xmlns:p14="http://schemas.microsoft.com/office/powerpoint/2010/main" xmlns="" val="3889463520"/>
      </p:ext>
    </p:extLst>
  </p:cSld>
  <p:clrMapOvr>
    <a:masterClrMapping/>
  </p:clrMapOvr>
  <p:transition spd="slow">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bwMode="auto">
          <a:xfrm>
            <a:off x="196974" y="980728"/>
            <a:ext cx="8784976" cy="946497"/>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GB" sz="3400" b="1" dirty="0" smtClean="0">
                <a:solidFill>
                  <a:srgbClr val="C00000"/>
                </a:solidFill>
                <a:latin typeface="Calibri" pitchFamily="34" charset="0"/>
              </a:rPr>
              <a:t>European Standards &amp; Guidelines (ESG)</a:t>
            </a:r>
            <a:br>
              <a:rPr lang="en-GB" sz="3400" b="1" dirty="0" smtClean="0">
                <a:solidFill>
                  <a:srgbClr val="C00000"/>
                </a:solidFill>
                <a:latin typeface="Calibri" pitchFamily="34" charset="0"/>
              </a:rPr>
            </a:br>
            <a:r>
              <a:rPr lang="en-GB" sz="2000" i="1" dirty="0" smtClean="0">
                <a:solidFill>
                  <a:srgbClr val="C00000"/>
                </a:solidFill>
              </a:rPr>
              <a:t>Draft </a:t>
            </a:r>
            <a:r>
              <a:rPr lang="en-GB" sz="2000" i="1" dirty="0">
                <a:solidFill>
                  <a:srgbClr val="C00000"/>
                </a:solidFill>
              </a:rPr>
              <a:t>initial </a:t>
            </a:r>
            <a:r>
              <a:rPr lang="en-GB" sz="2000" i="1" dirty="0" smtClean="0">
                <a:solidFill>
                  <a:srgbClr val="C00000"/>
                </a:solidFill>
              </a:rPr>
              <a:t>proposal</a:t>
            </a:r>
            <a:r>
              <a:rPr lang="el-GR" sz="2000" i="1" dirty="0" smtClean="0">
                <a:solidFill>
                  <a:srgbClr val="C00000"/>
                </a:solidFill>
              </a:rPr>
              <a:t> </a:t>
            </a:r>
            <a:r>
              <a:rPr lang="en-US" sz="2000" i="1" dirty="0" smtClean="0">
                <a:solidFill>
                  <a:srgbClr val="C00000"/>
                </a:solidFill>
              </a:rPr>
              <a:t>revision </a:t>
            </a:r>
            <a:r>
              <a:rPr lang="el-GR" sz="2000" i="1" dirty="0" smtClean="0">
                <a:solidFill>
                  <a:srgbClr val="C00000"/>
                </a:solidFill>
              </a:rPr>
              <a:t>2013</a:t>
            </a:r>
            <a:r>
              <a:rPr lang="el-GR" dirty="0" smtClean="0">
                <a:solidFill>
                  <a:srgbClr val="C00000"/>
                </a:solidFill>
                <a:latin typeface="Calibri" pitchFamily="34" charset="0"/>
              </a:rPr>
              <a:t/>
            </a:r>
            <a:br>
              <a:rPr lang="el-GR" dirty="0" smtClean="0">
                <a:solidFill>
                  <a:srgbClr val="C00000"/>
                </a:solidFill>
                <a:latin typeface="Calibri" pitchFamily="34" charset="0"/>
              </a:rPr>
            </a:br>
            <a:endParaRPr lang="en-GB" dirty="0" smtClean="0">
              <a:solidFill>
                <a:srgbClr val="C00000"/>
              </a:solidFill>
            </a:endParaRPr>
          </a:p>
        </p:txBody>
      </p:sp>
      <p:sp>
        <p:nvSpPr>
          <p:cNvPr id="37891" name="TextBox 7"/>
          <p:cNvSpPr txBox="1">
            <a:spLocks noChangeArrowheads="1"/>
          </p:cNvSpPr>
          <p:nvPr/>
        </p:nvSpPr>
        <p:spPr bwMode="auto">
          <a:xfrm>
            <a:off x="34925" y="6518275"/>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Γεωπονικό Πανεπιστήμιο Αθηνών 09.04.2014</a:t>
            </a:r>
            <a:endParaRPr lang="en-GB" sz="1600" b="1" dirty="0">
              <a:solidFill>
                <a:srgbClr val="D9D9D9"/>
              </a:solidFill>
              <a:latin typeface="Calibri" pitchFamily="34" charset="0"/>
            </a:endParaRPr>
          </a:p>
        </p:txBody>
      </p:sp>
      <p:sp>
        <p:nvSpPr>
          <p:cNvPr id="2" name="Content Placeholder 1"/>
          <p:cNvSpPr>
            <a:spLocks noGrp="1"/>
          </p:cNvSpPr>
          <p:nvPr>
            <p:ph idx="1"/>
          </p:nvPr>
        </p:nvSpPr>
        <p:spPr>
          <a:xfrm>
            <a:off x="179512" y="1927224"/>
            <a:ext cx="8784976" cy="4454103"/>
          </a:xfrm>
        </p:spPr>
        <p:txBody>
          <a:bodyPr/>
          <a:lstStyle/>
          <a:p>
            <a:pPr marL="357188" indent="-357188">
              <a:lnSpc>
                <a:spcPct val="90000"/>
              </a:lnSpc>
              <a:spcBef>
                <a:spcPts val="600"/>
              </a:spcBef>
              <a:buNone/>
            </a:pPr>
            <a:r>
              <a:rPr lang="el-GR" sz="2400" dirty="0">
                <a:solidFill>
                  <a:schemeClr val="accent1">
                    <a:lumMod val="50000"/>
                  </a:schemeClr>
                </a:solidFill>
                <a:latin typeface="Calibri" panose="020F0502020204030204" pitchFamily="34" charset="0"/>
              </a:rPr>
              <a:t>Τα προγράμματα σπουδών αποτελούν τον πυρήνα της εκπαιδευτικής αποστολής της ανώτατης εκπαίδευσης.</a:t>
            </a:r>
            <a:endParaRPr lang="el-GR" sz="2400" dirty="0" smtClean="0">
              <a:solidFill>
                <a:schemeClr val="accent1">
                  <a:lumMod val="50000"/>
                </a:schemeClr>
              </a:solidFill>
              <a:latin typeface="Calibri" panose="020F0502020204030204" pitchFamily="34" charset="0"/>
            </a:endParaRPr>
          </a:p>
          <a:p>
            <a:pPr marL="357188" indent="-357188">
              <a:lnSpc>
                <a:spcPct val="90000"/>
              </a:lnSpc>
              <a:spcBef>
                <a:spcPts val="600"/>
              </a:spcBef>
              <a:buNone/>
            </a:pPr>
            <a:r>
              <a:rPr lang="el-GR" sz="2400" dirty="0">
                <a:solidFill>
                  <a:schemeClr val="accent1">
                    <a:lumMod val="50000"/>
                  </a:schemeClr>
                </a:solidFill>
                <a:latin typeface="Calibri" panose="020F0502020204030204" pitchFamily="34" charset="0"/>
              </a:rPr>
              <a:t>•	</a:t>
            </a:r>
            <a:r>
              <a:rPr lang="el-GR" sz="2000" dirty="0" smtClean="0">
                <a:solidFill>
                  <a:schemeClr val="accent1">
                    <a:lumMod val="50000"/>
                  </a:schemeClr>
                </a:solidFill>
                <a:latin typeface="Calibri" panose="020F0502020204030204" pitchFamily="34" charset="0"/>
              </a:rPr>
              <a:t>Σχεδιάζονται </a:t>
            </a:r>
            <a:r>
              <a:rPr lang="el-GR" sz="2000" dirty="0">
                <a:solidFill>
                  <a:schemeClr val="accent1">
                    <a:lumMod val="50000"/>
                  </a:schemeClr>
                </a:solidFill>
                <a:latin typeface="Calibri" panose="020F0502020204030204" pitchFamily="34" charset="0"/>
              </a:rPr>
              <a:t>κατά τρόπον ώστε να ανταποκρίνονται στους στόχους που τίθενται για καθένα από </a:t>
            </a:r>
            <a:r>
              <a:rPr lang="el-GR" sz="2000" dirty="0" smtClean="0">
                <a:solidFill>
                  <a:schemeClr val="accent1">
                    <a:lumMod val="50000"/>
                  </a:schemeClr>
                </a:solidFill>
                <a:latin typeface="Calibri" panose="020F0502020204030204" pitchFamily="34" charset="0"/>
              </a:rPr>
              <a:t>αυτά, σύμφωνους </a:t>
            </a:r>
            <a:r>
              <a:rPr lang="el-GR" sz="2000" dirty="0">
                <a:solidFill>
                  <a:schemeClr val="accent1">
                    <a:lumMod val="50000"/>
                  </a:schemeClr>
                </a:solidFill>
                <a:latin typeface="Calibri" panose="020F0502020204030204" pitchFamily="34" charset="0"/>
              </a:rPr>
              <a:t>προς την στρατηγική του ιδρύματος και έχουν σαφώς διατυπωμένα μαθησιακά αποτελέσματα.</a:t>
            </a:r>
          </a:p>
          <a:p>
            <a:pPr marL="357188" indent="-357188">
              <a:lnSpc>
                <a:spcPct val="90000"/>
              </a:lnSpc>
              <a:spcBef>
                <a:spcPts val="600"/>
              </a:spcBef>
              <a:buNone/>
            </a:pPr>
            <a:r>
              <a:rPr lang="el-GR" sz="2000" dirty="0">
                <a:solidFill>
                  <a:schemeClr val="accent1">
                    <a:lumMod val="50000"/>
                  </a:schemeClr>
                </a:solidFill>
                <a:latin typeface="Calibri" panose="020F0502020204030204" pitchFamily="34" charset="0"/>
              </a:rPr>
              <a:t>•	</a:t>
            </a:r>
            <a:r>
              <a:rPr lang="el-GR" sz="2000" dirty="0" smtClean="0">
                <a:solidFill>
                  <a:schemeClr val="accent1">
                    <a:lumMod val="50000"/>
                  </a:schemeClr>
                </a:solidFill>
                <a:latin typeface="Calibri" panose="020F0502020204030204" pitchFamily="34" charset="0"/>
              </a:rPr>
              <a:t>με </a:t>
            </a:r>
            <a:r>
              <a:rPr lang="el-GR" sz="2000" dirty="0">
                <a:solidFill>
                  <a:schemeClr val="accent1">
                    <a:lumMod val="50000"/>
                  </a:schemeClr>
                </a:solidFill>
                <a:latin typeface="Calibri" panose="020F0502020204030204" pitchFamily="34" charset="0"/>
              </a:rPr>
              <a:t>την συμμετοχή των φοιτητών και </a:t>
            </a:r>
            <a:r>
              <a:rPr lang="el-GR" sz="2000" dirty="0" smtClean="0">
                <a:solidFill>
                  <a:schemeClr val="accent1">
                    <a:lumMod val="50000"/>
                  </a:schemeClr>
                </a:solidFill>
                <a:latin typeface="Calibri" panose="020F0502020204030204" pitchFamily="34" charset="0"/>
              </a:rPr>
              <a:t>άλλων ενδιαφερόμενων μερών (</a:t>
            </a:r>
            <a:r>
              <a:rPr lang="en-US" sz="2000" dirty="0" smtClean="0">
                <a:solidFill>
                  <a:schemeClr val="accent1">
                    <a:lumMod val="50000"/>
                  </a:schemeClr>
                </a:solidFill>
                <a:latin typeface="Calibri" panose="020F0502020204030204" pitchFamily="34" charset="0"/>
              </a:rPr>
              <a:t>stakeholders)</a:t>
            </a:r>
            <a:endParaRPr lang="el-GR" sz="2000" dirty="0">
              <a:solidFill>
                <a:schemeClr val="accent1">
                  <a:lumMod val="50000"/>
                </a:schemeClr>
              </a:solidFill>
              <a:latin typeface="Calibri" panose="020F0502020204030204" pitchFamily="34" charset="0"/>
            </a:endParaRPr>
          </a:p>
          <a:p>
            <a:pPr marL="357188" indent="-357188">
              <a:lnSpc>
                <a:spcPct val="90000"/>
              </a:lnSpc>
              <a:spcBef>
                <a:spcPts val="600"/>
              </a:spcBef>
              <a:buNone/>
            </a:pPr>
            <a:r>
              <a:rPr lang="el-GR" sz="2000" dirty="0">
                <a:solidFill>
                  <a:schemeClr val="accent1">
                    <a:lumMod val="50000"/>
                  </a:schemeClr>
                </a:solidFill>
                <a:latin typeface="Calibri" panose="020F0502020204030204" pitchFamily="34" charset="0"/>
              </a:rPr>
              <a:t>•	</a:t>
            </a:r>
            <a:r>
              <a:rPr lang="el-GR" sz="2000" dirty="0" smtClean="0">
                <a:solidFill>
                  <a:schemeClr val="accent1">
                    <a:lumMod val="50000"/>
                  </a:schemeClr>
                </a:solidFill>
                <a:latin typeface="Calibri" panose="020F0502020204030204" pitchFamily="34" charset="0"/>
              </a:rPr>
              <a:t>αξιοποιούν </a:t>
            </a:r>
            <a:r>
              <a:rPr lang="el-GR" sz="2000" dirty="0">
                <a:solidFill>
                  <a:schemeClr val="accent1">
                    <a:lumMod val="50000"/>
                  </a:schemeClr>
                </a:solidFill>
                <a:latin typeface="Calibri" panose="020F0502020204030204" pitchFamily="34" charset="0"/>
              </a:rPr>
              <a:t>την εξωτερική εμπειρία και τα ειδικά σημεία </a:t>
            </a:r>
            <a:r>
              <a:rPr lang="el-GR" sz="2000" dirty="0" smtClean="0">
                <a:solidFill>
                  <a:schemeClr val="accent1">
                    <a:lumMod val="50000"/>
                  </a:schemeClr>
                </a:solidFill>
                <a:latin typeface="Calibri" panose="020F0502020204030204" pitchFamily="34" charset="0"/>
              </a:rPr>
              <a:t>αναφοράς</a:t>
            </a:r>
            <a:r>
              <a:rPr lang="en-US" sz="2000" dirty="0" smtClean="0">
                <a:solidFill>
                  <a:schemeClr val="accent1">
                    <a:lumMod val="50000"/>
                  </a:schemeClr>
                </a:solidFill>
                <a:latin typeface="Calibri" panose="020F0502020204030204" pitchFamily="34" charset="0"/>
              </a:rPr>
              <a:t> (benchmarking)</a:t>
            </a:r>
            <a:r>
              <a:rPr lang="el-GR" sz="2000" dirty="0" smtClean="0">
                <a:solidFill>
                  <a:schemeClr val="accent1">
                    <a:lumMod val="50000"/>
                  </a:schemeClr>
                </a:solidFill>
                <a:latin typeface="Calibri" panose="020F0502020204030204" pitchFamily="34" charset="0"/>
              </a:rPr>
              <a:t>.</a:t>
            </a:r>
            <a:endParaRPr lang="el-GR" sz="2000" dirty="0">
              <a:solidFill>
                <a:schemeClr val="accent1">
                  <a:lumMod val="50000"/>
                </a:schemeClr>
              </a:solidFill>
              <a:latin typeface="Calibri" panose="020F0502020204030204" pitchFamily="34" charset="0"/>
            </a:endParaRPr>
          </a:p>
          <a:p>
            <a:pPr marL="357188" indent="-357188">
              <a:lnSpc>
                <a:spcPct val="90000"/>
              </a:lnSpc>
              <a:spcBef>
                <a:spcPts val="600"/>
              </a:spcBef>
              <a:buNone/>
            </a:pPr>
            <a:r>
              <a:rPr lang="el-GR" sz="2000" dirty="0">
                <a:solidFill>
                  <a:schemeClr val="accent1">
                    <a:lumMod val="50000"/>
                  </a:schemeClr>
                </a:solidFill>
                <a:latin typeface="Calibri" panose="020F0502020204030204" pitchFamily="34" charset="0"/>
              </a:rPr>
              <a:t>•	</a:t>
            </a:r>
            <a:r>
              <a:rPr lang="el-GR" sz="2000" dirty="0" smtClean="0">
                <a:solidFill>
                  <a:schemeClr val="accent1">
                    <a:lumMod val="50000"/>
                  </a:schemeClr>
                </a:solidFill>
                <a:latin typeface="Calibri" panose="020F0502020204030204" pitchFamily="34" charset="0"/>
              </a:rPr>
              <a:t>ο </a:t>
            </a:r>
            <a:r>
              <a:rPr lang="el-GR" sz="2000" dirty="0">
                <a:solidFill>
                  <a:schemeClr val="accent1">
                    <a:lumMod val="50000"/>
                  </a:schemeClr>
                </a:solidFill>
                <a:latin typeface="Calibri" panose="020F0502020204030204" pitchFamily="34" charset="0"/>
              </a:rPr>
              <a:t>σχεδιασμός τους καθιστά δυνατή την ομαλή πρόοδο των σπουδαστών</a:t>
            </a:r>
          </a:p>
          <a:p>
            <a:pPr marL="357188" indent="-357188">
              <a:lnSpc>
                <a:spcPct val="90000"/>
              </a:lnSpc>
              <a:spcBef>
                <a:spcPts val="600"/>
              </a:spcBef>
              <a:buNone/>
            </a:pPr>
            <a:r>
              <a:rPr lang="el-GR" sz="2000" dirty="0">
                <a:solidFill>
                  <a:schemeClr val="accent1">
                    <a:lumMod val="50000"/>
                  </a:schemeClr>
                </a:solidFill>
                <a:latin typeface="Calibri" panose="020F0502020204030204" pitchFamily="34" charset="0"/>
              </a:rPr>
              <a:t>•	</a:t>
            </a:r>
            <a:r>
              <a:rPr lang="el-GR" sz="2000" dirty="0" smtClean="0">
                <a:solidFill>
                  <a:schemeClr val="accent1">
                    <a:lumMod val="50000"/>
                  </a:schemeClr>
                </a:solidFill>
                <a:latin typeface="Calibri" panose="020F0502020204030204" pitchFamily="34" charset="0"/>
              </a:rPr>
              <a:t>προσδιορίζουν </a:t>
            </a:r>
            <a:r>
              <a:rPr lang="el-GR" sz="2000" dirty="0">
                <a:solidFill>
                  <a:schemeClr val="accent1">
                    <a:lumMod val="50000"/>
                  </a:schemeClr>
                </a:solidFill>
                <a:latin typeface="Calibri" panose="020F0502020204030204" pitchFamily="34" charset="0"/>
              </a:rPr>
              <a:t>τον αναμενόμενο φόρτο εργασίας των φοιτητών, π.χ. σε ECTS.</a:t>
            </a:r>
          </a:p>
          <a:p>
            <a:pPr marL="357188" indent="-357188">
              <a:lnSpc>
                <a:spcPct val="90000"/>
              </a:lnSpc>
              <a:spcBef>
                <a:spcPts val="600"/>
              </a:spcBef>
              <a:buNone/>
            </a:pPr>
            <a:r>
              <a:rPr lang="el-GR" sz="2000" dirty="0">
                <a:solidFill>
                  <a:schemeClr val="accent1">
                    <a:lumMod val="50000"/>
                  </a:schemeClr>
                </a:solidFill>
                <a:latin typeface="Calibri" panose="020F0502020204030204" pitchFamily="34" charset="0"/>
              </a:rPr>
              <a:t>•	</a:t>
            </a:r>
            <a:r>
              <a:rPr lang="el-GR" sz="2000" dirty="0" smtClean="0">
                <a:solidFill>
                  <a:schemeClr val="accent1">
                    <a:lumMod val="50000"/>
                  </a:schemeClr>
                </a:solidFill>
                <a:latin typeface="Calibri" panose="020F0502020204030204" pitchFamily="34" charset="0"/>
              </a:rPr>
              <a:t>διαδικασία </a:t>
            </a:r>
            <a:r>
              <a:rPr lang="el-GR" sz="2000" dirty="0">
                <a:solidFill>
                  <a:schemeClr val="accent1">
                    <a:lumMod val="50000"/>
                  </a:schemeClr>
                </a:solidFill>
                <a:latin typeface="Calibri" panose="020F0502020204030204" pitchFamily="34" charset="0"/>
              </a:rPr>
              <a:t>επίσημης έγκρισης </a:t>
            </a:r>
            <a:r>
              <a:rPr lang="el-GR" sz="2000" dirty="0" smtClean="0">
                <a:solidFill>
                  <a:schemeClr val="accent1">
                    <a:lumMod val="50000"/>
                  </a:schemeClr>
                </a:solidFill>
                <a:latin typeface="Calibri" panose="020F0502020204030204" pitchFamily="34" charset="0"/>
              </a:rPr>
              <a:t>από όργανο εκτός της ακαδημαϊκής μονάδας</a:t>
            </a:r>
          </a:p>
          <a:p>
            <a:pPr marL="357188" indent="-357188">
              <a:lnSpc>
                <a:spcPct val="90000"/>
              </a:lnSpc>
              <a:spcBef>
                <a:spcPts val="600"/>
              </a:spcBef>
              <a:buNone/>
            </a:pPr>
            <a:r>
              <a:rPr lang="el-GR" sz="2000" dirty="0">
                <a:solidFill>
                  <a:schemeClr val="accent1">
                    <a:lumMod val="50000"/>
                  </a:schemeClr>
                </a:solidFill>
                <a:latin typeface="Calibri" panose="020F0502020204030204" pitchFamily="34" charset="0"/>
              </a:rPr>
              <a:t>•	</a:t>
            </a:r>
            <a:r>
              <a:rPr lang="el-GR" sz="2000" dirty="0" smtClean="0">
                <a:solidFill>
                  <a:schemeClr val="accent1">
                    <a:lumMod val="50000"/>
                  </a:schemeClr>
                </a:solidFill>
                <a:latin typeface="Calibri" panose="020F0502020204030204" pitchFamily="34" charset="0"/>
              </a:rPr>
              <a:t>αναθεωρούνται περιοδικά</a:t>
            </a:r>
          </a:p>
          <a:p>
            <a:pPr marL="357188" indent="-357188">
              <a:lnSpc>
                <a:spcPct val="90000"/>
              </a:lnSpc>
              <a:spcBef>
                <a:spcPts val="600"/>
              </a:spcBef>
              <a:buNone/>
            </a:pPr>
            <a:endParaRPr lang="en-US" sz="2000" dirty="0" smtClean="0">
              <a:solidFill>
                <a:schemeClr val="accent1">
                  <a:lumMod val="50000"/>
                </a:schemeClr>
              </a:solidFill>
              <a:latin typeface="Calibri" panose="020F0502020204030204" pitchFamily="34" charset="0"/>
            </a:endParaRPr>
          </a:p>
          <a:p>
            <a:pPr marL="357188" indent="-357188">
              <a:lnSpc>
                <a:spcPct val="90000"/>
              </a:lnSpc>
              <a:spcBef>
                <a:spcPts val="600"/>
              </a:spcBef>
              <a:buNone/>
            </a:pPr>
            <a:endParaRPr lang="el-GR" sz="2000" dirty="0">
              <a:solidFill>
                <a:schemeClr val="accent1">
                  <a:lumMod val="50000"/>
                </a:schemeClr>
              </a:solidFill>
              <a:latin typeface="Calibri" panose="020F0502020204030204" pitchFamily="34" charset="0"/>
            </a:endParaRPr>
          </a:p>
          <a:p>
            <a:pPr marL="357188" indent="-357188">
              <a:lnSpc>
                <a:spcPct val="90000"/>
              </a:lnSpc>
              <a:spcBef>
                <a:spcPts val="600"/>
              </a:spcBef>
              <a:buNone/>
            </a:pPr>
            <a:endParaRPr lang="el-GR" sz="2400" dirty="0">
              <a:solidFill>
                <a:schemeClr val="accent1">
                  <a:lumMod val="50000"/>
                </a:schemeClr>
              </a:solidFill>
              <a:latin typeface="Calibri" panose="020F0502020204030204" pitchFamily="34" charset="0"/>
            </a:endParaRPr>
          </a:p>
        </p:txBody>
      </p:sp>
    </p:spTree>
    <p:extLst>
      <p:ext uri="{BB962C8B-B14F-4D97-AF65-F5344CB8AC3E}">
        <p14:creationId xmlns:p14="http://schemas.microsoft.com/office/powerpoint/2010/main" xmlns="" val="3366704983"/>
      </p:ext>
    </p:extLst>
  </p:cSld>
  <p:clrMapOvr>
    <a:masterClrMapping/>
  </p:clrMapOvr>
  <p:transition spd="slow">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Διάγραμμα 1"/>
          <p:cNvGraphicFramePr/>
          <p:nvPr>
            <p:extLst>
              <p:ext uri="{D42A27DB-BD31-4B8C-83A1-F6EECF244321}">
                <p14:modId xmlns:p14="http://schemas.microsoft.com/office/powerpoint/2010/main" xmlns="" val="2058212732"/>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7889" name="Title 1"/>
          <p:cNvSpPr>
            <a:spLocks noGrp="1"/>
          </p:cNvSpPr>
          <p:nvPr>
            <p:ph type="title"/>
          </p:nvPr>
        </p:nvSpPr>
        <p:spPr bwMode="auto">
          <a:xfrm>
            <a:off x="179512" y="836712"/>
            <a:ext cx="8784976" cy="946497"/>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l-GR" sz="3400" dirty="0" smtClean="0">
                <a:solidFill>
                  <a:srgbClr val="C00000"/>
                </a:solidFill>
                <a:latin typeface="Calibri" pitchFamily="34" charset="0"/>
              </a:rPr>
              <a:t>Στόχος της Πιστοποίησης  (1/3)</a:t>
            </a:r>
            <a:r>
              <a:rPr lang="el-GR" sz="3400" b="1" dirty="0" smtClean="0">
                <a:solidFill>
                  <a:srgbClr val="C00000"/>
                </a:solidFill>
                <a:latin typeface="Calibri" pitchFamily="34" charset="0"/>
              </a:rPr>
              <a:t/>
            </a:r>
            <a:br>
              <a:rPr lang="el-GR" sz="3400" b="1" dirty="0" smtClean="0">
                <a:solidFill>
                  <a:srgbClr val="C00000"/>
                </a:solidFill>
                <a:latin typeface="Calibri" pitchFamily="34" charset="0"/>
              </a:rPr>
            </a:br>
            <a:r>
              <a:rPr lang="el-GR" sz="3200" b="1" dirty="0" smtClean="0">
                <a:solidFill>
                  <a:srgbClr val="C00000"/>
                </a:solidFill>
                <a:latin typeface="Calibri" pitchFamily="34" charset="0"/>
              </a:rPr>
              <a:t>Σχεδιασμός Π.Σ. &amp; Εκπαιδευτικής  Διαδικασίας</a:t>
            </a:r>
            <a:r>
              <a:rPr lang="el-GR" dirty="0" smtClean="0">
                <a:solidFill>
                  <a:srgbClr val="C00000"/>
                </a:solidFill>
                <a:latin typeface="Calibri" pitchFamily="34" charset="0"/>
              </a:rPr>
              <a:t/>
            </a:r>
            <a:br>
              <a:rPr lang="el-GR" dirty="0" smtClean="0">
                <a:solidFill>
                  <a:srgbClr val="C00000"/>
                </a:solidFill>
                <a:latin typeface="Calibri" pitchFamily="34" charset="0"/>
              </a:rPr>
            </a:br>
            <a:endParaRPr lang="en-GB" dirty="0" smtClean="0">
              <a:solidFill>
                <a:srgbClr val="C00000"/>
              </a:solidFill>
            </a:endParaRPr>
          </a:p>
        </p:txBody>
      </p:sp>
      <p:sp>
        <p:nvSpPr>
          <p:cNvPr id="37891" name="TextBox 7"/>
          <p:cNvSpPr txBox="1">
            <a:spLocks noChangeArrowheads="1"/>
          </p:cNvSpPr>
          <p:nvPr/>
        </p:nvSpPr>
        <p:spPr bwMode="auto">
          <a:xfrm>
            <a:off x="34925" y="6518275"/>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Γεωπονικό Πανεπιστήμιο Αθηνών 09.04.2014</a:t>
            </a:r>
            <a:endParaRPr lang="en-GB" sz="1600" b="1" dirty="0">
              <a:solidFill>
                <a:srgbClr val="D9D9D9"/>
              </a:solidFill>
              <a:latin typeface="Calibri" pitchFamily="34" charset="0"/>
            </a:endParaRPr>
          </a:p>
        </p:txBody>
      </p:sp>
      <p:grpSp>
        <p:nvGrpSpPr>
          <p:cNvPr id="19" name="Ομάδα 18"/>
          <p:cNvGrpSpPr/>
          <p:nvPr/>
        </p:nvGrpSpPr>
        <p:grpSpPr>
          <a:xfrm>
            <a:off x="1835410" y="2276872"/>
            <a:ext cx="5508104" cy="3835354"/>
            <a:chOff x="1835410" y="2276872"/>
            <a:chExt cx="5508104" cy="3835354"/>
          </a:xfrm>
        </p:grpSpPr>
        <p:graphicFrame>
          <p:nvGraphicFramePr>
            <p:cNvPr id="5" name="Diagram 4"/>
            <p:cNvGraphicFramePr/>
            <p:nvPr>
              <p:extLst>
                <p:ext uri="{D42A27DB-BD31-4B8C-83A1-F6EECF244321}">
                  <p14:modId xmlns:p14="http://schemas.microsoft.com/office/powerpoint/2010/main" xmlns="" val="1521959386"/>
                </p:ext>
              </p:extLst>
            </p:nvPr>
          </p:nvGraphicFramePr>
          <p:xfrm>
            <a:off x="1835410" y="2276872"/>
            <a:ext cx="5508104" cy="383535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pSp>
          <p:nvGrpSpPr>
            <p:cNvPr id="7" name="Ομάδα 6"/>
            <p:cNvGrpSpPr/>
            <p:nvPr/>
          </p:nvGrpSpPr>
          <p:grpSpPr>
            <a:xfrm>
              <a:off x="3582938" y="3272780"/>
              <a:ext cx="1872208" cy="1872208"/>
              <a:chOff x="3653358" y="3329930"/>
              <a:chExt cx="1872208" cy="1872208"/>
            </a:xfrm>
          </p:grpSpPr>
          <p:sp>
            <p:nvSpPr>
              <p:cNvPr id="3" name="Έλλειψη 2"/>
              <p:cNvSpPr/>
              <p:nvPr/>
            </p:nvSpPr>
            <p:spPr>
              <a:xfrm>
                <a:off x="4013398" y="3689970"/>
                <a:ext cx="1152128" cy="1152128"/>
              </a:xfrm>
              <a:prstGeom prst="ellipse">
                <a:avLst/>
              </a:prstGeom>
              <a:solidFill>
                <a:srgbClr val="33CC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600" b="1" dirty="0" smtClean="0">
                    <a:solidFill>
                      <a:schemeClr val="tx1"/>
                    </a:solidFill>
                  </a:rPr>
                  <a:t>ΦΟΙΤΗΤΕΣ</a:t>
                </a:r>
                <a:endParaRPr lang="el-GR" sz="1600" b="1" dirty="0">
                  <a:solidFill>
                    <a:schemeClr val="tx1"/>
                  </a:solidFill>
                </a:endParaRPr>
              </a:p>
            </p:txBody>
          </p:sp>
          <p:sp>
            <p:nvSpPr>
              <p:cNvPr id="4" name="Ραβδωτό δεξιό βέλος 3"/>
              <p:cNvSpPr/>
              <p:nvPr/>
            </p:nvSpPr>
            <p:spPr>
              <a:xfrm rot="10800000">
                <a:off x="5165526" y="4122018"/>
                <a:ext cx="360040" cy="360040"/>
              </a:xfrm>
              <a:prstGeom prst="stripedRightArrow">
                <a:avLst/>
              </a:prstGeom>
              <a:solidFill>
                <a:srgbClr val="33CC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 name="Ραβδωτό δεξιό βέλος 10"/>
              <p:cNvSpPr/>
              <p:nvPr/>
            </p:nvSpPr>
            <p:spPr>
              <a:xfrm>
                <a:off x="3653358" y="4122018"/>
                <a:ext cx="360040" cy="360040"/>
              </a:xfrm>
              <a:prstGeom prst="stripedRightArrow">
                <a:avLst/>
              </a:prstGeom>
              <a:solidFill>
                <a:srgbClr val="33CC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2" name="Ραβδωτό δεξιό βέλος 11"/>
              <p:cNvSpPr/>
              <p:nvPr/>
            </p:nvSpPr>
            <p:spPr>
              <a:xfrm rot="5400000">
                <a:off x="4409442" y="3329930"/>
                <a:ext cx="360040" cy="360040"/>
              </a:xfrm>
              <a:prstGeom prst="stripedRightArrow">
                <a:avLst/>
              </a:prstGeom>
              <a:solidFill>
                <a:srgbClr val="33CC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3" name="Ραβδωτό δεξιό βέλος 12"/>
              <p:cNvSpPr/>
              <p:nvPr/>
            </p:nvSpPr>
            <p:spPr>
              <a:xfrm rot="16200000">
                <a:off x="4445446" y="4842098"/>
                <a:ext cx="360040" cy="360040"/>
              </a:xfrm>
              <a:prstGeom prst="stripedRightArrow">
                <a:avLst/>
              </a:prstGeom>
              <a:solidFill>
                <a:srgbClr val="33CC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4" name="Ραβδωτό δεξιό βέλος 13"/>
              <p:cNvSpPr/>
              <p:nvPr/>
            </p:nvSpPr>
            <p:spPr>
              <a:xfrm rot="8100000">
                <a:off x="4929481" y="3575575"/>
                <a:ext cx="360040" cy="360040"/>
              </a:xfrm>
              <a:prstGeom prst="stripedRightArrow">
                <a:avLst/>
              </a:prstGeom>
              <a:solidFill>
                <a:srgbClr val="33CC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5" name="Ραβδωτό δεξιό βέλος 14"/>
              <p:cNvSpPr/>
              <p:nvPr/>
            </p:nvSpPr>
            <p:spPr>
              <a:xfrm rot="2700000">
                <a:off x="3854479" y="3575575"/>
                <a:ext cx="360040" cy="360040"/>
              </a:xfrm>
              <a:prstGeom prst="stripedRightArrow">
                <a:avLst/>
              </a:prstGeom>
              <a:solidFill>
                <a:srgbClr val="33CC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6" name="Ραβδωτό δεξιό βέλος 15"/>
              <p:cNvSpPr/>
              <p:nvPr/>
            </p:nvSpPr>
            <p:spPr>
              <a:xfrm rot="18900000">
                <a:off x="3873529" y="4650577"/>
                <a:ext cx="360040" cy="360040"/>
              </a:xfrm>
              <a:prstGeom prst="stripedRightArrow">
                <a:avLst/>
              </a:prstGeom>
              <a:solidFill>
                <a:srgbClr val="33CC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7" name="Ραβδωτό δεξιό βέλος 16"/>
              <p:cNvSpPr/>
              <p:nvPr/>
            </p:nvSpPr>
            <p:spPr>
              <a:xfrm rot="13500000">
                <a:off x="4982439" y="4640837"/>
                <a:ext cx="360040" cy="360040"/>
              </a:xfrm>
              <a:prstGeom prst="stripedRightArrow">
                <a:avLst/>
              </a:prstGeom>
              <a:solidFill>
                <a:srgbClr val="33CC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grpSp>
      <p:sp>
        <p:nvSpPr>
          <p:cNvPr id="18" name="Επεξήγηση με δεξιό βέλος 17"/>
          <p:cNvSpPr/>
          <p:nvPr/>
        </p:nvSpPr>
        <p:spPr>
          <a:xfrm rot="1552255">
            <a:off x="847940" y="2139354"/>
            <a:ext cx="1728763" cy="820416"/>
          </a:xfrm>
          <a:prstGeom prst="rightArrowCallout">
            <a:avLst>
              <a:gd name="adj1" fmla="val 33774"/>
              <a:gd name="adj2" fmla="val 34779"/>
              <a:gd name="adj3" fmla="val 21268"/>
              <a:gd name="adj4" fmla="val 79303"/>
            </a:avLst>
          </a:prstGeom>
          <a:solidFill>
            <a:schemeClr val="accent6">
              <a:lumMod val="60000"/>
              <a:lumOff val="40000"/>
              <a:alpha val="73000"/>
            </a:schemeClr>
          </a:solidFill>
          <a:ln>
            <a:noFill/>
          </a:ln>
          <a:effectLst/>
          <a:scene3d>
            <a:camera prst="orthographicFront"/>
            <a:lightRig rig="freezing"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solidFill>
                  <a:srgbClr val="C00000"/>
                </a:solidFill>
              </a:rPr>
              <a:t>ΔΕΠ, ΕΠ, ΕΡΔΙΠ, …..</a:t>
            </a:r>
            <a:endParaRPr lang="el-GR" b="1" dirty="0">
              <a:solidFill>
                <a:srgbClr val="C00000"/>
              </a:solidFill>
            </a:endParaRPr>
          </a:p>
        </p:txBody>
      </p:sp>
      <p:sp>
        <p:nvSpPr>
          <p:cNvPr id="22" name="Επεξήγηση με δεξιό βέλος 21"/>
          <p:cNvSpPr/>
          <p:nvPr/>
        </p:nvSpPr>
        <p:spPr>
          <a:xfrm rot="9373081" flipV="1">
            <a:off x="6464222" y="2139354"/>
            <a:ext cx="1728763" cy="820416"/>
          </a:xfrm>
          <a:prstGeom prst="rightArrowCallout">
            <a:avLst>
              <a:gd name="adj1" fmla="val 33774"/>
              <a:gd name="adj2" fmla="val 34779"/>
              <a:gd name="adj3" fmla="val 21268"/>
              <a:gd name="adj4" fmla="val 79303"/>
            </a:avLst>
          </a:prstGeom>
          <a:solidFill>
            <a:schemeClr val="accent6">
              <a:lumMod val="60000"/>
              <a:lumOff val="40000"/>
              <a:alpha val="73000"/>
            </a:schemeClr>
          </a:solidFill>
          <a:ln>
            <a:noFill/>
          </a:ln>
          <a:effectLst/>
          <a:scene3d>
            <a:camera prst="orthographicFront"/>
            <a:lightRig rig="freezing" dir="t"/>
          </a:scene3d>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b="1" dirty="0" smtClean="0">
                <a:solidFill>
                  <a:srgbClr val="C00000"/>
                </a:solidFill>
              </a:rPr>
              <a:t>Benchmarking</a:t>
            </a:r>
            <a:endParaRPr lang="el-GR" b="1" dirty="0">
              <a:solidFill>
                <a:srgbClr val="C00000"/>
              </a:solidFill>
            </a:endParaRPr>
          </a:p>
        </p:txBody>
      </p:sp>
      <p:sp>
        <p:nvSpPr>
          <p:cNvPr id="23" name="Επεξήγηση με δεξιό βέλος 22"/>
          <p:cNvSpPr/>
          <p:nvPr/>
        </p:nvSpPr>
        <p:spPr>
          <a:xfrm rot="20669123">
            <a:off x="617781" y="5373454"/>
            <a:ext cx="1728763" cy="820416"/>
          </a:xfrm>
          <a:prstGeom prst="rightArrowCallout">
            <a:avLst>
              <a:gd name="adj1" fmla="val 33774"/>
              <a:gd name="adj2" fmla="val 34779"/>
              <a:gd name="adj3" fmla="val 21268"/>
              <a:gd name="adj4" fmla="val 79303"/>
            </a:avLst>
          </a:prstGeom>
          <a:solidFill>
            <a:schemeClr val="accent6">
              <a:lumMod val="60000"/>
              <a:lumOff val="40000"/>
              <a:alpha val="73000"/>
            </a:schemeClr>
          </a:solidFill>
          <a:ln>
            <a:noFill/>
          </a:ln>
          <a:effectLst/>
          <a:scene3d>
            <a:camera prst="orthographicFront"/>
            <a:lightRig rig="freezing"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solidFill>
                  <a:srgbClr val="C00000"/>
                </a:solidFill>
              </a:rPr>
              <a:t>Εσωτερικό Σύστημα Δ.Π.</a:t>
            </a:r>
            <a:endParaRPr lang="el-GR" b="1" dirty="0">
              <a:solidFill>
                <a:srgbClr val="C00000"/>
              </a:solidFill>
            </a:endParaRPr>
          </a:p>
        </p:txBody>
      </p:sp>
      <p:sp>
        <p:nvSpPr>
          <p:cNvPr id="24" name="Επεξήγηση με δεξιό βέλος 23"/>
          <p:cNvSpPr/>
          <p:nvPr/>
        </p:nvSpPr>
        <p:spPr>
          <a:xfrm>
            <a:off x="35496" y="3573016"/>
            <a:ext cx="1885491" cy="1130886"/>
          </a:xfrm>
          <a:prstGeom prst="rightArrowCallout">
            <a:avLst>
              <a:gd name="adj1" fmla="val 33774"/>
              <a:gd name="adj2" fmla="val 34779"/>
              <a:gd name="adj3" fmla="val 21268"/>
              <a:gd name="adj4" fmla="val 79303"/>
            </a:avLst>
          </a:prstGeom>
          <a:solidFill>
            <a:schemeClr val="accent6">
              <a:lumMod val="60000"/>
              <a:lumOff val="40000"/>
              <a:alpha val="73000"/>
            </a:schemeClr>
          </a:solidFill>
          <a:ln>
            <a:noFill/>
          </a:ln>
          <a:effectLst/>
          <a:scene3d>
            <a:camera prst="orthographicFront"/>
            <a:lightRig rig="freezing"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solidFill>
                  <a:srgbClr val="C00000"/>
                </a:solidFill>
              </a:rPr>
              <a:t>Περιβάλλον &amp; Κοινωνικοί Εταίροι</a:t>
            </a:r>
            <a:endParaRPr lang="el-GR" b="1" dirty="0">
              <a:solidFill>
                <a:srgbClr val="C00000"/>
              </a:solidFill>
            </a:endParaRPr>
          </a:p>
        </p:txBody>
      </p:sp>
      <p:sp>
        <p:nvSpPr>
          <p:cNvPr id="25" name="Επεξήγηση με δεξιό βέλος 24"/>
          <p:cNvSpPr/>
          <p:nvPr/>
        </p:nvSpPr>
        <p:spPr>
          <a:xfrm rot="10800000" flipV="1">
            <a:off x="7164288" y="3789040"/>
            <a:ext cx="1728763" cy="820416"/>
          </a:xfrm>
          <a:prstGeom prst="rightArrowCallout">
            <a:avLst>
              <a:gd name="adj1" fmla="val 33774"/>
              <a:gd name="adj2" fmla="val 34779"/>
              <a:gd name="adj3" fmla="val 21268"/>
              <a:gd name="adj4" fmla="val 79303"/>
            </a:avLst>
          </a:prstGeom>
          <a:solidFill>
            <a:schemeClr val="accent6">
              <a:lumMod val="60000"/>
              <a:lumOff val="40000"/>
              <a:alpha val="73000"/>
            </a:schemeClr>
          </a:solidFill>
          <a:ln>
            <a:noFill/>
          </a:ln>
          <a:effectLst/>
          <a:scene3d>
            <a:camera prst="orthographicFront"/>
            <a:lightRig rig="freezing" dir="t"/>
          </a:scene3d>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l-GR" b="1" dirty="0" smtClean="0">
                <a:solidFill>
                  <a:srgbClr val="C00000"/>
                </a:solidFill>
              </a:rPr>
              <a:t>Εθν. Πλ.</a:t>
            </a:r>
            <a:br>
              <a:rPr lang="el-GR" b="1" dirty="0" smtClean="0">
                <a:solidFill>
                  <a:srgbClr val="C00000"/>
                </a:solidFill>
              </a:rPr>
            </a:br>
            <a:r>
              <a:rPr lang="el-GR" b="1" dirty="0" smtClean="0">
                <a:solidFill>
                  <a:srgbClr val="C00000"/>
                </a:solidFill>
              </a:rPr>
              <a:t>Προσ.</a:t>
            </a:r>
            <a:endParaRPr lang="el-GR" b="1" dirty="0">
              <a:solidFill>
                <a:srgbClr val="C00000"/>
              </a:solidFill>
            </a:endParaRPr>
          </a:p>
        </p:txBody>
      </p:sp>
      <p:sp>
        <p:nvSpPr>
          <p:cNvPr id="20" name="Έλλειψη 19"/>
          <p:cNvSpPr/>
          <p:nvPr/>
        </p:nvSpPr>
        <p:spPr>
          <a:xfrm>
            <a:off x="1888654" y="2137013"/>
            <a:ext cx="5275634" cy="4381261"/>
          </a:xfrm>
          <a:prstGeom prst="ellipse">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7" name="Επεξήγηση με δεξιό βέλος 26"/>
          <p:cNvSpPr/>
          <p:nvPr/>
        </p:nvSpPr>
        <p:spPr>
          <a:xfrm rot="11885991" flipV="1">
            <a:off x="6888917" y="5261419"/>
            <a:ext cx="1728763" cy="820416"/>
          </a:xfrm>
          <a:prstGeom prst="rightArrowCallout">
            <a:avLst>
              <a:gd name="adj1" fmla="val 33774"/>
              <a:gd name="adj2" fmla="val 34779"/>
              <a:gd name="adj3" fmla="val 21268"/>
              <a:gd name="adj4" fmla="val 79303"/>
            </a:avLst>
          </a:prstGeom>
          <a:solidFill>
            <a:schemeClr val="accent6">
              <a:lumMod val="60000"/>
              <a:lumOff val="40000"/>
              <a:alpha val="73000"/>
            </a:schemeClr>
          </a:solidFill>
          <a:ln>
            <a:noFill/>
          </a:ln>
          <a:effectLst/>
          <a:scene3d>
            <a:camera prst="orthographicFront"/>
            <a:lightRig rig="freezing" dir="t"/>
          </a:scene3d>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l-GR" b="1" dirty="0" smtClean="0">
                <a:solidFill>
                  <a:srgbClr val="C00000"/>
                </a:solidFill>
              </a:rPr>
              <a:t>Ε.Χ.Α.Ε.</a:t>
            </a:r>
            <a:endParaRPr lang="el-GR" b="1" dirty="0">
              <a:solidFill>
                <a:srgbClr val="C00000"/>
              </a:solidFill>
            </a:endParaRPr>
          </a:p>
        </p:txBody>
      </p:sp>
    </p:spTree>
    <p:extLst>
      <p:ext uri="{BB962C8B-B14F-4D97-AF65-F5344CB8AC3E}">
        <p14:creationId xmlns:p14="http://schemas.microsoft.com/office/powerpoint/2010/main" xmlns="" val="2458891693"/>
      </p:ext>
    </p:extLst>
  </p:cSld>
  <p:clrMapOvr>
    <a:masterClrMapping/>
  </p:clrMapOvr>
  <p:transition spd="slow">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bwMode="auto">
          <a:xfrm>
            <a:off x="179512" y="836712"/>
            <a:ext cx="8784976" cy="946497"/>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l-GR" sz="3400" dirty="0" smtClean="0">
                <a:solidFill>
                  <a:srgbClr val="C00000"/>
                </a:solidFill>
                <a:latin typeface="Calibri" pitchFamily="34" charset="0"/>
              </a:rPr>
              <a:t>Στόχος της Πιστοποίησης (2/3)</a:t>
            </a:r>
            <a:r>
              <a:rPr lang="el-GR" sz="3400" b="1" dirty="0" smtClean="0">
                <a:solidFill>
                  <a:srgbClr val="C00000"/>
                </a:solidFill>
                <a:latin typeface="Calibri" pitchFamily="34" charset="0"/>
              </a:rPr>
              <a:t/>
            </a:r>
            <a:br>
              <a:rPr lang="el-GR" sz="3400" b="1" dirty="0" smtClean="0">
                <a:solidFill>
                  <a:srgbClr val="C00000"/>
                </a:solidFill>
                <a:latin typeface="Calibri" pitchFamily="34" charset="0"/>
              </a:rPr>
            </a:br>
            <a:r>
              <a:rPr lang="el-GR" sz="3200" b="1" dirty="0" smtClean="0">
                <a:solidFill>
                  <a:srgbClr val="C00000"/>
                </a:solidFill>
                <a:latin typeface="Calibri" pitchFamily="34" charset="0"/>
              </a:rPr>
              <a:t>Σχεδιασμός Π.Σ. &amp; Εκπαιδευτικής  Διαδικασίας</a:t>
            </a:r>
            <a:r>
              <a:rPr lang="el-GR" dirty="0" smtClean="0">
                <a:solidFill>
                  <a:srgbClr val="C00000"/>
                </a:solidFill>
                <a:latin typeface="Calibri" pitchFamily="34" charset="0"/>
              </a:rPr>
              <a:t/>
            </a:r>
            <a:br>
              <a:rPr lang="el-GR" dirty="0" smtClean="0">
                <a:solidFill>
                  <a:srgbClr val="C00000"/>
                </a:solidFill>
                <a:latin typeface="Calibri" pitchFamily="34" charset="0"/>
              </a:rPr>
            </a:br>
            <a:endParaRPr lang="en-GB" dirty="0" smtClean="0">
              <a:solidFill>
                <a:srgbClr val="C00000"/>
              </a:solidFill>
            </a:endParaRPr>
          </a:p>
        </p:txBody>
      </p:sp>
      <p:sp>
        <p:nvSpPr>
          <p:cNvPr id="37891" name="TextBox 7"/>
          <p:cNvSpPr txBox="1">
            <a:spLocks noChangeArrowheads="1"/>
          </p:cNvSpPr>
          <p:nvPr/>
        </p:nvSpPr>
        <p:spPr bwMode="auto">
          <a:xfrm>
            <a:off x="34925" y="6518275"/>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Γεωπονικό Πανεπιστήμιο Αθηνών 09.04.2014</a:t>
            </a:r>
            <a:endParaRPr lang="en-GB" sz="1600" b="1" dirty="0">
              <a:solidFill>
                <a:srgbClr val="D9D9D9"/>
              </a:solidFill>
              <a:latin typeface="Calibri" pitchFamily="34" charset="0"/>
            </a:endParaRPr>
          </a:p>
        </p:txBody>
      </p:sp>
      <p:sp>
        <p:nvSpPr>
          <p:cNvPr id="9" name="Content Placeholder 1"/>
          <p:cNvSpPr txBox="1">
            <a:spLocks/>
          </p:cNvSpPr>
          <p:nvPr/>
        </p:nvSpPr>
        <p:spPr>
          <a:xfrm>
            <a:off x="179512" y="2924944"/>
            <a:ext cx="6354452" cy="345638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l-GR" sz="2400" kern="0" dirty="0" smtClean="0">
                <a:solidFill>
                  <a:srgbClr val="C00000"/>
                </a:solidFill>
                <a:latin typeface="Calibri" panose="020F0502020204030204" pitchFamily="34" charset="0"/>
              </a:rPr>
              <a:t>Στο επίκεντρο οι ανάγκες των </a:t>
            </a:r>
            <a:r>
              <a:rPr lang="el-GR" sz="2400" kern="0" dirty="0">
                <a:solidFill>
                  <a:srgbClr val="C00000"/>
                </a:solidFill>
                <a:latin typeface="Calibri" panose="020F0502020204030204" pitchFamily="34" charset="0"/>
              </a:rPr>
              <a:t>φοιτητών</a:t>
            </a:r>
          </a:p>
          <a:p>
            <a:pPr lvl="1"/>
            <a:r>
              <a:rPr lang="el-GR" sz="2000" kern="0" dirty="0" smtClean="0">
                <a:solidFill>
                  <a:srgbClr val="002060"/>
                </a:solidFill>
                <a:latin typeface="Calibri" panose="020F0502020204030204" pitchFamily="34" charset="0"/>
              </a:rPr>
              <a:t>Σχεδιασμός Π.Σ. οδηγούμενος </a:t>
            </a:r>
            <a:br>
              <a:rPr lang="el-GR" sz="2000" kern="0" dirty="0" smtClean="0">
                <a:solidFill>
                  <a:srgbClr val="002060"/>
                </a:solidFill>
                <a:latin typeface="Calibri" panose="020F0502020204030204" pitchFamily="34" charset="0"/>
              </a:rPr>
            </a:br>
            <a:r>
              <a:rPr lang="el-GR" sz="2000" kern="0" dirty="0" smtClean="0">
                <a:solidFill>
                  <a:srgbClr val="002060"/>
                </a:solidFill>
                <a:latin typeface="Calibri" panose="020F0502020204030204" pitchFamily="34" charset="0"/>
              </a:rPr>
              <a:t>από τα επιδιωκόμενα </a:t>
            </a:r>
            <a:br>
              <a:rPr lang="el-GR" sz="2000" kern="0" dirty="0" smtClean="0">
                <a:solidFill>
                  <a:srgbClr val="002060"/>
                </a:solidFill>
                <a:latin typeface="Calibri" panose="020F0502020204030204" pitchFamily="34" charset="0"/>
              </a:rPr>
            </a:br>
            <a:r>
              <a:rPr lang="el-GR" sz="2000" kern="0" dirty="0" smtClean="0">
                <a:solidFill>
                  <a:srgbClr val="002060"/>
                </a:solidFill>
                <a:latin typeface="Calibri" panose="020F0502020204030204" pitchFamily="34" charset="0"/>
              </a:rPr>
              <a:t>Μαθησιακά Αποτελέσματα</a:t>
            </a:r>
          </a:p>
          <a:p>
            <a:pPr lvl="1"/>
            <a:r>
              <a:rPr lang="el-GR" sz="2000" kern="0" dirty="0" smtClean="0">
                <a:solidFill>
                  <a:srgbClr val="002060"/>
                </a:solidFill>
                <a:latin typeface="Calibri" panose="020F0502020204030204" pitchFamily="34" charset="0"/>
              </a:rPr>
              <a:t>Εκπαιδευτική Διαδικασία που</a:t>
            </a:r>
            <a:br>
              <a:rPr lang="el-GR" sz="2000" kern="0" dirty="0" smtClean="0">
                <a:solidFill>
                  <a:srgbClr val="002060"/>
                </a:solidFill>
                <a:latin typeface="Calibri" panose="020F0502020204030204" pitchFamily="34" charset="0"/>
              </a:rPr>
            </a:br>
            <a:r>
              <a:rPr lang="el-GR" sz="2000" kern="0" dirty="0" smtClean="0">
                <a:solidFill>
                  <a:srgbClr val="002060"/>
                </a:solidFill>
                <a:latin typeface="Calibri" panose="020F0502020204030204" pitchFamily="34" charset="0"/>
              </a:rPr>
              <a:t>εγγυάται την επίτευξη των Μ.Α.</a:t>
            </a:r>
          </a:p>
          <a:p>
            <a:pPr marL="0" indent="0">
              <a:buNone/>
            </a:pPr>
            <a:r>
              <a:rPr lang="el-GR" sz="2400" b="1" kern="0" dirty="0" smtClean="0">
                <a:solidFill>
                  <a:srgbClr val="C00000"/>
                </a:solidFill>
                <a:latin typeface="Calibri" panose="020F0502020204030204" pitchFamily="34" charset="0"/>
              </a:rPr>
              <a:t>Συνεχής επισκόπηση &amp; </a:t>
            </a:r>
            <a:br>
              <a:rPr lang="el-GR" sz="2400" b="1" kern="0" dirty="0" smtClean="0">
                <a:solidFill>
                  <a:srgbClr val="C00000"/>
                </a:solidFill>
                <a:latin typeface="Calibri" panose="020F0502020204030204" pitchFamily="34" charset="0"/>
              </a:rPr>
            </a:br>
            <a:r>
              <a:rPr lang="el-GR" sz="2400" b="1" kern="0" dirty="0" smtClean="0">
                <a:solidFill>
                  <a:srgbClr val="C00000"/>
                </a:solidFill>
                <a:latin typeface="Calibri" panose="020F0502020204030204" pitchFamily="34" charset="0"/>
              </a:rPr>
              <a:t>βελτίωση των διαδικασιών</a:t>
            </a:r>
          </a:p>
          <a:p>
            <a:pPr marL="0" lvl="1" indent="0">
              <a:buNone/>
            </a:pPr>
            <a:r>
              <a:rPr lang="el-GR" sz="2000" b="1" kern="0" dirty="0" smtClean="0">
                <a:solidFill>
                  <a:srgbClr val="002060"/>
                </a:solidFill>
                <a:latin typeface="Calibri" panose="020F0502020204030204" pitchFamily="34" charset="0"/>
              </a:rPr>
              <a:t>Σχεδιασμός/Υλοποίηση/Ανάλυση/Δράση</a:t>
            </a:r>
          </a:p>
        </p:txBody>
      </p:sp>
      <p:sp>
        <p:nvSpPr>
          <p:cNvPr id="10" name="Content Placeholder 1"/>
          <p:cNvSpPr txBox="1">
            <a:spLocks/>
          </p:cNvSpPr>
          <p:nvPr/>
        </p:nvSpPr>
        <p:spPr>
          <a:xfrm>
            <a:off x="179512" y="1844824"/>
            <a:ext cx="8784976" cy="882698"/>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el-GR" sz="2400" b="1" kern="0" dirty="0" smtClean="0">
                <a:solidFill>
                  <a:srgbClr val="002060"/>
                </a:solidFill>
                <a:latin typeface="Calibri" panose="020F0502020204030204" pitchFamily="34" charset="0"/>
              </a:rPr>
              <a:t>Κατάλληλοι &amp; Σαφείς στόχοι </a:t>
            </a:r>
            <a:br>
              <a:rPr lang="el-GR" sz="2400" b="1" kern="0" dirty="0" smtClean="0">
                <a:solidFill>
                  <a:srgbClr val="002060"/>
                </a:solidFill>
                <a:latin typeface="Calibri" panose="020F0502020204030204" pitchFamily="34" charset="0"/>
              </a:rPr>
            </a:br>
            <a:r>
              <a:rPr lang="el-GR" sz="2400" b="1" kern="0" dirty="0" smtClean="0">
                <a:solidFill>
                  <a:srgbClr val="002060"/>
                </a:solidFill>
                <a:latin typeface="Calibri" panose="020F0502020204030204" pitchFamily="34" charset="0"/>
              </a:rPr>
              <a:t>Στόχευση στην επίτευξη των μαθησιακών αποτελεσμάτων.</a:t>
            </a:r>
          </a:p>
        </p:txBody>
      </p:sp>
      <p:graphicFrame>
        <p:nvGraphicFramePr>
          <p:cNvPr id="8" name="Diagram 4"/>
          <p:cNvGraphicFramePr/>
          <p:nvPr>
            <p:extLst>
              <p:ext uri="{D42A27DB-BD31-4B8C-83A1-F6EECF244321}">
                <p14:modId xmlns:p14="http://schemas.microsoft.com/office/powerpoint/2010/main" xmlns="" val="1695699253"/>
              </p:ext>
            </p:extLst>
          </p:nvPr>
        </p:nvGraphicFramePr>
        <p:xfrm>
          <a:off x="3888432" y="2617982"/>
          <a:ext cx="5508104" cy="383535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3778722794"/>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bwMode="auto">
          <a:xfrm>
            <a:off x="179512" y="980728"/>
            <a:ext cx="8784976" cy="946497"/>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l-GR" sz="3600" b="1" dirty="0" smtClean="0">
                <a:solidFill>
                  <a:srgbClr val="C00000"/>
                </a:solidFill>
                <a:latin typeface="Calibri" pitchFamily="34" charset="0"/>
              </a:rPr>
              <a:t>Αλλαγές στο θεσμικό πλαίσιο </a:t>
            </a:r>
            <a:r>
              <a:rPr lang="el-GR" sz="2800" dirty="0" smtClean="0">
                <a:solidFill>
                  <a:srgbClr val="C00000"/>
                </a:solidFill>
                <a:latin typeface="Calibri" pitchFamily="34" charset="0"/>
              </a:rPr>
              <a:t>(ν.4009/11)</a:t>
            </a:r>
            <a:endParaRPr lang="en-GB" sz="3600" dirty="0" smtClean="0">
              <a:solidFill>
                <a:srgbClr val="C00000"/>
              </a:solidFill>
            </a:endParaRPr>
          </a:p>
        </p:txBody>
      </p:sp>
      <p:sp>
        <p:nvSpPr>
          <p:cNvPr id="37891" name="TextBox 7"/>
          <p:cNvSpPr txBox="1">
            <a:spLocks noChangeArrowheads="1"/>
          </p:cNvSpPr>
          <p:nvPr/>
        </p:nvSpPr>
        <p:spPr bwMode="auto">
          <a:xfrm>
            <a:off x="34925" y="6518275"/>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Γεωπονικό Πανεπιστήμιο Αθηνών 09.04.2014</a:t>
            </a:r>
            <a:endParaRPr lang="en-GB" sz="1600" b="1" dirty="0">
              <a:solidFill>
                <a:srgbClr val="D9D9D9"/>
              </a:solidFill>
              <a:latin typeface="Calibri" pitchFamily="34" charset="0"/>
            </a:endParaRPr>
          </a:p>
        </p:txBody>
      </p:sp>
      <p:sp>
        <p:nvSpPr>
          <p:cNvPr id="2" name="Content Placeholder 1"/>
          <p:cNvSpPr>
            <a:spLocks noGrp="1"/>
          </p:cNvSpPr>
          <p:nvPr>
            <p:ph idx="1"/>
          </p:nvPr>
        </p:nvSpPr>
        <p:spPr>
          <a:xfrm>
            <a:off x="179512" y="1927224"/>
            <a:ext cx="8784976" cy="4454103"/>
          </a:xfrm>
        </p:spPr>
        <p:txBody>
          <a:bodyPr/>
          <a:lstStyle/>
          <a:p>
            <a:r>
              <a:rPr lang="el-GR" sz="2400" dirty="0">
                <a:latin typeface="Calibri" panose="020F0502020204030204" pitchFamily="34" charset="0"/>
              </a:rPr>
              <a:t>Εισάγεται ο θεσμός της Ακαδημαϊκής Πιστοποίησης στην Ανώτατη Εκπαίδευση</a:t>
            </a:r>
          </a:p>
          <a:p>
            <a:pPr lvl="1"/>
            <a:r>
              <a:rPr lang="el-GR" sz="2000" dirty="0">
                <a:latin typeface="Calibri" panose="020F0502020204030204" pitchFamily="34" charset="0"/>
              </a:rPr>
              <a:t>Εσωτερικό Σύστημα Διασφάλισης Ποιότητας στα </a:t>
            </a:r>
            <a:r>
              <a:rPr lang="el-GR" sz="2000" dirty="0" smtClean="0">
                <a:latin typeface="Calibri" panose="020F0502020204030204" pitchFamily="34" charset="0"/>
              </a:rPr>
              <a:t>ΑΕΙ</a:t>
            </a:r>
          </a:p>
          <a:p>
            <a:pPr lvl="1"/>
            <a:r>
              <a:rPr lang="el-GR" sz="2000" dirty="0" smtClean="0">
                <a:latin typeface="Calibri" panose="020F0502020204030204" pitchFamily="34" charset="0"/>
              </a:rPr>
              <a:t>Ακαδημαϊκή Πιστοποίηση Προγραμμάτων </a:t>
            </a:r>
            <a:r>
              <a:rPr lang="el-GR" sz="2000" dirty="0" err="1" smtClean="0">
                <a:latin typeface="Calibri" panose="020F0502020204030204" pitchFamily="34" charset="0"/>
              </a:rPr>
              <a:t>Σπούδων</a:t>
            </a:r>
            <a:endParaRPr lang="el-GR" sz="2000" dirty="0">
              <a:latin typeface="Calibri" panose="020F0502020204030204" pitchFamily="34" charset="0"/>
            </a:endParaRPr>
          </a:p>
          <a:p>
            <a:r>
              <a:rPr lang="el-GR" sz="2400" dirty="0" smtClean="0">
                <a:latin typeface="Calibri" panose="020F0502020204030204" pitchFamily="34" charset="0"/>
              </a:rPr>
              <a:t>Αυξημένος ρόλος των ΜΟΔΙΠ των ΑΕΙ</a:t>
            </a:r>
          </a:p>
          <a:p>
            <a:r>
              <a:rPr lang="el-GR" sz="2400" dirty="0" smtClean="0">
                <a:latin typeface="Calibri" panose="020F0502020204030204" pitchFamily="34" charset="0"/>
              </a:rPr>
              <a:t>Αλλαγές στην οργάνωση / λειτουργία και ρόλο της ΑΔΙΠ</a:t>
            </a:r>
          </a:p>
          <a:p>
            <a:pPr marL="2598738" indent="-2598738">
              <a:spcBef>
                <a:spcPts val="1200"/>
              </a:spcBef>
              <a:buNone/>
            </a:pPr>
            <a:r>
              <a:rPr lang="el-GR" sz="2800" b="1" dirty="0" smtClean="0">
                <a:solidFill>
                  <a:schemeClr val="accent5">
                    <a:lumMod val="50000"/>
                  </a:schemeClr>
                </a:solidFill>
                <a:latin typeface="Calibri" panose="020F0502020204030204" pitchFamily="34" charset="0"/>
              </a:rPr>
              <a:t>Στόχος της ΑΔΙΠ</a:t>
            </a:r>
            <a:r>
              <a:rPr lang="en-US" sz="2800" dirty="0" smtClean="0">
                <a:solidFill>
                  <a:schemeClr val="accent5">
                    <a:lumMod val="50000"/>
                  </a:schemeClr>
                </a:solidFill>
                <a:latin typeface="Calibri" panose="020F0502020204030204" pitchFamily="34" charset="0"/>
              </a:rPr>
              <a:t> </a:t>
            </a:r>
            <a:r>
              <a:rPr lang="el-GR" sz="2800" dirty="0" smtClean="0">
                <a:solidFill>
                  <a:schemeClr val="accent5">
                    <a:lumMod val="50000"/>
                  </a:schemeClr>
                </a:solidFill>
                <a:latin typeface="Calibri" panose="020F0502020204030204" pitchFamily="34" charset="0"/>
              </a:rPr>
              <a:t>:  </a:t>
            </a:r>
          </a:p>
          <a:p>
            <a:pPr marL="0" indent="0" algn="ctr">
              <a:buNone/>
            </a:pPr>
            <a:r>
              <a:rPr lang="el-GR" sz="2800" b="1" dirty="0">
                <a:solidFill>
                  <a:srgbClr val="C00000"/>
                </a:solidFill>
                <a:latin typeface="Calibri" panose="020F0502020204030204" pitchFamily="34" charset="0"/>
              </a:rPr>
              <a:t>Ενδυνάμωση των διαδικασιών</a:t>
            </a:r>
            <a:r>
              <a:rPr lang="el-GR" sz="2800" dirty="0" smtClean="0">
                <a:solidFill>
                  <a:srgbClr val="001848"/>
                </a:solidFill>
                <a:latin typeface="Calibri" panose="020F0502020204030204" pitchFamily="34" charset="0"/>
              </a:rPr>
              <a:t/>
            </a:r>
            <a:br>
              <a:rPr lang="el-GR" sz="2800" dirty="0" smtClean="0">
                <a:solidFill>
                  <a:srgbClr val="001848"/>
                </a:solidFill>
                <a:latin typeface="Calibri" panose="020F0502020204030204" pitchFamily="34" charset="0"/>
              </a:rPr>
            </a:br>
            <a:r>
              <a:rPr lang="el-GR" sz="2800" b="1" dirty="0" smtClean="0">
                <a:solidFill>
                  <a:srgbClr val="C00000"/>
                </a:solidFill>
                <a:latin typeface="Calibri" panose="020F0502020204030204" pitchFamily="34" charset="0"/>
              </a:rPr>
              <a:t>Βελτίωσης της Ποιότητας στην Ανώτατη Εκπαίδευση</a:t>
            </a:r>
          </a:p>
          <a:p>
            <a:endParaRPr lang="el-GR" sz="2200" dirty="0">
              <a:latin typeface="Calibri" panose="020F0502020204030204" pitchFamily="34" charset="0"/>
            </a:endParaRPr>
          </a:p>
        </p:txBody>
      </p:sp>
      <p:sp>
        <p:nvSpPr>
          <p:cNvPr id="3" name="Στρογγυλεμένο ορθογώνιο 2"/>
          <p:cNvSpPr/>
          <p:nvPr/>
        </p:nvSpPr>
        <p:spPr>
          <a:xfrm>
            <a:off x="232978" y="4941168"/>
            <a:ext cx="8712968" cy="1008112"/>
          </a:xfrm>
          <a:prstGeom prst="roundRect">
            <a:avLst/>
          </a:prstGeom>
          <a:solidFill>
            <a:schemeClr val="accent1">
              <a:alpha val="1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smtClean="0"/>
          </a:p>
          <a:p>
            <a:pPr algn="ctr"/>
            <a:endParaRPr lang="el-GR" dirty="0"/>
          </a:p>
        </p:txBody>
      </p:sp>
    </p:spTree>
    <p:extLst>
      <p:ext uri="{BB962C8B-B14F-4D97-AF65-F5344CB8AC3E}">
        <p14:creationId xmlns:p14="http://schemas.microsoft.com/office/powerpoint/2010/main" xmlns="" val="3397868716"/>
      </p:ext>
    </p:extLst>
  </p:cSld>
  <p:clrMapOvr>
    <a:masterClrMapping/>
  </p:clrMapOvr>
  <p:transition spd="slow">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ext Box 4"/>
          <p:cNvSpPr txBox="1">
            <a:spLocks noChangeArrowheads="1"/>
          </p:cNvSpPr>
          <p:nvPr/>
        </p:nvSpPr>
        <p:spPr bwMode="auto">
          <a:xfrm>
            <a:off x="533400" y="2751584"/>
            <a:ext cx="18415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ct val="50000"/>
              </a:spcBef>
            </a:pPr>
            <a:endParaRPr lang="el-GR" altLang="el-GR">
              <a:solidFill>
                <a:srgbClr val="FF0000"/>
              </a:solidFill>
              <a:latin typeface="Arial" charset="0"/>
            </a:endParaRPr>
          </a:p>
        </p:txBody>
      </p:sp>
      <p:sp>
        <p:nvSpPr>
          <p:cNvPr id="16389" name="Text Box 5"/>
          <p:cNvSpPr txBox="1">
            <a:spLocks noChangeArrowheads="1"/>
          </p:cNvSpPr>
          <p:nvPr/>
        </p:nvSpPr>
        <p:spPr bwMode="auto">
          <a:xfrm>
            <a:off x="179512" y="2420888"/>
            <a:ext cx="2592288" cy="447814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ct val="50000"/>
              </a:spcBef>
            </a:pPr>
            <a:r>
              <a:rPr lang="el-GR" altLang="el-GR" sz="2400" b="1" kern="0" dirty="0" smtClean="0">
                <a:solidFill>
                  <a:prstClr val="black"/>
                </a:solidFill>
                <a:latin typeface="Calibri" panose="020F0502020204030204" pitchFamily="34" charset="0"/>
              </a:rPr>
              <a:t>           Μ.Α</a:t>
            </a:r>
            <a:endParaRPr lang="el-GR" altLang="el-GR" sz="2400" kern="0" dirty="0" smtClean="0">
              <a:solidFill>
                <a:prstClr val="black"/>
              </a:solidFill>
              <a:latin typeface="Calibri" panose="020F0502020204030204" pitchFamily="34" charset="0"/>
            </a:endParaRPr>
          </a:p>
          <a:p>
            <a:pPr eaLnBrk="1" hangingPunct="1">
              <a:spcBef>
                <a:spcPct val="50000"/>
              </a:spcBef>
            </a:pPr>
            <a:r>
              <a:rPr lang="el-GR" altLang="el-GR" sz="2400" kern="0" dirty="0" smtClean="0">
                <a:solidFill>
                  <a:prstClr val="black"/>
                </a:solidFill>
                <a:latin typeface="Calibri" panose="020F0502020204030204" pitchFamily="34" charset="0"/>
              </a:rPr>
              <a:t>        Δήλωση</a:t>
            </a:r>
            <a:endParaRPr lang="el-GR" altLang="el-GR" sz="2800" kern="0" dirty="0" smtClean="0">
              <a:solidFill>
                <a:prstClr val="black"/>
              </a:solidFill>
              <a:latin typeface="Calibri" panose="020F0502020204030204" pitchFamily="34" charset="0"/>
            </a:endParaRPr>
          </a:p>
          <a:p>
            <a:pPr marL="285750" indent="-285750">
              <a:spcBef>
                <a:spcPct val="50000"/>
              </a:spcBef>
              <a:buFont typeface="Arial" panose="020B0604020202020204" pitchFamily="34" charset="0"/>
              <a:buChar char="•"/>
            </a:pPr>
            <a:r>
              <a:rPr lang="el-GR" altLang="el-GR" dirty="0" smtClean="0">
                <a:solidFill>
                  <a:srgbClr val="002060"/>
                </a:solidFill>
                <a:latin typeface="Calibri" panose="020F0502020204030204" pitchFamily="34" charset="0"/>
              </a:rPr>
              <a:t>Τι επιδιώκουμε ή τι στόχους θέτουμε για το πρόγραμμα / τον φοιτητή / τις εκπαιδευτικές δραστηριότητες. </a:t>
            </a:r>
          </a:p>
          <a:p>
            <a:pPr marL="285750" indent="-285750">
              <a:spcBef>
                <a:spcPct val="50000"/>
              </a:spcBef>
              <a:buFont typeface="Arial" panose="020B0604020202020204" pitchFamily="34" charset="0"/>
              <a:buChar char="•"/>
            </a:pPr>
            <a:r>
              <a:rPr lang="el-GR" dirty="0" smtClean="0">
                <a:solidFill>
                  <a:srgbClr val="002060"/>
                </a:solidFill>
                <a:latin typeface="Calibri" panose="020F0502020204030204" pitchFamily="34" charset="0"/>
              </a:rPr>
              <a:t>Μαθησιακά </a:t>
            </a:r>
            <a:r>
              <a:rPr lang="el-GR" dirty="0">
                <a:solidFill>
                  <a:srgbClr val="002060"/>
                </a:solidFill>
                <a:latin typeface="Calibri" panose="020F0502020204030204" pitchFamily="34" charset="0"/>
              </a:rPr>
              <a:t>αποτελέσματα </a:t>
            </a:r>
            <a:r>
              <a:rPr lang="el-GR" dirty="0" smtClean="0">
                <a:solidFill>
                  <a:srgbClr val="002060"/>
                </a:solidFill>
                <a:latin typeface="Calibri" panose="020F0502020204030204" pitchFamily="34" charset="0"/>
              </a:rPr>
              <a:t> </a:t>
            </a:r>
            <a:r>
              <a:rPr lang="el-GR" dirty="0">
                <a:solidFill>
                  <a:srgbClr val="002060"/>
                </a:solidFill>
                <a:latin typeface="Calibri" panose="020F0502020204030204" pitchFamily="34" charset="0"/>
              </a:rPr>
              <a:t>κατανοητά για τους τρίτους και μετρήσιμα</a:t>
            </a:r>
          </a:p>
          <a:p>
            <a:pPr algn="ctr" eaLnBrk="1" hangingPunct="1">
              <a:spcBef>
                <a:spcPct val="50000"/>
              </a:spcBef>
            </a:pPr>
            <a:r>
              <a:rPr lang="el-GR" altLang="el-GR" dirty="0" smtClean="0">
                <a:solidFill>
                  <a:srgbClr val="002060"/>
                </a:solidFill>
                <a:latin typeface="Calibri" panose="020F0502020204030204" pitchFamily="34" charset="0"/>
              </a:rPr>
              <a:t>. </a:t>
            </a:r>
            <a:endParaRPr lang="en-US" altLang="el-GR" dirty="0">
              <a:solidFill>
                <a:srgbClr val="002060"/>
              </a:solidFill>
              <a:latin typeface="Calibri" panose="020F0502020204030204" pitchFamily="34" charset="0"/>
            </a:endParaRPr>
          </a:p>
        </p:txBody>
      </p:sp>
      <p:sp>
        <p:nvSpPr>
          <p:cNvPr id="16390" name="Text Box 6"/>
          <p:cNvSpPr txBox="1">
            <a:spLocks noChangeArrowheads="1"/>
          </p:cNvSpPr>
          <p:nvPr/>
        </p:nvSpPr>
        <p:spPr bwMode="auto">
          <a:xfrm>
            <a:off x="3059832" y="1916832"/>
            <a:ext cx="2160240" cy="447814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lvl="0" algn="ctr">
              <a:spcBef>
                <a:spcPct val="50000"/>
              </a:spcBef>
            </a:pPr>
            <a:r>
              <a:rPr lang="el-GR" altLang="el-GR" sz="2400" b="1" kern="0" dirty="0" smtClean="0">
                <a:solidFill>
                  <a:prstClr val="black"/>
                </a:solidFill>
                <a:latin typeface="Calibri" panose="020F0502020204030204" pitchFamily="34" charset="0"/>
              </a:rPr>
              <a:t>Περιεχόμενο/ </a:t>
            </a:r>
            <a:r>
              <a:rPr lang="el-GR" sz="2400" b="1" kern="0" dirty="0">
                <a:latin typeface="Calibri" pitchFamily="34" charset="0"/>
                <a:ea typeface="+mj-ea"/>
                <a:cs typeface="+mj-cs"/>
              </a:rPr>
              <a:t>Διδακτικές Μαθησιακές </a:t>
            </a:r>
            <a:r>
              <a:rPr lang="el-GR" sz="2400" b="1" kern="0" dirty="0" smtClean="0">
                <a:latin typeface="Calibri" pitchFamily="34" charset="0"/>
                <a:ea typeface="+mj-ea"/>
                <a:cs typeface="+mj-cs"/>
              </a:rPr>
              <a:t>Μέθοδοι</a:t>
            </a:r>
            <a:endParaRPr lang="el-GR" altLang="el-GR" sz="2400" b="1" kern="0" dirty="0" smtClean="0">
              <a:solidFill>
                <a:prstClr val="black"/>
              </a:solidFill>
              <a:latin typeface="Calibri" panose="020F0502020204030204" pitchFamily="34" charset="0"/>
            </a:endParaRPr>
          </a:p>
          <a:p>
            <a:pPr algn="ctr" eaLnBrk="1" hangingPunct="1">
              <a:spcBef>
                <a:spcPct val="50000"/>
              </a:spcBef>
            </a:pPr>
            <a:r>
              <a:rPr lang="el-GR" altLang="el-GR" sz="2400" kern="0" dirty="0" smtClean="0">
                <a:solidFill>
                  <a:prstClr val="black"/>
                </a:solidFill>
                <a:latin typeface="Calibri" panose="020F0502020204030204" pitchFamily="34" charset="0"/>
              </a:rPr>
              <a:t>Απόδειξη </a:t>
            </a:r>
            <a:endParaRPr lang="el-GR" altLang="el-GR" sz="3200" kern="0" dirty="0" smtClean="0">
              <a:solidFill>
                <a:prstClr val="black"/>
              </a:solidFill>
              <a:latin typeface="Calibri" panose="020F0502020204030204" pitchFamily="34" charset="0"/>
            </a:endParaRPr>
          </a:p>
          <a:p>
            <a:pPr algn="ctr" eaLnBrk="1" hangingPunct="1">
              <a:spcBef>
                <a:spcPct val="50000"/>
              </a:spcBef>
            </a:pPr>
            <a:r>
              <a:rPr lang="el-GR" altLang="el-GR" dirty="0" smtClean="0">
                <a:solidFill>
                  <a:srgbClr val="002060"/>
                </a:solidFill>
                <a:latin typeface="Calibri" panose="020F0502020204030204" pitchFamily="34" charset="0"/>
              </a:rPr>
              <a:t>Τι πρέπει να κάνει ο φοιτητής ώστε να αποδείξει ότι κατέχει τη γνώση / δεξιότητες / ικανότητες που περιγράφονται στα Μ.Α.</a:t>
            </a:r>
            <a:endParaRPr lang="en-US" altLang="el-GR" dirty="0">
              <a:solidFill>
                <a:srgbClr val="002060"/>
              </a:solidFill>
              <a:latin typeface="Calibri" panose="020F0502020204030204" pitchFamily="34" charset="0"/>
            </a:endParaRPr>
          </a:p>
        </p:txBody>
      </p:sp>
      <p:sp>
        <p:nvSpPr>
          <p:cNvPr id="16391" name="Text Box 7"/>
          <p:cNvSpPr txBox="1">
            <a:spLocks noChangeArrowheads="1"/>
          </p:cNvSpPr>
          <p:nvPr/>
        </p:nvSpPr>
        <p:spPr bwMode="auto">
          <a:xfrm>
            <a:off x="6156176" y="2380233"/>
            <a:ext cx="2654424" cy="393954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50000"/>
              </a:spcBef>
            </a:pPr>
            <a:r>
              <a:rPr lang="el-GR" altLang="el-GR" sz="2400" b="1" kern="0" dirty="0" smtClean="0">
                <a:solidFill>
                  <a:prstClr val="black"/>
                </a:solidFill>
                <a:latin typeface="Calibri" panose="020F0502020204030204" pitchFamily="34" charset="0"/>
              </a:rPr>
              <a:t>Αξιολόγηση</a:t>
            </a:r>
            <a:r>
              <a:rPr lang="en-US" altLang="el-GR" sz="2400" b="1" kern="0" dirty="0" smtClean="0">
                <a:solidFill>
                  <a:prstClr val="black"/>
                </a:solidFill>
                <a:latin typeface="Calibri" panose="020F0502020204030204" pitchFamily="34" charset="0"/>
              </a:rPr>
              <a:t> </a:t>
            </a:r>
            <a:endParaRPr lang="el-GR" altLang="el-GR" sz="2800" b="1" kern="0" dirty="0" smtClean="0">
              <a:solidFill>
                <a:prstClr val="black"/>
              </a:solidFill>
              <a:latin typeface="Calibri" panose="020F0502020204030204" pitchFamily="34" charset="0"/>
            </a:endParaRPr>
          </a:p>
          <a:p>
            <a:pPr algn="ctr" eaLnBrk="1" hangingPunct="1">
              <a:spcBef>
                <a:spcPct val="50000"/>
              </a:spcBef>
            </a:pPr>
            <a:r>
              <a:rPr lang="el-GR" altLang="el-GR" sz="2400" kern="0" dirty="0" smtClean="0">
                <a:solidFill>
                  <a:prstClr val="black"/>
                </a:solidFill>
                <a:latin typeface="Calibri" panose="020F0502020204030204" pitchFamily="34" charset="0"/>
              </a:rPr>
              <a:t>Μαρτυρία</a:t>
            </a:r>
            <a:endParaRPr lang="el-GR" altLang="el-GR" sz="2800" kern="0" dirty="0" smtClean="0">
              <a:solidFill>
                <a:prstClr val="black"/>
              </a:solidFill>
              <a:latin typeface="Calibri" panose="020F0502020204030204" pitchFamily="34" charset="0"/>
            </a:endParaRPr>
          </a:p>
          <a:p>
            <a:pPr algn="ctr" eaLnBrk="1" hangingPunct="1">
              <a:spcBef>
                <a:spcPct val="50000"/>
              </a:spcBef>
            </a:pPr>
            <a:r>
              <a:rPr lang="el-GR" altLang="el-GR" sz="2000" dirty="0" smtClean="0">
                <a:solidFill>
                  <a:srgbClr val="002060"/>
                </a:solidFill>
                <a:latin typeface="Calibri" panose="020F0502020204030204" pitchFamily="34" charset="0"/>
              </a:rPr>
              <a:t>Μέσω ποιων δραστηριοτήτων και/ή μεθόδων  αξιολόγησης θα συγκεντρώσουμε τη μαρτυρία που χρειαζόμαστε ότι ο φοιτητής όντως έχει αποκτήσει τις γνώσεις και δεξιότητες</a:t>
            </a:r>
            <a:endParaRPr lang="en-US" altLang="el-GR" sz="2000" dirty="0">
              <a:solidFill>
                <a:srgbClr val="002060"/>
              </a:solidFill>
              <a:latin typeface="Calibri" panose="020F0502020204030204" pitchFamily="34" charset="0"/>
            </a:endParaRPr>
          </a:p>
        </p:txBody>
      </p:sp>
      <p:pic>
        <p:nvPicPr>
          <p:cNvPr id="16392" name="Picture 8" descr="BD21298_"/>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rot="10800000" flipH="1" flipV="1">
            <a:off x="1846411" y="2348880"/>
            <a:ext cx="1141413" cy="533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6393" name="Picture 9" descr="BD21298_"/>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rot="10800000" flipH="1" flipV="1">
            <a:off x="5321051" y="2348881"/>
            <a:ext cx="989013" cy="533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6" name="Title 1"/>
          <p:cNvSpPr txBox="1">
            <a:spLocks/>
          </p:cNvSpPr>
          <p:nvPr/>
        </p:nvSpPr>
        <p:spPr bwMode="auto">
          <a:xfrm>
            <a:off x="179512" y="836712"/>
            <a:ext cx="8784976" cy="946497"/>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el-GR" sz="3400" kern="0" dirty="0" smtClean="0">
                <a:solidFill>
                  <a:srgbClr val="C00000"/>
                </a:solidFill>
                <a:latin typeface="Calibri" pitchFamily="34" charset="0"/>
              </a:rPr>
              <a:t>Στόχος της Πιστοποίησης (3/3)</a:t>
            </a:r>
            <a:r>
              <a:rPr lang="el-GR" sz="3400" b="1" kern="0" dirty="0" smtClean="0">
                <a:solidFill>
                  <a:srgbClr val="C00000"/>
                </a:solidFill>
                <a:latin typeface="Calibri" pitchFamily="34" charset="0"/>
              </a:rPr>
              <a:t/>
            </a:r>
            <a:br>
              <a:rPr lang="el-GR" sz="3400" b="1" kern="0" dirty="0" smtClean="0">
                <a:solidFill>
                  <a:srgbClr val="C00000"/>
                </a:solidFill>
                <a:latin typeface="Calibri" pitchFamily="34" charset="0"/>
              </a:rPr>
            </a:br>
            <a:r>
              <a:rPr lang="el-GR" sz="3200" b="1" kern="0" dirty="0" smtClean="0">
                <a:solidFill>
                  <a:srgbClr val="C00000"/>
                </a:solidFill>
                <a:latin typeface="Calibri" pitchFamily="34" charset="0"/>
              </a:rPr>
              <a:t>Υλοποίηση / Επίτευξη Μ.Α.</a:t>
            </a:r>
            <a:r>
              <a:rPr lang="el-GR" kern="0" dirty="0" smtClean="0">
                <a:solidFill>
                  <a:srgbClr val="C00000"/>
                </a:solidFill>
                <a:latin typeface="Calibri" pitchFamily="34" charset="0"/>
              </a:rPr>
              <a:t/>
            </a:r>
            <a:br>
              <a:rPr lang="el-GR" kern="0" dirty="0" smtClean="0">
                <a:solidFill>
                  <a:srgbClr val="C00000"/>
                </a:solidFill>
                <a:latin typeface="Calibri" pitchFamily="34" charset="0"/>
              </a:rPr>
            </a:br>
            <a:endParaRPr lang="en-GB" kern="0" dirty="0" smtClean="0">
              <a:solidFill>
                <a:srgbClr val="C00000"/>
              </a:solidFill>
            </a:endParaRPr>
          </a:p>
        </p:txBody>
      </p:sp>
    </p:spTree>
    <p:extLst>
      <p:ext uri="{BB962C8B-B14F-4D97-AF65-F5344CB8AC3E}">
        <p14:creationId xmlns:p14="http://schemas.microsoft.com/office/powerpoint/2010/main" xmlns="" val="1746480993"/>
      </p:ext>
    </p:extLst>
  </p:cSld>
  <p:clrMapOvr>
    <a:masterClrMapping/>
  </p:clrMapOvr>
  <p:transition spd="slow">
    <p:wip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bwMode="auto">
          <a:xfrm>
            <a:off x="179512" y="1196752"/>
            <a:ext cx="8784976" cy="730473"/>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l-GR" sz="2800" b="1" dirty="0" smtClean="0">
                <a:solidFill>
                  <a:srgbClr val="C00000"/>
                </a:solidFill>
                <a:latin typeface="Calibri" panose="020F0502020204030204" pitchFamily="34" charset="0"/>
                <a:ea typeface="+mn-ea"/>
                <a:cs typeface="+mn-cs"/>
              </a:rPr>
              <a:t>Πιστοποίηση Προγραμμάτων Σπουδών: Το ζητούμενο </a:t>
            </a:r>
            <a:r>
              <a:rPr lang="el-GR" sz="2800" dirty="0" smtClean="0">
                <a:latin typeface="Calibri" pitchFamily="34" charset="0"/>
              </a:rPr>
              <a:t/>
            </a:r>
            <a:br>
              <a:rPr lang="el-GR" sz="2800" dirty="0" smtClean="0">
                <a:latin typeface="Calibri" pitchFamily="34" charset="0"/>
              </a:rPr>
            </a:br>
            <a:endParaRPr lang="en-GB" sz="2800" dirty="0" smtClean="0"/>
          </a:p>
        </p:txBody>
      </p:sp>
      <p:sp>
        <p:nvSpPr>
          <p:cNvPr id="37891" name="TextBox 7"/>
          <p:cNvSpPr txBox="1">
            <a:spLocks noChangeArrowheads="1"/>
          </p:cNvSpPr>
          <p:nvPr/>
        </p:nvSpPr>
        <p:spPr bwMode="auto">
          <a:xfrm>
            <a:off x="34925" y="6518275"/>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Γεωπονικό Πανεπιστήμιο Αθηνών 09.04.2014</a:t>
            </a:r>
            <a:endParaRPr lang="en-GB" sz="1600" b="1" dirty="0">
              <a:solidFill>
                <a:srgbClr val="D9D9D9"/>
              </a:solidFill>
              <a:latin typeface="Calibri" pitchFamily="34" charset="0"/>
            </a:endParaRPr>
          </a:p>
        </p:txBody>
      </p:sp>
      <p:sp>
        <p:nvSpPr>
          <p:cNvPr id="2" name="Content Placeholder 1"/>
          <p:cNvSpPr>
            <a:spLocks noGrp="1"/>
          </p:cNvSpPr>
          <p:nvPr>
            <p:ph idx="1"/>
          </p:nvPr>
        </p:nvSpPr>
        <p:spPr>
          <a:xfrm>
            <a:off x="179512" y="1927224"/>
            <a:ext cx="8640960" cy="4454103"/>
          </a:xfrm>
        </p:spPr>
        <p:txBody>
          <a:bodyPr/>
          <a:lstStyle/>
          <a:p>
            <a:pPr lvl="1">
              <a:lnSpc>
                <a:spcPct val="95000"/>
              </a:lnSpc>
              <a:spcBef>
                <a:spcPts val="600"/>
              </a:spcBef>
              <a:buFont typeface="Wingdings" panose="05000000000000000000" pitchFamily="2" charset="2"/>
              <a:buChar char="§"/>
            </a:pPr>
            <a:r>
              <a:rPr lang="el-GR" sz="2200" dirty="0" smtClean="0">
                <a:solidFill>
                  <a:schemeClr val="accent1">
                    <a:lumMod val="50000"/>
                  </a:schemeClr>
                </a:solidFill>
                <a:latin typeface="Calibri" panose="020F0502020204030204" pitchFamily="34" charset="0"/>
              </a:rPr>
              <a:t>Προγράμματα σπουδών βασισμένα σε </a:t>
            </a:r>
            <a:r>
              <a:rPr lang="el-GR" sz="2200" b="1" dirty="0" smtClean="0">
                <a:solidFill>
                  <a:schemeClr val="accent1">
                    <a:lumMod val="50000"/>
                  </a:schemeClr>
                </a:solidFill>
                <a:latin typeface="Calibri" panose="020F0502020204030204" pitchFamily="34" charset="0"/>
              </a:rPr>
              <a:t>Μαθησιακά Αποτελέσματα</a:t>
            </a:r>
            <a:r>
              <a:rPr lang="el-GR" sz="2200" dirty="0" smtClean="0">
                <a:solidFill>
                  <a:schemeClr val="accent1">
                    <a:lumMod val="50000"/>
                  </a:schemeClr>
                </a:solidFill>
                <a:latin typeface="Calibri" panose="020F0502020204030204" pitchFamily="34" charset="0"/>
              </a:rPr>
              <a:t> συμβατά με το </a:t>
            </a:r>
            <a:r>
              <a:rPr lang="el-GR" sz="2200" b="1" dirty="0" smtClean="0">
                <a:solidFill>
                  <a:schemeClr val="accent1">
                    <a:lumMod val="50000"/>
                  </a:schemeClr>
                </a:solidFill>
                <a:latin typeface="Calibri" panose="020F0502020204030204" pitchFamily="34" charset="0"/>
              </a:rPr>
              <a:t>Εθνικό Πλαίσιο Προσόντων Ανώτατης Εκπαίδευσης</a:t>
            </a:r>
          </a:p>
          <a:p>
            <a:pPr lvl="1">
              <a:lnSpc>
                <a:spcPct val="95000"/>
              </a:lnSpc>
              <a:spcBef>
                <a:spcPts val="600"/>
              </a:spcBef>
              <a:buFont typeface="Wingdings" panose="05000000000000000000" pitchFamily="2" charset="2"/>
              <a:buChar char="§"/>
            </a:pPr>
            <a:r>
              <a:rPr lang="el-GR" sz="2200" dirty="0" smtClean="0">
                <a:solidFill>
                  <a:schemeClr val="accent1">
                    <a:lumMod val="50000"/>
                  </a:schemeClr>
                </a:solidFill>
                <a:latin typeface="Calibri" panose="020F0502020204030204" pitchFamily="34" charset="0"/>
              </a:rPr>
              <a:t>Εκπαιδευτική διαδικασία μέσω της οποίας επιτυγχάνονται </a:t>
            </a:r>
            <a:r>
              <a:rPr lang="el-GR" sz="2200" dirty="0">
                <a:solidFill>
                  <a:schemeClr val="accent1">
                    <a:lumMod val="50000"/>
                  </a:schemeClr>
                </a:solidFill>
                <a:latin typeface="Calibri" panose="020F0502020204030204" pitchFamily="34" charset="0"/>
              </a:rPr>
              <a:t>τα Μ.Α. </a:t>
            </a:r>
            <a:r>
              <a:rPr lang="el-GR" sz="2200" dirty="0" smtClean="0">
                <a:solidFill>
                  <a:schemeClr val="accent1">
                    <a:lumMod val="50000"/>
                  </a:schemeClr>
                </a:solidFill>
                <a:latin typeface="Calibri" panose="020F0502020204030204" pitchFamily="34" charset="0"/>
              </a:rPr>
              <a:t>του Π.Σ.. – Επάρκεια του τμήματος να υλοποιήσει επιτυχώς την αντίστοιχη εκπαιδευτική διαδικασία</a:t>
            </a:r>
          </a:p>
          <a:p>
            <a:pPr lvl="1">
              <a:lnSpc>
                <a:spcPct val="95000"/>
              </a:lnSpc>
              <a:spcBef>
                <a:spcPts val="600"/>
              </a:spcBef>
              <a:buFont typeface="Wingdings" panose="05000000000000000000" pitchFamily="2" charset="2"/>
              <a:buChar char="§"/>
            </a:pPr>
            <a:r>
              <a:rPr lang="el-GR" sz="2200" dirty="0" smtClean="0">
                <a:solidFill>
                  <a:schemeClr val="accent1">
                    <a:lumMod val="50000"/>
                  </a:schemeClr>
                </a:solidFill>
                <a:latin typeface="Calibri" panose="020F0502020204030204" pitchFamily="34" charset="0"/>
              </a:rPr>
              <a:t>Καταλήγει σε συγκεκριμένη τεκμηριωμένη και πλήρως αιτιολογημένη βαθμολογία από την επιτροπή εμπειρογνωμόνων</a:t>
            </a:r>
          </a:p>
          <a:p>
            <a:pPr lvl="1">
              <a:lnSpc>
                <a:spcPct val="95000"/>
              </a:lnSpc>
              <a:spcBef>
                <a:spcPts val="600"/>
              </a:spcBef>
              <a:buFont typeface="Wingdings" panose="05000000000000000000" pitchFamily="2" charset="2"/>
              <a:buChar char="§"/>
            </a:pPr>
            <a:r>
              <a:rPr lang="el-GR" sz="2200" dirty="0" smtClean="0">
                <a:solidFill>
                  <a:schemeClr val="accent1">
                    <a:lumMod val="50000"/>
                  </a:schemeClr>
                </a:solidFill>
                <a:latin typeface="Calibri" panose="020F0502020204030204" pitchFamily="34" charset="0"/>
              </a:rPr>
              <a:t>Απόφαση έγκρισης  από την ΑΔΙΠ</a:t>
            </a:r>
          </a:p>
          <a:p>
            <a:pPr lvl="2">
              <a:lnSpc>
                <a:spcPct val="95000"/>
              </a:lnSpc>
              <a:spcBef>
                <a:spcPts val="0"/>
              </a:spcBef>
              <a:buFont typeface="Wingdings" panose="05000000000000000000" pitchFamily="2" charset="2"/>
              <a:buChar char="§"/>
            </a:pPr>
            <a:r>
              <a:rPr lang="el-GR" sz="2000" i="1" dirty="0" smtClean="0">
                <a:solidFill>
                  <a:schemeClr val="accent1">
                    <a:lumMod val="50000"/>
                  </a:schemeClr>
                </a:solidFill>
                <a:latin typeface="Calibri" panose="020F0502020204030204" pitchFamily="34" charset="0"/>
              </a:rPr>
              <a:t>Δεν μπορεί να υπερβαίνει τα 8 έτη</a:t>
            </a:r>
          </a:p>
          <a:p>
            <a:pPr lvl="2">
              <a:lnSpc>
                <a:spcPct val="95000"/>
              </a:lnSpc>
              <a:spcBef>
                <a:spcPts val="0"/>
              </a:spcBef>
              <a:buFont typeface="Wingdings" panose="05000000000000000000" pitchFamily="2" charset="2"/>
              <a:buChar char="§"/>
            </a:pPr>
            <a:r>
              <a:rPr lang="el-GR" sz="2000" i="1" dirty="0" smtClean="0">
                <a:solidFill>
                  <a:schemeClr val="accent1">
                    <a:lumMod val="50000"/>
                  </a:schemeClr>
                </a:solidFill>
                <a:latin typeface="Calibri" panose="020F0502020204030204" pitchFamily="34" charset="0"/>
              </a:rPr>
              <a:t>Μικρότερο διάστημα – Επανεξέταση, Ανάλογα με τις παρατηρήσεις της επιτροπής</a:t>
            </a:r>
          </a:p>
          <a:p>
            <a:pPr lvl="2">
              <a:lnSpc>
                <a:spcPct val="95000"/>
              </a:lnSpc>
              <a:spcBef>
                <a:spcPts val="0"/>
              </a:spcBef>
              <a:buFont typeface="Wingdings" panose="05000000000000000000" pitchFamily="2" charset="2"/>
              <a:buChar char="§"/>
            </a:pPr>
            <a:r>
              <a:rPr lang="el-GR" sz="2000" i="1" dirty="0" smtClean="0">
                <a:solidFill>
                  <a:schemeClr val="accent1">
                    <a:lumMod val="50000"/>
                  </a:schemeClr>
                </a:solidFill>
                <a:latin typeface="Calibri" panose="020F0502020204030204" pitchFamily="34" charset="0"/>
              </a:rPr>
              <a:t>Μη έγκριση</a:t>
            </a:r>
          </a:p>
          <a:p>
            <a:pPr lvl="1">
              <a:lnSpc>
                <a:spcPct val="95000"/>
              </a:lnSpc>
              <a:spcBef>
                <a:spcPts val="600"/>
              </a:spcBef>
              <a:buFont typeface="Wingdings" panose="05000000000000000000" pitchFamily="2" charset="2"/>
              <a:buChar char="§"/>
            </a:pPr>
            <a:endParaRPr lang="el-GR" sz="2400" dirty="0" smtClean="0">
              <a:latin typeface="Calibri" panose="020F0502020204030204" pitchFamily="34" charset="0"/>
            </a:endParaRPr>
          </a:p>
          <a:p>
            <a:pPr lvl="1">
              <a:lnSpc>
                <a:spcPct val="95000"/>
              </a:lnSpc>
              <a:spcBef>
                <a:spcPts val="600"/>
              </a:spcBef>
              <a:buFont typeface="Wingdings" panose="05000000000000000000" pitchFamily="2" charset="2"/>
              <a:buChar char="§"/>
            </a:pPr>
            <a:endParaRPr lang="el-GR" sz="2400" dirty="0">
              <a:latin typeface="Calibri" panose="020F0502020204030204" pitchFamily="34" charset="0"/>
            </a:endParaRPr>
          </a:p>
        </p:txBody>
      </p:sp>
    </p:spTree>
    <p:extLst>
      <p:ext uri="{BB962C8B-B14F-4D97-AF65-F5344CB8AC3E}">
        <p14:creationId xmlns:p14="http://schemas.microsoft.com/office/powerpoint/2010/main" xmlns="" val="1113494617"/>
      </p:ext>
    </p:extLst>
  </p:cSld>
  <p:clrMapOvr>
    <a:masterClrMapping/>
  </p:clrMapOvr>
  <p:transition spd="slow">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bwMode="auto">
          <a:xfrm>
            <a:off x="179512" y="980728"/>
            <a:ext cx="8784976" cy="946497"/>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l-GR" sz="2800" b="1" dirty="0" smtClean="0">
                <a:solidFill>
                  <a:srgbClr val="C00000"/>
                </a:solidFill>
                <a:latin typeface="Calibri" panose="020F0502020204030204" pitchFamily="34" charset="0"/>
                <a:ea typeface="+mn-ea"/>
                <a:cs typeface="+mn-cs"/>
              </a:rPr>
              <a:t>Κριτήρια Πιστοποίησης Προγραμμάτων Σπουδών</a:t>
            </a:r>
            <a:r>
              <a:rPr lang="el-GR" sz="2800" b="1" dirty="0">
                <a:solidFill>
                  <a:srgbClr val="C00000"/>
                </a:solidFill>
                <a:latin typeface="Calibri" panose="020F0502020204030204" pitchFamily="34" charset="0"/>
              </a:rPr>
              <a:t> </a:t>
            </a:r>
            <a:r>
              <a:rPr lang="el-GR" sz="2800" dirty="0" smtClean="0">
                <a:solidFill>
                  <a:srgbClr val="C00000"/>
                </a:solidFill>
                <a:latin typeface="Calibri" panose="020F0502020204030204" pitchFamily="34" charset="0"/>
              </a:rPr>
              <a:t/>
            </a:r>
            <a:br>
              <a:rPr lang="el-GR" sz="2800" dirty="0" smtClean="0">
                <a:solidFill>
                  <a:srgbClr val="C00000"/>
                </a:solidFill>
                <a:latin typeface="Calibri" panose="020F0502020204030204" pitchFamily="34" charset="0"/>
              </a:rPr>
            </a:br>
            <a:r>
              <a:rPr lang="el-GR" sz="2000" dirty="0" smtClean="0">
                <a:solidFill>
                  <a:srgbClr val="002060"/>
                </a:solidFill>
                <a:latin typeface="Calibri" panose="020F0502020204030204" pitchFamily="34" charset="0"/>
              </a:rPr>
              <a:t>Άρθρο </a:t>
            </a:r>
            <a:r>
              <a:rPr lang="el-GR" sz="2000" dirty="0">
                <a:solidFill>
                  <a:srgbClr val="002060"/>
                </a:solidFill>
                <a:latin typeface="Calibri" panose="020F0502020204030204" pitchFamily="34" charset="0"/>
              </a:rPr>
              <a:t>72 “Κριτήρια Πιστοποίησης” του </a:t>
            </a:r>
            <a:r>
              <a:rPr lang="el-GR" sz="2000" dirty="0" smtClean="0">
                <a:solidFill>
                  <a:srgbClr val="002060"/>
                </a:solidFill>
                <a:latin typeface="Calibri" panose="020F0502020204030204" pitchFamily="34" charset="0"/>
              </a:rPr>
              <a:t>Ν.4009/11</a:t>
            </a:r>
            <a:r>
              <a:rPr lang="el-GR" sz="2800" dirty="0" smtClean="0">
                <a:latin typeface="Calibri" pitchFamily="34" charset="0"/>
              </a:rPr>
              <a:t/>
            </a:r>
            <a:br>
              <a:rPr lang="el-GR" sz="2800" dirty="0" smtClean="0">
                <a:latin typeface="Calibri" pitchFamily="34" charset="0"/>
              </a:rPr>
            </a:br>
            <a:endParaRPr lang="en-GB" sz="2800" dirty="0" smtClean="0"/>
          </a:p>
        </p:txBody>
      </p:sp>
      <p:sp>
        <p:nvSpPr>
          <p:cNvPr id="37891" name="TextBox 7"/>
          <p:cNvSpPr txBox="1">
            <a:spLocks noChangeArrowheads="1"/>
          </p:cNvSpPr>
          <p:nvPr/>
        </p:nvSpPr>
        <p:spPr bwMode="auto">
          <a:xfrm>
            <a:off x="34925" y="6518275"/>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Γεωπονικό Πανεπιστήμιο Αθηνών 09.04.2014</a:t>
            </a:r>
            <a:endParaRPr lang="en-GB" sz="1600" b="1" dirty="0">
              <a:solidFill>
                <a:srgbClr val="D9D9D9"/>
              </a:solidFill>
              <a:latin typeface="Calibri" pitchFamily="34" charset="0"/>
            </a:endParaRPr>
          </a:p>
        </p:txBody>
      </p:sp>
      <p:sp>
        <p:nvSpPr>
          <p:cNvPr id="2" name="Content Placeholder 1"/>
          <p:cNvSpPr>
            <a:spLocks noGrp="1"/>
          </p:cNvSpPr>
          <p:nvPr>
            <p:ph idx="1"/>
          </p:nvPr>
        </p:nvSpPr>
        <p:spPr>
          <a:xfrm>
            <a:off x="179512" y="1844824"/>
            <a:ext cx="8640960" cy="4454103"/>
          </a:xfrm>
        </p:spPr>
        <p:txBody>
          <a:bodyPr/>
          <a:lstStyle/>
          <a:p>
            <a:pPr marL="542925" lvl="2" indent="-357188" defTabSz="806450">
              <a:lnSpc>
                <a:spcPct val="95000"/>
              </a:lnSpc>
              <a:spcBef>
                <a:spcPts val="600"/>
              </a:spcBef>
              <a:buNone/>
            </a:pPr>
            <a:r>
              <a:rPr lang="el-GR" b="1" dirty="0" smtClean="0">
                <a:solidFill>
                  <a:srgbClr val="C00000"/>
                </a:solidFill>
                <a:latin typeface="Calibri" panose="020F0502020204030204" pitchFamily="34" charset="0"/>
              </a:rPr>
              <a:t>α. </a:t>
            </a:r>
            <a:r>
              <a:rPr lang="el-GR" sz="2000" b="1" dirty="0" smtClean="0">
                <a:solidFill>
                  <a:srgbClr val="C00000"/>
                </a:solidFill>
                <a:latin typeface="Calibri" panose="020F0502020204030204" pitchFamily="34" charset="0"/>
              </a:rPr>
              <a:t>	</a:t>
            </a:r>
            <a:r>
              <a:rPr lang="el-GR" sz="2000" dirty="0" smtClean="0">
                <a:solidFill>
                  <a:srgbClr val="C00000"/>
                </a:solidFill>
                <a:latin typeface="Calibri" panose="020F0502020204030204" pitchFamily="34" charset="0"/>
              </a:rPr>
              <a:t>η </a:t>
            </a:r>
            <a:r>
              <a:rPr lang="el-GR" sz="2000" dirty="0">
                <a:solidFill>
                  <a:srgbClr val="C00000"/>
                </a:solidFill>
                <a:latin typeface="Calibri" panose="020F0502020204030204" pitchFamily="34" charset="0"/>
              </a:rPr>
              <a:t>ακαδημαϊκή φυσιογνωμία και ο προσανατολισμός του </a:t>
            </a:r>
            <a:r>
              <a:rPr lang="el-GR" sz="2000" dirty="0" smtClean="0">
                <a:solidFill>
                  <a:srgbClr val="C00000"/>
                </a:solidFill>
                <a:latin typeface="Calibri" panose="020F0502020204030204" pitchFamily="34" charset="0"/>
              </a:rPr>
              <a:t>Π.Σ.</a:t>
            </a:r>
            <a:endParaRPr lang="el-GR" sz="2000" dirty="0">
              <a:solidFill>
                <a:srgbClr val="C00000"/>
              </a:solidFill>
              <a:latin typeface="Calibri" panose="020F0502020204030204" pitchFamily="34" charset="0"/>
            </a:endParaRPr>
          </a:p>
          <a:p>
            <a:pPr marL="542925" lvl="2" indent="-357188" defTabSz="806450">
              <a:lnSpc>
                <a:spcPct val="95000"/>
              </a:lnSpc>
              <a:spcBef>
                <a:spcPts val="600"/>
              </a:spcBef>
              <a:buNone/>
            </a:pPr>
            <a:r>
              <a:rPr lang="el-GR" sz="2000" b="1" dirty="0" smtClean="0">
                <a:solidFill>
                  <a:srgbClr val="C00000"/>
                </a:solidFill>
                <a:latin typeface="Calibri" panose="020F0502020204030204" pitchFamily="34" charset="0"/>
              </a:rPr>
              <a:t>β. 	</a:t>
            </a:r>
            <a:r>
              <a:rPr lang="el-GR" sz="2000" dirty="0" smtClean="0">
                <a:solidFill>
                  <a:srgbClr val="C00000"/>
                </a:solidFill>
                <a:latin typeface="Calibri" panose="020F0502020204030204" pitchFamily="34" charset="0"/>
              </a:rPr>
              <a:t>τα </a:t>
            </a:r>
            <a:r>
              <a:rPr lang="el-GR" sz="2000" dirty="0">
                <a:solidFill>
                  <a:srgbClr val="C00000"/>
                </a:solidFill>
                <a:latin typeface="Calibri" panose="020F0502020204030204" pitchFamily="34" charset="0"/>
              </a:rPr>
              <a:t>μαθησιακά αποτελέσματα και τα επιδιωκόμενα προσόντα σύμφωνα με το Εθνικό Πλαίσιο Προσόντων </a:t>
            </a:r>
            <a:r>
              <a:rPr lang="el-GR" sz="2000" dirty="0" smtClean="0">
                <a:solidFill>
                  <a:srgbClr val="C00000"/>
                </a:solidFill>
                <a:latin typeface="Calibri" panose="020F0502020204030204" pitchFamily="34" charset="0"/>
              </a:rPr>
              <a:t>Ανώτατης Εκπαίδευσης.</a:t>
            </a:r>
            <a:endParaRPr lang="el-GR" sz="2000" dirty="0">
              <a:solidFill>
                <a:srgbClr val="C00000"/>
              </a:solidFill>
              <a:latin typeface="Calibri" panose="020F0502020204030204" pitchFamily="34" charset="0"/>
            </a:endParaRPr>
          </a:p>
          <a:p>
            <a:pPr marL="542925" lvl="2" indent="-357188">
              <a:lnSpc>
                <a:spcPct val="95000"/>
              </a:lnSpc>
              <a:spcBef>
                <a:spcPts val="600"/>
              </a:spcBef>
              <a:buNone/>
              <a:tabLst>
                <a:tab pos="806450" algn="l"/>
              </a:tabLst>
            </a:pPr>
            <a:r>
              <a:rPr lang="el-GR" sz="2000" b="1" dirty="0" smtClean="0">
                <a:solidFill>
                  <a:srgbClr val="009900"/>
                </a:solidFill>
                <a:latin typeface="Calibri" panose="020F0502020204030204" pitchFamily="34" charset="0"/>
              </a:rPr>
              <a:t>γ. 	</a:t>
            </a:r>
            <a:r>
              <a:rPr lang="el-GR" sz="2000" dirty="0" smtClean="0">
                <a:solidFill>
                  <a:srgbClr val="009900"/>
                </a:solidFill>
                <a:latin typeface="Calibri" panose="020F0502020204030204" pitchFamily="34" charset="0"/>
              </a:rPr>
              <a:t>η </a:t>
            </a:r>
            <a:r>
              <a:rPr lang="el-GR" sz="2000" dirty="0">
                <a:solidFill>
                  <a:srgbClr val="009900"/>
                </a:solidFill>
                <a:latin typeface="Calibri" panose="020F0502020204030204" pitchFamily="34" charset="0"/>
              </a:rPr>
              <a:t>δομή και η οργάνωση του προγράμματος </a:t>
            </a:r>
            <a:r>
              <a:rPr lang="el-GR" sz="2000" dirty="0" smtClean="0">
                <a:solidFill>
                  <a:srgbClr val="009900"/>
                </a:solidFill>
                <a:latin typeface="Calibri" panose="020F0502020204030204" pitchFamily="34" charset="0"/>
              </a:rPr>
              <a:t>σπουδών</a:t>
            </a:r>
            <a:endParaRPr lang="el-GR" sz="2000" dirty="0">
              <a:latin typeface="Calibri" panose="020F0502020204030204" pitchFamily="34" charset="0"/>
            </a:endParaRPr>
          </a:p>
          <a:p>
            <a:pPr marL="542925" lvl="2" indent="-357188">
              <a:lnSpc>
                <a:spcPct val="95000"/>
              </a:lnSpc>
              <a:spcBef>
                <a:spcPts val="600"/>
              </a:spcBef>
              <a:buNone/>
              <a:tabLst>
                <a:tab pos="806450" algn="l"/>
              </a:tabLst>
            </a:pPr>
            <a:r>
              <a:rPr lang="el-GR" sz="2000" b="1" dirty="0" smtClean="0">
                <a:solidFill>
                  <a:srgbClr val="7030A0"/>
                </a:solidFill>
                <a:latin typeface="Calibri" panose="020F0502020204030204" pitchFamily="34" charset="0"/>
              </a:rPr>
              <a:t>δ. 	</a:t>
            </a:r>
            <a:r>
              <a:rPr lang="el-GR" sz="2000" dirty="0" smtClean="0">
                <a:solidFill>
                  <a:srgbClr val="7030A0"/>
                </a:solidFill>
                <a:latin typeface="Calibri" panose="020F0502020204030204" pitchFamily="34" charset="0"/>
              </a:rPr>
              <a:t>η </a:t>
            </a:r>
            <a:r>
              <a:rPr lang="el-GR" sz="2000" dirty="0">
                <a:solidFill>
                  <a:srgbClr val="7030A0"/>
                </a:solidFill>
                <a:latin typeface="Calibri" panose="020F0502020204030204" pitchFamily="34" charset="0"/>
              </a:rPr>
              <a:t>ποιότητα και αποτελεσματικότητα του διδακτικού έργου, όπως τεκμηριώνεται ιδίως από την αξιολόγηση από τους φοιτητές,</a:t>
            </a:r>
          </a:p>
          <a:p>
            <a:pPr marL="542925" lvl="2" indent="-357188" defTabSz="806450">
              <a:lnSpc>
                <a:spcPct val="95000"/>
              </a:lnSpc>
              <a:spcBef>
                <a:spcPts val="600"/>
              </a:spcBef>
              <a:buNone/>
            </a:pPr>
            <a:r>
              <a:rPr lang="el-GR" sz="2000" b="1" dirty="0" smtClean="0">
                <a:solidFill>
                  <a:srgbClr val="0070C0"/>
                </a:solidFill>
                <a:latin typeface="Calibri" panose="020F0502020204030204" pitchFamily="34" charset="0"/>
              </a:rPr>
              <a:t>ε. 	</a:t>
            </a:r>
            <a:r>
              <a:rPr lang="el-GR" sz="2000" dirty="0" smtClean="0">
                <a:solidFill>
                  <a:srgbClr val="0070C0"/>
                </a:solidFill>
                <a:latin typeface="Calibri" panose="020F0502020204030204" pitchFamily="34" charset="0"/>
              </a:rPr>
              <a:t>η </a:t>
            </a:r>
            <a:r>
              <a:rPr lang="el-GR" sz="2000" dirty="0">
                <a:solidFill>
                  <a:srgbClr val="0070C0"/>
                </a:solidFill>
                <a:latin typeface="Calibri" panose="020F0502020204030204" pitchFamily="34" charset="0"/>
              </a:rPr>
              <a:t>καταλληλότητα των προσόντων του διδακτικού </a:t>
            </a:r>
            <a:r>
              <a:rPr lang="el-GR" sz="2000" dirty="0" smtClean="0">
                <a:solidFill>
                  <a:srgbClr val="0070C0"/>
                </a:solidFill>
                <a:latin typeface="Calibri" panose="020F0502020204030204" pitchFamily="34" charset="0"/>
              </a:rPr>
              <a:t>προσωπικού</a:t>
            </a:r>
            <a:endParaRPr lang="el-GR" sz="2000" dirty="0">
              <a:solidFill>
                <a:srgbClr val="0070C0"/>
              </a:solidFill>
              <a:latin typeface="Calibri" panose="020F0502020204030204" pitchFamily="34" charset="0"/>
            </a:endParaRPr>
          </a:p>
          <a:p>
            <a:pPr marL="542925" lvl="2" indent="-357188" defTabSz="806450">
              <a:lnSpc>
                <a:spcPct val="95000"/>
              </a:lnSpc>
              <a:spcBef>
                <a:spcPts val="600"/>
              </a:spcBef>
              <a:buNone/>
            </a:pPr>
            <a:r>
              <a:rPr lang="el-GR" sz="2000" b="1" dirty="0" err="1" smtClean="0">
                <a:solidFill>
                  <a:srgbClr val="0070C0"/>
                </a:solidFill>
                <a:latin typeface="Calibri" panose="020F0502020204030204" pitchFamily="34" charset="0"/>
              </a:rPr>
              <a:t>στ</a:t>
            </a:r>
            <a:r>
              <a:rPr lang="el-GR" sz="2000" b="1" dirty="0" smtClean="0">
                <a:solidFill>
                  <a:srgbClr val="0070C0"/>
                </a:solidFill>
                <a:latin typeface="Calibri" panose="020F0502020204030204" pitchFamily="34" charset="0"/>
              </a:rPr>
              <a:t>. </a:t>
            </a:r>
            <a:r>
              <a:rPr lang="el-GR" sz="2000" dirty="0" smtClean="0">
                <a:solidFill>
                  <a:srgbClr val="0070C0"/>
                </a:solidFill>
                <a:latin typeface="Calibri" panose="020F0502020204030204" pitchFamily="34" charset="0"/>
              </a:rPr>
              <a:t>η </a:t>
            </a:r>
            <a:r>
              <a:rPr lang="el-GR" sz="2000" dirty="0">
                <a:solidFill>
                  <a:srgbClr val="0070C0"/>
                </a:solidFill>
                <a:latin typeface="Calibri" panose="020F0502020204030204" pitchFamily="34" charset="0"/>
              </a:rPr>
              <a:t>ποιότητα του ερευνητικού έργου της ακαδημαϊκής </a:t>
            </a:r>
            <a:r>
              <a:rPr lang="el-GR" sz="2000" dirty="0" smtClean="0">
                <a:solidFill>
                  <a:srgbClr val="0070C0"/>
                </a:solidFill>
                <a:latin typeface="Calibri" panose="020F0502020204030204" pitchFamily="34" charset="0"/>
              </a:rPr>
              <a:t>μονάδας</a:t>
            </a:r>
            <a:endParaRPr lang="el-GR" sz="2000" dirty="0">
              <a:latin typeface="Calibri" panose="020F0502020204030204" pitchFamily="34" charset="0"/>
            </a:endParaRPr>
          </a:p>
          <a:p>
            <a:pPr marL="542925" lvl="2" indent="-357188" defTabSz="806450">
              <a:lnSpc>
                <a:spcPct val="95000"/>
              </a:lnSpc>
              <a:spcBef>
                <a:spcPts val="600"/>
              </a:spcBef>
              <a:buNone/>
            </a:pPr>
            <a:r>
              <a:rPr lang="el-GR" sz="2000" b="1" dirty="0" smtClean="0">
                <a:solidFill>
                  <a:srgbClr val="7030A0"/>
                </a:solidFill>
                <a:latin typeface="Calibri" panose="020F0502020204030204" pitchFamily="34" charset="0"/>
              </a:rPr>
              <a:t>ζ. 	</a:t>
            </a:r>
            <a:r>
              <a:rPr lang="el-GR" sz="2000" dirty="0" smtClean="0">
                <a:solidFill>
                  <a:srgbClr val="7030A0"/>
                </a:solidFill>
                <a:latin typeface="Calibri" panose="020F0502020204030204" pitchFamily="34" charset="0"/>
              </a:rPr>
              <a:t>ο </a:t>
            </a:r>
            <a:r>
              <a:rPr lang="el-GR" sz="2000" dirty="0">
                <a:solidFill>
                  <a:srgbClr val="7030A0"/>
                </a:solidFill>
                <a:latin typeface="Calibri" panose="020F0502020204030204" pitchFamily="34" charset="0"/>
              </a:rPr>
              <a:t>βαθμός σύνδεσης της διδασκαλίας με την </a:t>
            </a:r>
            <a:r>
              <a:rPr lang="el-GR" sz="2000" dirty="0" smtClean="0">
                <a:solidFill>
                  <a:srgbClr val="7030A0"/>
                </a:solidFill>
                <a:latin typeface="Calibri" panose="020F0502020204030204" pitchFamily="34" charset="0"/>
              </a:rPr>
              <a:t>έρευνα</a:t>
            </a:r>
            <a:endParaRPr lang="el-GR" sz="2000" dirty="0">
              <a:solidFill>
                <a:srgbClr val="7030A0"/>
              </a:solidFill>
              <a:latin typeface="Calibri" panose="020F0502020204030204" pitchFamily="34" charset="0"/>
            </a:endParaRPr>
          </a:p>
          <a:p>
            <a:pPr marL="542925" lvl="2" indent="-357188" defTabSz="806450">
              <a:lnSpc>
                <a:spcPct val="95000"/>
              </a:lnSpc>
              <a:spcBef>
                <a:spcPts val="600"/>
              </a:spcBef>
              <a:buNone/>
            </a:pPr>
            <a:r>
              <a:rPr lang="el-GR" sz="2000" b="1" dirty="0" smtClean="0">
                <a:solidFill>
                  <a:srgbClr val="C00000"/>
                </a:solidFill>
                <a:latin typeface="Calibri" panose="020F0502020204030204" pitchFamily="34" charset="0"/>
              </a:rPr>
              <a:t>η. 	</a:t>
            </a:r>
            <a:r>
              <a:rPr lang="el-GR" sz="2000" dirty="0" smtClean="0">
                <a:solidFill>
                  <a:srgbClr val="C00000"/>
                </a:solidFill>
                <a:latin typeface="Calibri" panose="020F0502020204030204" pitchFamily="34" charset="0"/>
              </a:rPr>
              <a:t>η </a:t>
            </a:r>
            <a:r>
              <a:rPr lang="el-GR" sz="2000" dirty="0">
                <a:solidFill>
                  <a:srgbClr val="C00000"/>
                </a:solidFill>
                <a:latin typeface="Calibri" panose="020F0502020204030204" pitchFamily="34" charset="0"/>
              </a:rPr>
              <a:t>ζήτηση στην αγορά εργασίας των αποκτώμενων </a:t>
            </a:r>
            <a:r>
              <a:rPr lang="el-GR" sz="2000" dirty="0" smtClean="0">
                <a:solidFill>
                  <a:srgbClr val="C00000"/>
                </a:solidFill>
                <a:latin typeface="Calibri" panose="020F0502020204030204" pitchFamily="34" charset="0"/>
              </a:rPr>
              <a:t>προσόντων</a:t>
            </a:r>
            <a:endParaRPr lang="el-GR" sz="2000" dirty="0">
              <a:solidFill>
                <a:srgbClr val="C00000"/>
              </a:solidFill>
              <a:latin typeface="Calibri" panose="020F0502020204030204" pitchFamily="34" charset="0"/>
            </a:endParaRPr>
          </a:p>
          <a:p>
            <a:pPr marL="542925" lvl="2" indent="-357188" defTabSz="806450">
              <a:lnSpc>
                <a:spcPct val="95000"/>
              </a:lnSpc>
              <a:spcBef>
                <a:spcPts val="600"/>
              </a:spcBef>
              <a:buNone/>
            </a:pPr>
            <a:r>
              <a:rPr lang="el-GR" sz="2000" b="1" dirty="0" smtClean="0">
                <a:solidFill>
                  <a:schemeClr val="accent6">
                    <a:lumMod val="50000"/>
                  </a:schemeClr>
                </a:solidFill>
                <a:latin typeface="Calibri" panose="020F0502020204030204" pitchFamily="34" charset="0"/>
              </a:rPr>
              <a:t>θ. 	</a:t>
            </a:r>
            <a:r>
              <a:rPr lang="el-GR" sz="2000" dirty="0" smtClean="0">
                <a:solidFill>
                  <a:schemeClr val="accent6">
                    <a:lumMod val="50000"/>
                  </a:schemeClr>
                </a:solidFill>
                <a:latin typeface="Calibri" panose="020F0502020204030204" pitchFamily="34" charset="0"/>
              </a:rPr>
              <a:t>η </a:t>
            </a:r>
            <a:r>
              <a:rPr lang="el-GR" sz="2000" dirty="0">
                <a:solidFill>
                  <a:schemeClr val="accent6">
                    <a:lumMod val="50000"/>
                  </a:schemeClr>
                </a:solidFill>
                <a:latin typeface="Calibri" panose="020F0502020204030204" pitchFamily="34" charset="0"/>
              </a:rPr>
              <a:t>ποιότητα των υποστηρικτικών </a:t>
            </a:r>
            <a:r>
              <a:rPr lang="el-GR" sz="2000" dirty="0" smtClean="0">
                <a:solidFill>
                  <a:schemeClr val="accent6">
                    <a:lumMod val="50000"/>
                  </a:schemeClr>
                </a:solidFill>
                <a:latin typeface="Calibri" panose="020F0502020204030204" pitchFamily="34" charset="0"/>
              </a:rPr>
              <a:t>υπηρεσιών</a:t>
            </a:r>
            <a:r>
              <a:rPr lang="el-GR" sz="2000" dirty="0" smtClean="0">
                <a:latin typeface="Calibri" panose="020F0502020204030204" pitchFamily="34" charset="0"/>
              </a:rPr>
              <a:t>.</a:t>
            </a:r>
          </a:p>
          <a:p>
            <a:pPr marL="542925" lvl="2" indent="-357188" defTabSz="806450">
              <a:lnSpc>
                <a:spcPct val="95000"/>
              </a:lnSpc>
              <a:spcBef>
                <a:spcPts val="0"/>
              </a:spcBef>
              <a:buNone/>
            </a:pPr>
            <a:r>
              <a:rPr lang="el-GR" sz="2000" dirty="0" smtClean="0">
                <a:solidFill>
                  <a:srgbClr val="C00000"/>
                </a:solidFill>
                <a:latin typeface="Calibri" panose="020F0502020204030204" pitchFamily="34" charset="0"/>
              </a:rPr>
              <a:t>----------------------------------------------------------------------------------------</a:t>
            </a:r>
          </a:p>
          <a:p>
            <a:pPr marL="542925" lvl="2" indent="-357188" defTabSz="806450">
              <a:lnSpc>
                <a:spcPct val="95000"/>
              </a:lnSpc>
              <a:spcBef>
                <a:spcPts val="0"/>
              </a:spcBef>
              <a:buNone/>
            </a:pPr>
            <a:r>
              <a:rPr lang="el-GR" sz="2000" b="1" dirty="0" smtClean="0">
                <a:solidFill>
                  <a:srgbClr val="C00000"/>
                </a:solidFill>
                <a:latin typeface="Calibri" panose="020F0502020204030204" pitchFamily="34" charset="0"/>
              </a:rPr>
              <a:t>ι</a:t>
            </a:r>
            <a:r>
              <a:rPr lang="el-GR" sz="2000" b="1" dirty="0">
                <a:solidFill>
                  <a:srgbClr val="C00000"/>
                </a:solidFill>
                <a:latin typeface="Calibri" panose="020F0502020204030204" pitchFamily="34" charset="0"/>
              </a:rPr>
              <a:t>.   </a:t>
            </a:r>
            <a:r>
              <a:rPr lang="el-GR" sz="2000" dirty="0">
                <a:solidFill>
                  <a:srgbClr val="C00000"/>
                </a:solidFill>
                <a:latin typeface="Calibri" panose="020F0502020204030204" pitchFamily="34" charset="0"/>
              </a:rPr>
              <a:t>	</a:t>
            </a:r>
            <a:r>
              <a:rPr lang="el-GR" sz="2000" dirty="0" smtClean="0">
                <a:solidFill>
                  <a:srgbClr val="C00000"/>
                </a:solidFill>
                <a:latin typeface="Calibri" panose="020F0502020204030204" pitchFamily="34" charset="0"/>
              </a:rPr>
              <a:t>η στρατηγική </a:t>
            </a:r>
            <a:r>
              <a:rPr lang="el-GR" sz="2000" dirty="0">
                <a:solidFill>
                  <a:srgbClr val="C00000"/>
                </a:solidFill>
                <a:latin typeface="Calibri" panose="020F0502020204030204" pitchFamily="34" charset="0"/>
              </a:rPr>
              <a:t>του </a:t>
            </a:r>
            <a:r>
              <a:rPr lang="el-GR" sz="2000" dirty="0" smtClean="0">
                <a:solidFill>
                  <a:srgbClr val="C00000"/>
                </a:solidFill>
                <a:latin typeface="Calibri" panose="020F0502020204030204" pitchFamily="34" charset="0"/>
              </a:rPr>
              <a:t>τμήματος</a:t>
            </a:r>
            <a:endParaRPr lang="el-GR" sz="2000" dirty="0">
              <a:solidFill>
                <a:srgbClr val="C00000"/>
              </a:solidFill>
              <a:latin typeface="Calibri" panose="020F0502020204030204" pitchFamily="34" charset="0"/>
            </a:endParaRPr>
          </a:p>
          <a:p>
            <a:pPr lvl="1">
              <a:lnSpc>
                <a:spcPct val="95000"/>
              </a:lnSpc>
              <a:spcBef>
                <a:spcPts val="600"/>
              </a:spcBef>
              <a:buFont typeface="Wingdings" panose="05000000000000000000" pitchFamily="2" charset="2"/>
              <a:buChar char="§"/>
            </a:pPr>
            <a:endParaRPr lang="el-GR" dirty="0">
              <a:latin typeface="Calibri" panose="020F0502020204030204" pitchFamily="34" charset="0"/>
            </a:endParaRPr>
          </a:p>
        </p:txBody>
      </p:sp>
    </p:spTree>
    <p:extLst>
      <p:ext uri="{BB962C8B-B14F-4D97-AF65-F5344CB8AC3E}">
        <p14:creationId xmlns:p14="http://schemas.microsoft.com/office/powerpoint/2010/main" xmlns="" val="846885312"/>
      </p:ext>
    </p:extLst>
  </p:cSld>
  <p:clrMapOvr>
    <a:masterClrMapping/>
  </p:clrMapOvr>
  <p:transition spd="slow">
    <p:wip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bwMode="auto">
          <a:xfrm>
            <a:off x="179512" y="980728"/>
            <a:ext cx="8784976" cy="946497"/>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l-GR" sz="2800" b="1" dirty="0" smtClean="0">
                <a:solidFill>
                  <a:srgbClr val="C00000"/>
                </a:solidFill>
                <a:latin typeface="Calibri" panose="020F0502020204030204" pitchFamily="34" charset="0"/>
                <a:ea typeface="+mn-ea"/>
                <a:cs typeface="+mn-cs"/>
              </a:rPr>
              <a:t>Πιστοποίηση Προγραμμάτων Σπουδών</a:t>
            </a:r>
            <a:r>
              <a:rPr lang="el-GR" sz="2800" dirty="0">
                <a:solidFill>
                  <a:srgbClr val="C00000"/>
                </a:solidFill>
                <a:latin typeface="Calibri" panose="020F0502020204030204" pitchFamily="34" charset="0"/>
              </a:rPr>
              <a:t/>
            </a:r>
            <a:br>
              <a:rPr lang="el-GR" sz="2800" dirty="0">
                <a:solidFill>
                  <a:srgbClr val="C00000"/>
                </a:solidFill>
                <a:latin typeface="Calibri" panose="020F0502020204030204" pitchFamily="34" charset="0"/>
              </a:rPr>
            </a:br>
            <a:r>
              <a:rPr lang="el-GR" sz="2000" dirty="0" smtClean="0">
                <a:solidFill>
                  <a:srgbClr val="002060"/>
                </a:solidFill>
                <a:latin typeface="Calibri" panose="020F0502020204030204" pitchFamily="34" charset="0"/>
              </a:rPr>
              <a:t>Άρθρο 72.3 </a:t>
            </a:r>
            <a:r>
              <a:rPr lang="el-GR" sz="2000" dirty="0">
                <a:solidFill>
                  <a:srgbClr val="002060"/>
                </a:solidFill>
                <a:latin typeface="Calibri" panose="020F0502020204030204" pitchFamily="34" charset="0"/>
              </a:rPr>
              <a:t>“Κριτήρια Πιστοποίησης” του </a:t>
            </a:r>
            <a:r>
              <a:rPr lang="el-GR" sz="2000" dirty="0" smtClean="0">
                <a:solidFill>
                  <a:srgbClr val="002060"/>
                </a:solidFill>
                <a:latin typeface="Calibri" panose="020F0502020204030204" pitchFamily="34" charset="0"/>
              </a:rPr>
              <a:t>Ν.4009/11</a:t>
            </a:r>
            <a:r>
              <a:rPr lang="el-GR" sz="2800" dirty="0" smtClean="0">
                <a:latin typeface="Calibri" pitchFamily="34" charset="0"/>
              </a:rPr>
              <a:t/>
            </a:r>
            <a:br>
              <a:rPr lang="el-GR" sz="2800" dirty="0" smtClean="0">
                <a:latin typeface="Calibri" pitchFamily="34" charset="0"/>
              </a:rPr>
            </a:br>
            <a:endParaRPr lang="en-GB" sz="2800" dirty="0" smtClean="0"/>
          </a:p>
        </p:txBody>
      </p:sp>
      <p:sp>
        <p:nvSpPr>
          <p:cNvPr id="37891" name="TextBox 7"/>
          <p:cNvSpPr txBox="1">
            <a:spLocks noChangeArrowheads="1"/>
          </p:cNvSpPr>
          <p:nvPr/>
        </p:nvSpPr>
        <p:spPr bwMode="auto">
          <a:xfrm>
            <a:off x="34925" y="6518275"/>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Γεωπονικό Πανεπιστήμιο Αθηνών 09.04.2014</a:t>
            </a:r>
            <a:endParaRPr lang="en-GB" sz="1600" b="1" dirty="0">
              <a:solidFill>
                <a:srgbClr val="D9D9D9"/>
              </a:solidFill>
              <a:latin typeface="Calibri" pitchFamily="34" charset="0"/>
            </a:endParaRPr>
          </a:p>
        </p:txBody>
      </p:sp>
      <p:sp>
        <p:nvSpPr>
          <p:cNvPr id="2" name="Content Placeholder 1"/>
          <p:cNvSpPr>
            <a:spLocks noGrp="1"/>
          </p:cNvSpPr>
          <p:nvPr>
            <p:ph idx="1"/>
          </p:nvPr>
        </p:nvSpPr>
        <p:spPr>
          <a:xfrm>
            <a:off x="395536" y="1927225"/>
            <a:ext cx="8280920" cy="4454103"/>
          </a:xfrm>
        </p:spPr>
        <p:txBody>
          <a:bodyPr/>
          <a:lstStyle/>
          <a:p>
            <a:pPr marL="142875" lvl="1" indent="-357188" defTabSz="806450">
              <a:lnSpc>
                <a:spcPct val="95000"/>
              </a:lnSpc>
              <a:spcBef>
                <a:spcPts val="600"/>
              </a:spcBef>
              <a:buNone/>
            </a:pPr>
            <a:r>
              <a:rPr lang="el-GR" sz="2400" dirty="0" smtClean="0">
                <a:latin typeface="Calibri" panose="020F0502020204030204" pitchFamily="34" charset="0"/>
              </a:rPr>
              <a:t>Πρόσθετα Ειδικά Κριτήρια </a:t>
            </a:r>
          </a:p>
          <a:p>
            <a:pPr marL="142875" lvl="1" indent="-49213" algn="just" defTabSz="806450">
              <a:lnSpc>
                <a:spcPct val="95000"/>
              </a:lnSpc>
              <a:spcBef>
                <a:spcPts val="600"/>
              </a:spcBef>
              <a:buNone/>
            </a:pPr>
            <a:r>
              <a:rPr lang="el-GR" sz="2000" i="1" dirty="0" smtClean="0">
                <a:solidFill>
                  <a:srgbClr val="002060"/>
                </a:solidFill>
                <a:latin typeface="Calibri" panose="020F0502020204030204" pitchFamily="34" charset="0"/>
              </a:rPr>
              <a:t>Με </a:t>
            </a:r>
            <a:r>
              <a:rPr lang="el-GR" sz="2000" i="1" dirty="0">
                <a:solidFill>
                  <a:srgbClr val="002060"/>
                </a:solidFill>
                <a:latin typeface="Calibri" panose="020F0502020204030204" pitchFamily="34" charset="0"/>
              </a:rPr>
              <a:t>απόφαση του Συμβουλίου της Αρχής, που δημοσιεύεται στην Εφημερίδα της Κυβερνήσεως, διαμορφώνονται </a:t>
            </a:r>
            <a:r>
              <a:rPr lang="el-GR" sz="2000" b="1" i="1" dirty="0">
                <a:solidFill>
                  <a:srgbClr val="002060"/>
                </a:solidFill>
                <a:latin typeface="Calibri" panose="020F0502020204030204" pitchFamily="34" charset="0"/>
              </a:rPr>
              <a:t>πρόσθετα κριτήρια για τα προγράμματα σπουδών που οδηγούν στην άσκηση νομοθετικώς ρυθμιζόμενων επαγγελμάτων </a:t>
            </a:r>
            <a:r>
              <a:rPr lang="el-GR" sz="2000" i="1" dirty="0">
                <a:solidFill>
                  <a:srgbClr val="002060"/>
                </a:solidFill>
                <a:latin typeface="Calibri" panose="020F0502020204030204" pitchFamily="34" charset="0"/>
              </a:rPr>
              <a:t>σύμφωνα με την περίπτωση α΄ της παραγράφου 1 του άρθρου 3 του </a:t>
            </a:r>
            <a:r>
              <a:rPr lang="el-GR" sz="2000" i="1" dirty="0" err="1">
                <a:solidFill>
                  <a:srgbClr val="002060"/>
                </a:solidFill>
                <a:latin typeface="Calibri" panose="020F0502020204030204" pitchFamily="34" charset="0"/>
              </a:rPr>
              <a:t>π.δ</a:t>
            </a:r>
            <a:r>
              <a:rPr lang="el-GR" sz="2000" i="1" dirty="0">
                <a:solidFill>
                  <a:srgbClr val="002060"/>
                </a:solidFill>
                <a:latin typeface="Calibri" panose="020F0502020204030204" pitchFamily="34" charset="0"/>
              </a:rPr>
              <a:t>. 38/2010 (Α΄ 78), ώστε</a:t>
            </a:r>
            <a:r>
              <a:rPr lang="el-GR" sz="2000" b="1" i="1" dirty="0">
                <a:solidFill>
                  <a:srgbClr val="002060"/>
                </a:solidFill>
                <a:latin typeface="Calibri" panose="020F0502020204030204" pitchFamily="34" charset="0"/>
              </a:rPr>
              <a:t> να διασφαλίζεται ότι τα συγκεκριμένα προγράμματα σπουδών ανταποκρίνονται αποτελεσματικά στις εκπαιδευτικές και θεσμικές απαιτήσεις των οικείων επαγγελματικών κλάδων</a:t>
            </a:r>
            <a:r>
              <a:rPr lang="el-GR" sz="2000" i="1" dirty="0">
                <a:solidFill>
                  <a:srgbClr val="002060"/>
                </a:solidFill>
                <a:latin typeface="Calibri" panose="020F0502020204030204" pitchFamily="34" charset="0"/>
              </a:rPr>
              <a:t>. Για το σκοπό αυτόν, η Αρχή συνεργάζεται με τις αντίστοιχες επαγγελματικές ενώσεις και επιμελητήρια. </a:t>
            </a:r>
          </a:p>
          <a:p>
            <a:pPr marL="542925" lvl="2" indent="-357188" defTabSz="806450">
              <a:lnSpc>
                <a:spcPct val="95000"/>
              </a:lnSpc>
              <a:spcBef>
                <a:spcPts val="600"/>
              </a:spcBef>
              <a:buNone/>
            </a:pPr>
            <a:endParaRPr lang="el-GR" sz="2400" dirty="0">
              <a:latin typeface="Calibri" panose="020F0502020204030204" pitchFamily="34" charset="0"/>
            </a:endParaRPr>
          </a:p>
        </p:txBody>
      </p:sp>
    </p:spTree>
    <p:extLst>
      <p:ext uri="{BB962C8B-B14F-4D97-AF65-F5344CB8AC3E}">
        <p14:creationId xmlns:p14="http://schemas.microsoft.com/office/powerpoint/2010/main" xmlns="" val="2278515847"/>
      </p:ext>
    </p:extLst>
  </p:cSld>
  <p:clrMapOvr>
    <a:masterClrMapping/>
  </p:clrMapOvr>
  <p:transition spd="slow">
    <p:wip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Πίνακας 9"/>
          <p:cNvGraphicFramePr>
            <a:graphicFrameLocks noGrp="1"/>
          </p:cNvGraphicFramePr>
          <p:nvPr>
            <p:extLst>
              <p:ext uri="{D42A27DB-BD31-4B8C-83A1-F6EECF244321}">
                <p14:modId xmlns:p14="http://schemas.microsoft.com/office/powerpoint/2010/main" xmlns="" val="950456690"/>
              </p:ext>
            </p:extLst>
          </p:nvPr>
        </p:nvGraphicFramePr>
        <p:xfrm>
          <a:off x="251520" y="2384395"/>
          <a:ext cx="8712969" cy="3996933"/>
        </p:xfrm>
        <a:graphic>
          <a:graphicData uri="http://schemas.openxmlformats.org/drawingml/2006/table">
            <a:tbl>
              <a:tblPr firstRow="1" bandRow="1">
                <a:tableStyleId>{5C22544A-7EE6-4342-B048-85BDC9FD1C3A}</a:tableStyleId>
              </a:tblPr>
              <a:tblGrid>
                <a:gridCol w="2904323"/>
                <a:gridCol w="2904323"/>
                <a:gridCol w="2904323"/>
              </a:tblGrid>
              <a:tr h="428194">
                <a:tc>
                  <a:txBody>
                    <a:bodyPr/>
                    <a:lstStyle/>
                    <a:p>
                      <a:pPr algn="ctr"/>
                      <a:r>
                        <a:rPr lang="el-GR" sz="2400" dirty="0" smtClean="0">
                          <a:latin typeface="Calibri" panose="020F0502020204030204" pitchFamily="34" charset="0"/>
                        </a:rPr>
                        <a:t>Εισροές</a:t>
                      </a:r>
                      <a:endParaRPr lang="el-GR" sz="2400" dirty="0">
                        <a:latin typeface="Calibri" panose="020F0502020204030204" pitchFamily="34" charset="0"/>
                      </a:endParaRPr>
                    </a:p>
                  </a:txBody>
                  <a:tcPr/>
                </a:tc>
                <a:tc>
                  <a:txBody>
                    <a:bodyPr/>
                    <a:lstStyle/>
                    <a:p>
                      <a:pPr algn="ctr"/>
                      <a:r>
                        <a:rPr lang="el-GR" sz="2400" dirty="0" smtClean="0">
                          <a:latin typeface="Calibri" panose="020F0502020204030204" pitchFamily="34" charset="0"/>
                        </a:rPr>
                        <a:t>Διοίκηση</a:t>
                      </a:r>
                      <a:endParaRPr lang="el-GR" sz="2400" dirty="0">
                        <a:latin typeface="Calibri" panose="020F0502020204030204" pitchFamily="34" charset="0"/>
                      </a:endParaRPr>
                    </a:p>
                  </a:txBody>
                  <a:tcPr/>
                </a:tc>
                <a:tc>
                  <a:txBody>
                    <a:bodyPr/>
                    <a:lstStyle/>
                    <a:p>
                      <a:pPr algn="ctr"/>
                      <a:r>
                        <a:rPr lang="el-GR" sz="2400" dirty="0" smtClean="0">
                          <a:latin typeface="Calibri" panose="020F0502020204030204" pitchFamily="34" charset="0"/>
                        </a:rPr>
                        <a:t>Εκροές</a:t>
                      </a:r>
                      <a:endParaRPr lang="el-GR" sz="2400" dirty="0">
                        <a:latin typeface="Calibri" panose="020F0502020204030204" pitchFamily="34" charset="0"/>
                      </a:endParaRPr>
                    </a:p>
                  </a:txBody>
                  <a:tcPr/>
                </a:tc>
              </a:tr>
              <a:tr h="3539733">
                <a:tc>
                  <a:txBody>
                    <a:bodyPr/>
                    <a:lstStyle/>
                    <a:p>
                      <a:pPr marL="266700" lvl="0" indent="-266700" defTabSz="449263" eaLnBrk="1" hangingPunct="1">
                        <a:lnSpc>
                          <a:spcPct val="101000"/>
                        </a:lnSpc>
                        <a:spcBef>
                          <a:spcPts val="550"/>
                        </a:spcBef>
                        <a:buClr>
                          <a:srgbClr val="332586"/>
                        </a:buClr>
                        <a:buSzPct val="100000"/>
                        <a:buBlip>
                          <a:blip r:embed="rId3"/>
                        </a:buBlip>
                      </a:pPr>
                      <a:r>
                        <a:rPr lang="el-GR" sz="2000" dirty="0" smtClean="0">
                          <a:solidFill>
                            <a:schemeClr val="tx2">
                              <a:lumMod val="75000"/>
                            </a:schemeClr>
                          </a:solidFill>
                          <a:latin typeface="Calibri" panose="020F0502020204030204" pitchFamily="34" charset="0"/>
                          <a:ea typeface="MS Gothic" pitchFamily="49" charset="-128"/>
                        </a:rPr>
                        <a:t>Κατάρτιση και επιστημονικό κύρος των καθηγητών</a:t>
                      </a:r>
                      <a:endParaRPr lang="en-US" sz="2000" dirty="0" smtClean="0">
                        <a:solidFill>
                          <a:schemeClr val="tx2">
                            <a:lumMod val="75000"/>
                          </a:schemeClr>
                        </a:solidFill>
                        <a:latin typeface="Calibri" panose="020F0502020204030204" pitchFamily="34" charset="0"/>
                        <a:ea typeface="MS Gothic" pitchFamily="49" charset="-128"/>
                      </a:endParaRPr>
                    </a:p>
                    <a:p>
                      <a:pPr marL="266700" lvl="0" indent="-266700" defTabSz="449263" eaLnBrk="1" hangingPunct="1">
                        <a:lnSpc>
                          <a:spcPct val="101000"/>
                        </a:lnSpc>
                        <a:spcBef>
                          <a:spcPts val="550"/>
                        </a:spcBef>
                        <a:buClr>
                          <a:srgbClr val="332586"/>
                        </a:buClr>
                        <a:buSzPct val="100000"/>
                        <a:buBlip>
                          <a:blip r:embed="rId3"/>
                        </a:buBlip>
                      </a:pPr>
                      <a:r>
                        <a:rPr lang="el-GR" sz="2000" dirty="0" smtClean="0">
                          <a:solidFill>
                            <a:schemeClr val="tx2">
                              <a:lumMod val="75000"/>
                            </a:schemeClr>
                          </a:solidFill>
                          <a:latin typeface="Calibri" panose="020F0502020204030204" pitchFamily="34" charset="0"/>
                          <a:ea typeface="MS Gothic" pitchFamily="49" charset="-128"/>
                        </a:rPr>
                        <a:t>Οργάνωση και Δομή Προγράμματος Σπουδών</a:t>
                      </a:r>
                    </a:p>
                    <a:p>
                      <a:pPr marL="266700" lvl="0" indent="-266700" defTabSz="449263" eaLnBrk="1" hangingPunct="1">
                        <a:lnSpc>
                          <a:spcPct val="101000"/>
                        </a:lnSpc>
                        <a:spcBef>
                          <a:spcPts val="550"/>
                        </a:spcBef>
                        <a:buClr>
                          <a:srgbClr val="332586"/>
                        </a:buClr>
                        <a:buSzPct val="100000"/>
                        <a:buBlip>
                          <a:blip r:embed="rId3"/>
                        </a:buBlip>
                      </a:pPr>
                      <a:r>
                        <a:rPr lang="el-GR" sz="2000" dirty="0" smtClean="0">
                          <a:solidFill>
                            <a:schemeClr val="tx2">
                              <a:lumMod val="75000"/>
                            </a:schemeClr>
                          </a:solidFill>
                          <a:latin typeface="Calibri" panose="020F0502020204030204" pitchFamily="34" charset="0"/>
                          <a:ea typeface="MS Gothic" pitchFamily="49" charset="-128"/>
                        </a:rPr>
                        <a:t>Διαδικασίες</a:t>
                      </a:r>
                      <a:r>
                        <a:rPr lang="el-GR" sz="2000" baseline="0" dirty="0" smtClean="0">
                          <a:solidFill>
                            <a:schemeClr val="tx2">
                              <a:lumMod val="75000"/>
                            </a:schemeClr>
                          </a:solidFill>
                          <a:latin typeface="Calibri" panose="020F0502020204030204" pitchFamily="34" charset="0"/>
                          <a:ea typeface="MS Gothic" pitchFamily="49" charset="-128"/>
                        </a:rPr>
                        <a:t> και μέσα υποστήριξης φοιτητών</a:t>
                      </a:r>
                      <a:endParaRPr lang="en-US" sz="2000" dirty="0" smtClean="0">
                        <a:solidFill>
                          <a:schemeClr val="tx2">
                            <a:lumMod val="75000"/>
                          </a:schemeClr>
                        </a:solidFill>
                        <a:latin typeface="Calibri" panose="020F0502020204030204" pitchFamily="34" charset="0"/>
                        <a:ea typeface="MS Gothic" pitchFamily="49" charset="-128"/>
                      </a:endParaRPr>
                    </a:p>
                    <a:p>
                      <a:pPr marL="266700" lvl="0" indent="-266700" defTabSz="449263" eaLnBrk="1" hangingPunct="1">
                        <a:lnSpc>
                          <a:spcPct val="101000"/>
                        </a:lnSpc>
                        <a:spcBef>
                          <a:spcPts val="550"/>
                        </a:spcBef>
                        <a:buClr>
                          <a:srgbClr val="332586"/>
                        </a:buClr>
                        <a:buSzPct val="100000"/>
                        <a:buBlip>
                          <a:blip r:embed="rId3"/>
                        </a:buBlip>
                      </a:pPr>
                      <a:r>
                        <a:rPr lang="el-GR" sz="2000" dirty="0" smtClean="0">
                          <a:solidFill>
                            <a:schemeClr val="tx2">
                              <a:lumMod val="75000"/>
                            </a:schemeClr>
                          </a:solidFill>
                          <a:latin typeface="Calibri" panose="020F0502020204030204" pitchFamily="34" charset="0"/>
                          <a:ea typeface="MS Gothic" pitchFamily="49" charset="-128"/>
                        </a:rPr>
                        <a:t>Υποδομές</a:t>
                      </a:r>
                    </a:p>
                    <a:p>
                      <a:pPr marL="266700" lvl="0" indent="-266700" defTabSz="449263" eaLnBrk="1" hangingPunct="1">
                        <a:lnSpc>
                          <a:spcPct val="101000"/>
                        </a:lnSpc>
                        <a:spcBef>
                          <a:spcPts val="550"/>
                        </a:spcBef>
                        <a:buClr>
                          <a:srgbClr val="332586"/>
                        </a:buClr>
                        <a:buSzPct val="100000"/>
                        <a:buBlip>
                          <a:blip r:embed="rId3"/>
                        </a:buBlip>
                      </a:pPr>
                      <a:r>
                        <a:rPr lang="el-GR" sz="2000" dirty="0" smtClean="0">
                          <a:solidFill>
                            <a:schemeClr val="tx2">
                              <a:lumMod val="75000"/>
                            </a:schemeClr>
                          </a:solidFill>
                          <a:latin typeface="Calibri" panose="020F0502020204030204" pitchFamily="34" charset="0"/>
                          <a:ea typeface="MS Gothic" pitchFamily="49" charset="-128"/>
                        </a:rPr>
                        <a:t>Έρευνα</a:t>
                      </a:r>
                    </a:p>
                  </a:txBody>
                  <a:tcPr/>
                </a:tc>
                <a:tc>
                  <a:txBody>
                    <a:bodyPr/>
                    <a:lstStyle/>
                    <a:p>
                      <a:pPr marL="266700" lvl="0" indent="-266700" algn="l" defTabSz="449263" rtl="0" eaLnBrk="1" latinLnBrk="0" hangingPunct="1">
                        <a:lnSpc>
                          <a:spcPct val="101000"/>
                        </a:lnSpc>
                        <a:spcBef>
                          <a:spcPts val="550"/>
                        </a:spcBef>
                        <a:buClr>
                          <a:srgbClr val="332586"/>
                        </a:buClr>
                        <a:buSzPct val="100000"/>
                        <a:buFont typeface="Wingdings" panose="05000000000000000000" pitchFamily="2" charset="2"/>
                        <a:buBlip>
                          <a:blip r:embed="rId3"/>
                        </a:buBlip>
                      </a:pPr>
                      <a:r>
                        <a:rPr lang="el-GR" sz="2000" kern="1200" dirty="0" smtClean="0">
                          <a:solidFill>
                            <a:schemeClr val="tx2">
                              <a:lumMod val="75000"/>
                            </a:schemeClr>
                          </a:solidFill>
                          <a:latin typeface="Calibri" panose="020F0502020204030204" pitchFamily="34" charset="0"/>
                          <a:ea typeface="MS Gothic" pitchFamily="49" charset="-128"/>
                          <a:cs typeface="+mn-cs"/>
                        </a:rPr>
                        <a:t>Στρατηγική</a:t>
                      </a:r>
                    </a:p>
                    <a:p>
                      <a:pPr marL="266700" lvl="0" indent="-266700" algn="l" defTabSz="449263" rtl="0" eaLnBrk="1" latinLnBrk="0" hangingPunct="1">
                        <a:lnSpc>
                          <a:spcPct val="101000"/>
                        </a:lnSpc>
                        <a:spcBef>
                          <a:spcPts val="550"/>
                        </a:spcBef>
                        <a:buClr>
                          <a:srgbClr val="332586"/>
                        </a:buClr>
                        <a:buSzPct val="100000"/>
                        <a:buFont typeface="Wingdings" panose="05000000000000000000" pitchFamily="2" charset="2"/>
                        <a:buBlip>
                          <a:blip r:embed="rId3"/>
                        </a:buBlip>
                      </a:pPr>
                      <a:r>
                        <a:rPr lang="el-GR" sz="2000" kern="1200" dirty="0" smtClean="0">
                          <a:solidFill>
                            <a:schemeClr val="tx2">
                              <a:lumMod val="75000"/>
                            </a:schemeClr>
                          </a:solidFill>
                          <a:latin typeface="Calibri" panose="020F0502020204030204" pitchFamily="34" charset="0"/>
                          <a:ea typeface="MS Gothic" pitchFamily="49" charset="-128"/>
                          <a:cs typeface="+mn-cs"/>
                        </a:rPr>
                        <a:t>Διαδικασίες Συνεχούς Βελτίωσης</a:t>
                      </a:r>
                    </a:p>
                    <a:p>
                      <a:pPr marL="266700" lvl="0" indent="-266700" algn="l" defTabSz="449263" rtl="0" eaLnBrk="1" latinLnBrk="0" hangingPunct="1">
                        <a:lnSpc>
                          <a:spcPct val="101000"/>
                        </a:lnSpc>
                        <a:spcBef>
                          <a:spcPts val="550"/>
                        </a:spcBef>
                        <a:buClr>
                          <a:srgbClr val="332586"/>
                        </a:buClr>
                        <a:buSzPct val="100000"/>
                        <a:buFont typeface="Wingdings" panose="05000000000000000000" pitchFamily="2" charset="2"/>
                        <a:buBlip>
                          <a:blip r:embed="rId3"/>
                        </a:buBlip>
                      </a:pPr>
                      <a:r>
                        <a:rPr lang="el-GR" sz="2000" kern="1200" dirty="0" smtClean="0">
                          <a:solidFill>
                            <a:schemeClr val="tx2">
                              <a:lumMod val="75000"/>
                            </a:schemeClr>
                          </a:solidFill>
                          <a:latin typeface="Calibri" panose="020F0502020204030204" pitchFamily="34" charset="0"/>
                          <a:ea typeface="MS Gothic" pitchFamily="49" charset="-128"/>
                          <a:cs typeface="+mn-cs"/>
                        </a:rPr>
                        <a:t>Επικοινωνία / Πληροφόρηση / </a:t>
                      </a:r>
                      <a:br>
                        <a:rPr lang="el-GR" sz="2000" kern="1200" dirty="0" smtClean="0">
                          <a:solidFill>
                            <a:schemeClr val="tx2">
                              <a:lumMod val="75000"/>
                            </a:schemeClr>
                          </a:solidFill>
                          <a:latin typeface="Calibri" panose="020F0502020204030204" pitchFamily="34" charset="0"/>
                          <a:ea typeface="MS Gothic" pitchFamily="49" charset="-128"/>
                          <a:cs typeface="+mn-cs"/>
                        </a:rPr>
                      </a:br>
                      <a:r>
                        <a:rPr lang="el-GR" sz="2000" kern="1200" dirty="0" smtClean="0">
                          <a:solidFill>
                            <a:schemeClr val="tx2">
                              <a:lumMod val="75000"/>
                            </a:schemeClr>
                          </a:solidFill>
                          <a:latin typeface="Calibri" panose="020F0502020204030204" pitchFamily="34" charset="0"/>
                          <a:ea typeface="MS Gothic" pitchFamily="49" charset="-128"/>
                          <a:cs typeface="+mn-cs"/>
                        </a:rPr>
                        <a:t>Διαφάνεια / </a:t>
                      </a:r>
                      <a:br>
                        <a:rPr lang="el-GR" sz="2000" kern="1200" dirty="0" smtClean="0">
                          <a:solidFill>
                            <a:schemeClr val="tx2">
                              <a:lumMod val="75000"/>
                            </a:schemeClr>
                          </a:solidFill>
                          <a:latin typeface="Calibri" panose="020F0502020204030204" pitchFamily="34" charset="0"/>
                          <a:ea typeface="MS Gothic" pitchFamily="49" charset="-128"/>
                          <a:cs typeface="+mn-cs"/>
                        </a:rPr>
                      </a:br>
                      <a:r>
                        <a:rPr lang="el-GR" sz="2000" kern="1200" dirty="0" smtClean="0">
                          <a:solidFill>
                            <a:schemeClr val="tx2">
                              <a:lumMod val="75000"/>
                            </a:schemeClr>
                          </a:solidFill>
                          <a:latin typeface="Calibri" panose="020F0502020204030204" pitchFamily="34" charset="0"/>
                          <a:ea typeface="MS Gothic" pitchFamily="49" charset="-128"/>
                          <a:cs typeface="+mn-cs"/>
                        </a:rPr>
                        <a:t>Δημοσιότητα</a:t>
                      </a:r>
                    </a:p>
                  </a:txBody>
                  <a:tcPr/>
                </a:tc>
                <a:tc>
                  <a:txBody>
                    <a:bodyPr/>
                    <a:lstStyle/>
                    <a:p>
                      <a:pPr marL="266700" indent="0" defTabSz="449263" eaLnBrk="1" hangingPunct="1">
                        <a:lnSpc>
                          <a:spcPct val="101000"/>
                        </a:lnSpc>
                        <a:spcBef>
                          <a:spcPts val="550"/>
                        </a:spcBef>
                        <a:buClr>
                          <a:srgbClr val="332586"/>
                        </a:buClr>
                        <a:buSzPct val="100000"/>
                        <a:buNone/>
                        <a:tabLst>
                          <a:tab pos="171450" algn="l"/>
                        </a:tabLst>
                      </a:pPr>
                      <a:endParaRPr lang="el-GR" sz="2000" b="1" dirty="0" smtClean="0">
                        <a:solidFill>
                          <a:schemeClr val="tx2">
                            <a:lumMod val="75000"/>
                          </a:schemeClr>
                        </a:solidFill>
                        <a:latin typeface="Calibri" panose="020F0502020204030204" pitchFamily="34" charset="0"/>
                        <a:ea typeface="MS Gothic" pitchFamily="49" charset="-128"/>
                      </a:endParaRPr>
                    </a:p>
                    <a:p>
                      <a:pPr marL="266700" indent="0" defTabSz="449263" eaLnBrk="1" hangingPunct="1">
                        <a:lnSpc>
                          <a:spcPct val="101000"/>
                        </a:lnSpc>
                        <a:spcBef>
                          <a:spcPts val="550"/>
                        </a:spcBef>
                        <a:buClr>
                          <a:srgbClr val="332586"/>
                        </a:buClr>
                        <a:buSzPct val="100000"/>
                        <a:buNone/>
                        <a:tabLst>
                          <a:tab pos="171450" algn="l"/>
                        </a:tabLst>
                      </a:pPr>
                      <a:endParaRPr lang="el-GR" sz="2000" b="1" dirty="0" smtClean="0">
                        <a:solidFill>
                          <a:schemeClr val="tx2">
                            <a:lumMod val="75000"/>
                          </a:schemeClr>
                        </a:solidFill>
                        <a:latin typeface="Calibri" panose="020F0502020204030204" pitchFamily="34" charset="0"/>
                        <a:ea typeface="MS Gothic" pitchFamily="49" charset="-128"/>
                      </a:endParaRPr>
                    </a:p>
                    <a:p>
                      <a:pPr marL="0" indent="0" algn="ctr" defTabSz="449263" eaLnBrk="1" hangingPunct="1">
                        <a:lnSpc>
                          <a:spcPct val="101000"/>
                        </a:lnSpc>
                        <a:spcBef>
                          <a:spcPts val="550"/>
                        </a:spcBef>
                        <a:buClr>
                          <a:srgbClr val="332586"/>
                        </a:buClr>
                        <a:buSzPct val="100000"/>
                        <a:buNone/>
                        <a:tabLst/>
                      </a:pPr>
                      <a:endParaRPr lang="el-GR" sz="2000" b="1" dirty="0" smtClean="0">
                        <a:solidFill>
                          <a:schemeClr val="tx2">
                            <a:lumMod val="75000"/>
                          </a:schemeClr>
                        </a:solidFill>
                        <a:latin typeface="Calibri" panose="020F0502020204030204" pitchFamily="34" charset="0"/>
                        <a:ea typeface="MS Gothic" pitchFamily="49" charset="-128"/>
                      </a:endParaRPr>
                    </a:p>
                    <a:p>
                      <a:pPr marL="0" indent="0" algn="ctr" defTabSz="449263" eaLnBrk="1" hangingPunct="1">
                        <a:lnSpc>
                          <a:spcPct val="101000"/>
                        </a:lnSpc>
                        <a:spcBef>
                          <a:spcPts val="550"/>
                        </a:spcBef>
                        <a:buClr>
                          <a:srgbClr val="332586"/>
                        </a:buClr>
                        <a:buSzPct val="100000"/>
                        <a:buNone/>
                        <a:tabLst/>
                      </a:pPr>
                      <a:r>
                        <a:rPr lang="el-GR" sz="2000" b="1" dirty="0" smtClean="0">
                          <a:solidFill>
                            <a:schemeClr val="tx2">
                              <a:lumMod val="75000"/>
                            </a:schemeClr>
                          </a:solidFill>
                          <a:latin typeface="Calibri" panose="020F0502020204030204" pitchFamily="34" charset="0"/>
                          <a:ea typeface="MS Gothic" pitchFamily="49" charset="-128"/>
                        </a:rPr>
                        <a:t>σε γνώσεις, δεξιότητες, συμπεριφορές, αξίες  ως αποτέλεσμα της φοίτησης</a:t>
                      </a:r>
                      <a:endParaRPr lang="el-GR" sz="2000" dirty="0" smtClean="0">
                        <a:solidFill>
                          <a:schemeClr val="tx2">
                            <a:lumMod val="75000"/>
                          </a:schemeClr>
                        </a:solidFill>
                        <a:latin typeface="Calibri" panose="020F0502020204030204" pitchFamily="34" charset="0"/>
                        <a:ea typeface="MS Gothic" pitchFamily="49" charset="-128"/>
                      </a:endParaRPr>
                    </a:p>
                    <a:p>
                      <a:pPr marL="0" indent="0" algn="ctr" defTabSz="449263" eaLnBrk="1" hangingPunct="1">
                        <a:lnSpc>
                          <a:spcPct val="101000"/>
                        </a:lnSpc>
                        <a:spcBef>
                          <a:spcPts val="550"/>
                        </a:spcBef>
                        <a:buClr>
                          <a:srgbClr val="332586"/>
                        </a:buClr>
                        <a:buSzPct val="100000"/>
                        <a:buNone/>
                        <a:tabLst>
                          <a:tab pos="171450" algn="l"/>
                        </a:tabLst>
                      </a:pPr>
                      <a:r>
                        <a:rPr lang="el-GR" sz="2000" i="1" dirty="0" smtClean="0">
                          <a:solidFill>
                            <a:schemeClr val="tx2">
                              <a:lumMod val="75000"/>
                            </a:schemeClr>
                          </a:solidFill>
                          <a:latin typeface="Calibri" panose="020F0502020204030204" pitchFamily="34" charset="0"/>
                          <a:ea typeface="MS Gothic" pitchFamily="49" charset="-128"/>
                        </a:rPr>
                        <a:t>Τι πραγματικά γνωρίζουν και τι είναι ικανοί να εφαρμόσουν στην πράξη</a:t>
                      </a:r>
                    </a:p>
                  </a:txBody>
                  <a:tcPr/>
                </a:tc>
              </a:tr>
            </a:tbl>
          </a:graphicData>
        </a:graphic>
      </p:graphicFrame>
      <p:sp>
        <p:nvSpPr>
          <p:cNvPr id="2" name="Title 1"/>
          <p:cNvSpPr>
            <a:spLocks noGrp="1"/>
          </p:cNvSpPr>
          <p:nvPr>
            <p:ph type="title"/>
          </p:nvPr>
        </p:nvSpPr>
        <p:spPr>
          <a:xfrm>
            <a:off x="382588" y="1238760"/>
            <a:ext cx="8229600" cy="508918"/>
          </a:xfrm>
          <a:solidFill>
            <a:schemeClr val="bg1">
              <a:alpha val="35000"/>
            </a:schemeClr>
          </a:solidFill>
        </p:spPr>
        <p:txBody>
          <a:bodyPr/>
          <a:lstStyle/>
          <a:p>
            <a:r>
              <a:rPr lang="el-GR" sz="2800" b="1" dirty="0" smtClean="0">
                <a:solidFill>
                  <a:srgbClr val="C00000"/>
                </a:solidFill>
                <a:latin typeface="Calibri" panose="020F0502020204030204" pitchFamily="34" charset="0"/>
                <a:ea typeface="+mn-ea"/>
                <a:cs typeface="+mn-cs"/>
              </a:rPr>
              <a:t>Έμφαση της διαδικασίας πιστοποίησης</a:t>
            </a:r>
            <a:endParaRPr lang="el-GR" sz="2800" b="1" dirty="0">
              <a:solidFill>
                <a:srgbClr val="C00000"/>
              </a:solidFill>
              <a:latin typeface="Calibri" panose="020F0502020204030204" pitchFamily="34" charset="0"/>
              <a:ea typeface="+mn-ea"/>
              <a:cs typeface="+mn-cs"/>
            </a:endParaRPr>
          </a:p>
        </p:txBody>
      </p:sp>
      <p:sp>
        <p:nvSpPr>
          <p:cNvPr id="8" name="TextBox 7"/>
          <p:cNvSpPr txBox="1">
            <a:spLocks noChangeArrowheads="1"/>
          </p:cNvSpPr>
          <p:nvPr/>
        </p:nvSpPr>
        <p:spPr bwMode="auto">
          <a:xfrm>
            <a:off x="34925" y="8637066"/>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Γεωπονικό Πανεπιστήμιο Αθηνών 09.04.2014</a:t>
            </a:r>
            <a:endParaRPr lang="en-GB" sz="1600" b="1" dirty="0">
              <a:solidFill>
                <a:srgbClr val="D9D9D9"/>
              </a:solidFill>
              <a:latin typeface="Calibri" pitchFamily="34" charset="0"/>
            </a:endParaRPr>
          </a:p>
        </p:txBody>
      </p:sp>
      <p:sp>
        <p:nvSpPr>
          <p:cNvPr id="7" name="Ορθογώνιο 6"/>
          <p:cNvSpPr/>
          <p:nvPr/>
        </p:nvSpPr>
        <p:spPr>
          <a:xfrm>
            <a:off x="6300192" y="2828255"/>
            <a:ext cx="2311996" cy="1077218"/>
          </a:xfrm>
          <a:prstGeom prst="rect">
            <a:avLst/>
          </a:prstGeom>
        </p:spPr>
        <p:txBody>
          <a:bodyPr wrap="square">
            <a:spAutoFit/>
          </a:bodyPr>
          <a:lstStyle/>
          <a:p>
            <a:pPr algn="ctr"/>
            <a:r>
              <a:rPr lang="el-GR" sz="4400" b="1" dirty="0" smtClean="0">
                <a:solidFill>
                  <a:srgbClr val="FF0000"/>
                </a:solidFill>
                <a:latin typeface="Arial Unicode MS" pitchFamily="34" charset="-128"/>
                <a:ea typeface="MS Gothic" pitchFamily="49" charset="-128"/>
              </a:rPr>
              <a:t>Δ</a:t>
            </a:r>
          </a:p>
          <a:p>
            <a:pPr algn="ctr"/>
            <a:r>
              <a:rPr lang="el-GR" sz="2000" b="1" dirty="0" smtClean="0">
                <a:solidFill>
                  <a:srgbClr val="FF0000"/>
                </a:solidFill>
                <a:latin typeface="Arial Unicode MS" pitchFamily="34" charset="-128"/>
                <a:ea typeface="MS Gothic" pitchFamily="49" charset="-128"/>
              </a:rPr>
              <a:t>φοιτητών</a:t>
            </a:r>
            <a:endParaRPr lang="el-GR" sz="4400" b="1" dirty="0">
              <a:solidFill>
                <a:srgbClr val="FF0000"/>
              </a:solidFill>
            </a:endParaRPr>
          </a:p>
        </p:txBody>
      </p:sp>
      <p:sp>
        <p:nvSpPr>
          <p:cNvPr id="3" name="Striped Right Arrow 2"/>
          <p:cNvSpPr/>
          <p:nvPr/>
        </p:nvSpPr>
        <p:spPr>
          <a:xfrm rot="5400000">
            <a:off x="1361170" y="1972230"/>
            <a:ext cx="444996" cy="360040"/>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 name="Striped Right Arrow 10"/>
          <p:cNvSpPr/>
          <p:nvPr/>
        </p:nvSpPr>
        <p:spPr>
          <a:xfrm rot="5400000">
            <a:off x="4313498" y="1959310"/>
            <a:ext cx="444996" cy="360040"/>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2" name="Striped Right Arrow 11"/>
          <p:cNvSpPr/>
          <p:nvPr/>
        </p:nvSpPr>
        <p:spPr>
          <a:xfrm rot="5400000">
            <a:off x="7265826" y="1959310"/>
            <a:ext cx="444996" cy="360040"/>
          </a:xfrm>
          <a:prstGeom prst="strip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9" name="TextBox 7"/>
          <p:cNvSpPr txBox="1">
            <a:spLocks noChangeArrowheads="1"/>
          </p:cNvSpPr>
          <p:nvPr/>
        </p:nvSpPr>
        <p:spPr bwMode="auto">
          <a:xfrm>
            <a:off x="34925" y="6518275"/>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Γεωπονικό Πανεπιστήμιο Αθηνών 09.04.2014</a:t>
            </a:r>
            <a:endParaRPr lang="en-GB" sz="1600" b="1" dirty="0">
              <a:solidFill>
                <a:srgbClr val="D9D9D9"/>
              </a:solidFill>
              <a:latin typeface="Calibri" pitchFamily="34" charset="0"/>
            </a:endParaRPr>
          </a:p>
        </p:txBody>
      </p:sp>
    </p:spTree>
    <p:extLst>
      <p:ext uri="{BB962C8B-B14F-4D97-AF65-F5344CB8AC3E}">
        <p14:creationId xmlns:p14="http://schemas.microsoft.com/office/powerpoint/2010/main" xmlns="" val="3235743846"/>
      </p:ext>
    </p:extLst>
  </p:cSld>
  <p:clrMapOvr>
    <a:masterClrMapping/>
  </p:clrMapOvr>
  <p:transition spd="slow">
    <p:wip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bwMode="auto">
          <a:xfrm>
            <a:off x="179512" y="1052736"/>
            <a:ext cx="8784976" cy="730473"/>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GB" sz="3400" b="1" dirty="0" smtClean="0">
                <a:solidFill>
                  <a:srgbClr val="C00000"/>
                </a:solidFill>
                <a:latin typeface="Calibri" pitchFamily="34" charset="0"/>
              </a:rPr>
              <a:t>I</a:t>
            </a:r>
            <a:r>
              <a:rPr lang="el-GR" sz="3400" b="1" dirty="0" smtClean="0">
                <a:solidFill>
                  <a:srgbClr val="C00000"/>
                </a:solidFill>
                <a:latin typeface="Calibri" pitchFamily="34" charset="0"/>
              </a:rPr>
              <a:t>ΙΙ</a:t>
            </a:r>
            <a:r>
              <a:rPr lang="en-GB" sz="3400" b="1" dirty="0" smtClean="0">
                <a:solidFill>
                  <a:srgbClr val="C00000"/>
                </a:solidFill>
                <a:latin typeface="Calibri" pitchFamily="34" charset="0"/>
              </a:rPr>
              <a:t>.  </a:t>
            </a:r>
            <a:r>
              <a:rPr lang="el-GR" sz="3400" b="1" dirty="0" smtClean="0">
                <a:solidFill>
                  <a:srgbClr val="C00000"/>
                </a:solidFill>
                <a:latin typeface="Calibri" pitchFamily="34" charset="0"/>
              </a:rPr>
              <a:t>Πορεία Υλοποίησης Διαδικασιών από ΑΔΙΠ</a:t>
            </a:r>
            <a:endParaRPr lang="en-GB" dirty="0" smtClean="0">
              <a:solidFill>
                <a:srgbClr val="C00000"/>
              </a:solidFill>
            </a:endParaRPr>
          </a:p>
        </p:txBody>
      </p:sp>
      <p:sp>
        <p:nvSpPr>
          <p:cNvPr id="37891" name="TextBox 7"/>
          <p:cNvSpPr txBox="1">
            <a:spLocks noChangeArrowheads="1"/>
          </p:cNvSpPr>
          <p:nvPr/>
        </p:nvSpPr>
        <p:spPr bwMode="auto">
          <a:xfrm>
            <a:off x="34925" y="6518275"/>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Γεωπονικό Πανεπιστήμιο Αθηνών 09.04.2014</a:t>
            </a:r>
            <a:endParaRPr lang="en-GB" sz="1600" b="1" dirty="0">
              <a:solidFill>
                <a:srgbClr val="D9D9D9"/>
              </a:solidFill>
              <a:latin typeface="Calibri" pitchFamily="34" charset="0"/>
            </a:endParaRPr>
          </a:p>
        </p:txBody>
      </p:sp>
      <p:sp>
        <p:nvSpPr>
          <p:cNvPr id="2" name="Content Placeholder 1"/>
          <p:cNvSpPr>
            <a:spLocks noGrp="1"/>
          </p:cNvSpPr>
          <p:nvPr>
            <p:ph idx="1"/>
          </p:nvPr>
        </p:nvSpPr>
        <p:spPr>
          <a:xfrm>
            <a:off x="755576" y="1927224"/>
            <a:ext cx="8208912" cy="4454103"/>
          </a:xfrm>
        </p:spPr>
        <p:txBody>
          <a:bodyPr/>
          <a:lstStyle/>
          <a:p>
            <a:r>
              <a:rPr lang="el-GR" dirty="0" smtClean="0">
                <a:solidFill>
                  <a:schemeClr val="tx2">
                    <a:lumMod val="75000"/>
                  </a:schemeClr>
                </a:solidFill>
                <a:latin typeface="Calibri" panose="020F0502020204030204" pitchFamily="34" charset="0"/>
              </a:rPr>
              <a:t>Οργάνωση Διαδικασιών</a:t>
            </a:r>
            <a:endParaRPr lang="en-GB" dirty="0" smtClean="0">
              <a:solidFill>
                <a:schemeClr val="tx2">
                  <a:lumMod val="75000"/>
                </a:schemeClr>
              </a:solidFill>
              <a:latin typeface="Calibri" panose="020F0502020204030204" pitchFamily="34" charset="0"/>
            </a:endParaRPr>
          </a:p>
          <a:p>
            <a:r>
              <a:rPr lang="el-GR" dirty="0" smtClean="0">
                <a:solidFill>
                  <a:schemeClr val="tx2">
                    <a:lumMod val="75000"/>
                  </a:schemeClr>
                </a:solidFill>
                <a:latin typeface="Calibri" panose="020F0502020204030204" pitchFamily="34" charset="0"/>
              </a:rPr>
              <a:t>Εξειδίκευση Κριτηρίων Πιστοποίησης</a:t>
            </a:r>
          </a:p>
          <a:p>
            <a:r>
              <a:rPr lang="el-GR" dirty="0" smtClean="0">
                <a:solidFill>
                  <a:schemeClr val="tx2">
                    <a:lumMod val="75000"/>
                  </a:schemeClr>
                </a:solidFill>
                <a:latin typeface="Calibri" panose="020F0502020204030204" pitchFamily="34" charset="0"/>
              </a:rPr>
              <a:t>Συμμετοχή Επαγγελματικών Οργανώσεων</a:t>
            </a:r>
          </a:p>
          <a:p>
            <a:pPr lvl="1">
              <a:spcBef>
                <a:spcPts val="0"/>
              </a:spcBef>
              <a:buFont typeface="Wingdings" panose="05000000000000000000" pitchFamily="2" charset="2"/>
              <a:buChar char="§"/>
            </a:pPr>
            <a:r>
              <a:rPr lang="el-GR" dirty="0">
                <a:latin typeface="Calibri" panose="020F0502020204030204" pitchFamily="34" charset="0"/>
              </a:rPr>
              <a:t>Κριτήριά Πιστοποίησης Νομοθετικά Κατοχυρωμένων </a:t>
            </a:r>
            <a:r>
              <a:rPr lang="el-GR" dirty="0" smtClean="0">
                <a:latin typeface="Calibri" panose="020F0502020204030204" pitchFamily="34" charset="0"/>
              </a:rPr>
              <a:t>Επαγγελμάτων</a:t>
            </a:r>
            <a:endParaRPr lang="el-GR" dirty="0" smtClean="0">
              <a:solidFill>
                <a:schemeClr val="accent5">
                  <a:lumMod val="75000"/>
                </a:schemeClr>
              </a:solidFill>
              <a:latin typeface="Calibri" panose="020F0502020204030204" pitchFamily="34" charset="0"/>
            </a:endParaRPr>
          </a:p>
          <a:p>
            <a:pPr lvl="0"/>
            <a:r>
              <a:rPr lang="el-GR" dirty="0">
                <a:solidFill>
                  <a:schemeClr val="tx2">
                    <a:lumMod val="75000"/>
                  </a:schemeClr>
                </a:solidFill>
                <a:latin typeface="Calibri" panose="020F0502020204030204" pitchFamily="34" charset="0"/>
              </a:rPr>
              <a:t>Πρότυπο σχήμα υποβολής πρότασης πιστοποίησης Προγράμματος </a:t>
            </a:r>
            <a:r>
              <a:rPr lang="el-GR" dirty="0" smtClean="0">
                <a:solidFill>
                  <a:schemeClr val="tx2">
                    <a:lumMod val="75000"/>
                  </a:schemeClr>
                </a:solidFill>
                <a:latin typeface="Calibri" panose="020F0502020204030204" pitchFamily="34" charset="0"/>
              </a:rPr>
              <a:t>Σπουδών</a:t>
            </a:r>
          </a:p>
          <a:p>
            <a:pPr marL="0" indent="0">
              <a:buNone/>
            </a:pPr>
            <a:endParaRPr lang="el-GR" dirty="0">
              <a:solidFill>
                <a:schemeClr val="accent5">
                  <a:lumMod val="75000"/>
                </a:schemeClr>
              </a:solidFill>
              <a:latin typeface="Calibri" panose="020F0502020204030204" pitchFamily="34" charset="0"/>
            </a:endParaRPr>
          </a:p>
        </p:txBody>
      </p:sp>
    </p:spTree>
    <p:extLst>
      <p:ext uri="{BB962C8B-B14F-4D97-AF65-F5344CB8AC3E}">
        <p14:creationId xmlns:p14="http://schemas.microsoft.com/office/powerpoint/2010/main" xmlns="" val="2681790435"/>
      </p:ext>
    </p:extLst>
  </p:cSld>
  <p:clrMapOvr>
    <a:masterClrMapping/>
  </p:clrMapOvr>
  <p:transition spd="slow">
    <p:wip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bwMode="auto">
          <a:xfrm>
            <a:off x="179512" y="980728"/>
            <a:ext cx="8784976" cy="946497"/>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l-GR" sz="2800" b="1" dirty="0" smtClean="0">
                <a:solidFill>
                  <a:srgbClr val="C00000"/>
                </a:solidFill>
                <a:latin typeface="Calibri" panose="020F0502020204030204" pitchFamily="34" charset="0"/>
                <a:ea typeface="+mn-ea"/>
                <a:cs typeface="+mn-cs"/>
              </a:rPr>
              <a:t>Οργάνωση Διαδικασιών</a:t>
            </a:r>
            <a:r>
              <a:rPr lang="el-GR" sz="2800" dirty="0" smtClean="0">
                <a:latin typeface="Calibri" pitchFamily="34" charset="0"/>
              </a:rPr>
              <a:t/>
            </a:r>
            <a:br>
              <a:rPr lang="el-GR" sz="2800" dirty="0" smtClean="0">
                <a:latin typeface="Calibri" pitchFamily="34" charset="0"/>
              </a:rPr>
            </a:br>
            <a:endParaRPr lang="en-GB" sz="2800" dirty="0" smtClean="0"/>
          </a:p>
        </p:txBody>
      </p:sp>
      <p:sp>
        <p:nvSpPr>
          <p:cNvPr id="37891" name="TextBox 7"/>
          <p:cNvSpPr txBox="1">
            <a:spLocks noChangeArrowheads="1"/>
          </p:cNvSpPr>
          <p:nvPr/>
        </p:nvSpPr>
        <p:spPr bwMode="auto">
          <a:xfrm>
            <a:off x="34925" y="6518275"/>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Γεωπονικό Πανεπιστήμιο Αθηνών 09.04.2014</a:t>
            </a:r>
            <a:endParaRPr lang="en-GB" sz="1600" b="1" dirty="0">
              <a:solidFill>
                <a:srgbClr val="D9D9D9"/>
              </a:solidFill>
              <a:latin typeface="Calibri" pitchFamily="34" charset="0"/>
            </a:endParaRPr>
          </a:p>
        </p:txBody>
      </p:sp>
      <p:sp>
        <p:nvSpPr>
          <p:cNvPr id="2" name="Content Placeholder 1"/>
          <p:cNvSpPr>
            <a:spLocks noGrp="1"/>
          </p:cNvSpPr>
          <p:nvPr>
            <p:ph idx="1"/>
          </p:nvPr>
        </p:nvSpPr>
        <p:spPr>
          <a:xfrm>
            <a:off x="179512" y="1927224"/>
            <a:ext cx="8784976" cy="4454103"/>
          </a:xfrm>
        </p:spPr>
        <p:txBody>
          <a:bodyPr/>
          <a:lstStyle/>
          <a:p>
            <a:r>
              <a:rPr lang="el-GR" sz="2400" dirty="0" smtClean="0">
                <a:latin typeface="Calibri" panose="020F0502020204030204" pitchFamily="34" charset="0"/>
              </a:rPr>
              <a:t>Ενημερωτικές εκδηλώσεις / συζητήσεις με ιδρύματα</a:t>
            </a:r>
          </a:p>
          <a:p>
            <a:r>
              <a:rPr lang="el-GR" sz="2400" dirty="0" smtClean="0">
                <a:latin typeface="Calibri" panose="020F0502020204030204" pitchFamily="34" charset="0"/>
              </a:rPr>
              <a:t>Ανάρτηση σχετικών κειμένων στην ιστοσελίδα της ΑΔΙΠ</a:t>
            </a:r>
            <a:endParaRPr lang="el-GR" sz="2400" dirty="0">
              <a:latin typeface="Calibri" panose="020F0502020204030204" pitchFamily="34" charset="0"/>
            </a:endParaRPr>
          </a:p>
          <a:p>
            <a:pPr>
              <a:spcBef>
                <a:spcPts val="1200"/>
              </a:spcBef>
            </a:pPr>
            <a:r>
              <a:rPr lang="el-GR" sz="2400" dirty="0" smtClean="0">
                <a:latin typeface="Calibri" panose="020F0502020204030204" pitchFamily="34" charset="0"/>
              </a:rPr>
              <a:t>Προτεραιότητες</a:t>
            </a:r>
            <a:endParaRPr lang="el-GR" sz="2400" dirty="0">
              <a:latin typeface="Calibri" panose="020F0502020204030204" pitchFamily="34" charset="0"/>
            </a:endParaRPr>
          </a:p>
          <a:p>
            <a:pPr lvl="1"/>
            <a:r>
              <a:rPr lang="el-GR" sz="2000" dirty="0" smtClean="0">
                <a:latin typeface="Calibri" panose="020F0502020204030204" pitchFamily="34" charset="0"/>
              </a:rPr>
              <a:t>Νέα τμήματα Σχεδίου Αθηνά / Νέα Προγράμματα Σπουδών</a:t>
            </a:r>
          </a:p>
          <a:p>
            <a:pPr lvl="1"/>
            <a:r>
              <a:rPr lang="el-GR" sz="2000" dirty="0" smtClean="0">
                <a:latin typeface="Calibri" panose="020F0502020204030204" pitchFamily="34" charset="0"/>
              </a:rPr>
              <a:t>Τμήματα τα οποία δεν έχουν ολοκληρώσει διαδικασίες αξιολόγησης </a:t>
            </a:r>
          </a:p>
          <a:p>
            <a:pPr lvl="1"/>
            <a:r>
              <a:rPr lang="el-GR" sz="2000" dirty="0" smtClean="0">
                <a:latin typeface="Calibri" panose="020F0502020204030204" pitchFamily="34" charset="0"/>
              </a:rPr>
              <a:t>Τμήματα για τα οποία έχει παρέλθει 4ετία από εξωτερική αξιολόγηση</a:t>
            </a:r>
          </a:p>
          <a:p>
            <a:pPr>
              <a:spcBef>
                <a:spcPts val="1200"/>
              </a:spcBef>
            </a:pPr>
            <a:r>
              <a:rPr lang="el-GR" sz="2400" dirty="0" smtClean="0">
                <a:latin typeface="Calibri" panose="020F0502020204030204" pitchFamily="34" charset="0"/>
              </a:rPr>
              <a:t>Χρόνος Έναρξης</a:t>
            </a:r>
          </a:p>
          <a:p>
            <a:pPr lvl="1"/>
            <a:r>
              <a:rPr lang="el-GR" sz="2000" dirty="0" smtClean="0">
                <a:latin typeface="Calibri" panose="020F0502020204030204" pitchFamily="34" charset="0"/>
              </a:rPr>
              <a:t>Τέλος Εαρινού Εξαμήνου 2014</a:t>
            </a:r>
            <a:endParaRPr lang="el-GR" sz="2000" dirty="0">
              <a:latin typeface="Calibri" panose="020F0502020204030204" pitchFamily="34" charset="0"/>
            </a:endParaRPr>
          </a:p>
          <a:p>
            <a:pPr>
              <a:lnSpc>
                <a:spcPct val="95000"/>
              </a:lnSpc>
              <a:spcBef>
                <a:spcPts val="600"/>
              </a:spcBef>
              <a:buFont typeface="Wingdings" panose="05000000000000000000" pitchFamily="2" charset="2"/>
              <a:buChar char="§"/>
            </a:pPr>
            <a:endParaRPr lang="el-GR" sz="2400" dirty="0" smtClean="0">
              <a:latin typeface="Calibri" panose="020F0502020204030204" pitchFamily="34" charset="0"/>
            </a:endParaRPr>
          </a:p>
          <a:p>
            <a:pPr lvl="1">
              <a:lnSpc>
                <a:spcPct val="95000"/>
              </a:lnSpc>
              <a:spcBef>
                <a:spcPts val="600"/>
              </a:spcBef>
              <a:buFont typeface="Wingdings" panose="05000000000000000000" pitchFamily="2" charset="2"/>
              <a:buChar char="§"/>
            </a:pPr>
            <a:endParaRPr lang="el-GR" sz="1800" dirty="0">
              <a:latin typeface="Calibri" panose="020F0502020204030204" pitchFamily="34" charset="0"/>
            </a:endParaRPr>
          </a:p>
        </p:txBody>
      </p:sp>
    </p:spTree>
    <p:extLst>
      <p:ext uri="{BB962C8B-B14F-4D97-AF65-F5344CB8AC3E}">
        <p14:creationId xmlns:p14="http://schemas.microsoft.com/office/powerpoint/2010/main" xmlns="" val="2329888782"/>
      </p:ext>
    </p:extLst>
  </p:cSld>
  <p:clrMapOvr>
    <a:masterClrMapping/>
  </p:clrMapOvr>
  <p:transition spd="slow">
    <p:wip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bwMode="auto">
          <a:xfrm>
            <a:off x="179512" y="980728"/>
            <a:ext cx="8784976" cy="946497"/>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l-GR" sz="2800" b="1" dirty="0" smtClean="0">
                <a:solidFill>
                  <a:srgbClr val="C00000"/>
                </a:solidFill>
                <a:latin typeface="Calibri" panose="020F0502020204030204" pitchFamily="34" charset="0"/>
                <a:ea typeface="+mn-ea"/>
                <a:cs typeface="+mn-cs"/>
              </a:rPr>
              <a:t>Οργάνωση Διαδικασιών</a:t>
            </a:r>
            <a:r>
              <a:rPr lang="en-US" sz="2800" b="1" dirty="0" smtClean="0">
                <a:solidFill>
                  <a:srgbClr val="C00000"/>
                </a:solidFill>
                <a:latin typeface="Calibri" panose="020F0502020204030204" pitchFamily="34" charset="0"/>
              </a:rPr>
              <a:t> </a:t>
            </a:r>
            <a:r>
              <a:rPr lang="el-GR" sz="2800" dirty="0" smtClean="0">
                <a:latin typeface="Calibri" pitchFamily="34" charset="0"/>
              </a:rPr>
              <a:t/>
            </a:r>
            <a:br>
              <a:rPr lang="el-GR" sz="2800" dirty="0" smtClean="0">
                <a:latin typeface="Calibri" pitchFamily="34" charset="0"/>
              </a:rPr>
            </a:br>
            <a:endParaRPr lang="en-GB" sz="2800" dirty="0" smtClean="0"/>
          </a:p>
        </p:txBody>
      </p:sp>
      <p:sp>
        <p:nvSpPr>
          <p:cNvPr id="37891" name="TextBox 7"/>
          <p:cNvSpPr txBox="1">
            <a:spLocks noChangeArrowheads="1"/>
          </p:cNvSpPr>
          <p:nvPr/>
        </p:nvSpPr>
        <p:spPr bwMode="auto">
          <a:xfrm>
            <a:off x="34925" y="6518275"/>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Γεωπονικό Πανεπιστήμιο Αθηνών 09.04.2014</a:t>
            </a:r>
            <a:endParaRPr lang="en-GB" sz="1600" b="1" dirty="0">
              <a:solidFill>
                <a:srgbClr val="D9D9D9"/>
              </a:solidFill>
              <a:latin typeface="Calibri" pitchFamily="34" charset="0"/>
            </a:endParaRPr>
          </a:p>
        </p:txBody>
      </p:sp>
      <p:sp>
        <p:nvSpPr>
          <p:cNvPr id="2" name="Content Placeholder 1"/>
          <p:cNvSpPr>
            <a:spLocks noGrp="1"/>
          </p:cNvSpPr>
          <p:nvPr>
            <p:ph idx="1"/>
          </p:nvPr>
        </p:nvSpPr>
        <p:spPr>
          <a:xfrm>
            <a:off x="179512" y="1927224"/>
            <a:ext cx="7200800" cy="4454103"/>
          </a:xfrm>
        </p:spPr>
        <p:txBody>
          <a:bodyPr/>
          <a:lstStyle/>
          <a:p>
            <a:pPr marL="0" indent="0">
              <a:buNone/>
            </a:pPr>
            <a:r>
              <a:rPr lang="el-GR" sz="2400" b="1" dirty="0" smtClean="0">
                <a:solidFill>
                  <a:srgbClr val="002060"/>
                </a:solidFill>
                <a:latin typeface="Calibri" panose="020F0502020204030204" pitchFamily="34" charset="0"/>
              </a:rPr>
              <a:t>Εφαρμογή </a:t>
            </a:r>
            <a:r>
              <a:rPr lang="el-GR" sz="2400" b="1" dirty="0">
                <a:solidFill>
                  <a:srgbClr val="002060"/>
                </a:solidFill>
                <a:latin typeface="Calibri" panose="020F0502020204030204" pitchFamily="34" charset="0"/>
              </a:rPr>
              <a:t>σε δύο </a:t>
            </a:r>
            <a:r>
              <a:rPr lang="el-GR" sz="2400" b="1" dirty="0" smtClean="0">
                <a:solidFill>
                  <a:srgbClr val="002060"/>
                </a:solidFill>
                <a:latin typeface="Calibri" panose="020F0502020204030204" pitchFamily="34" charset="0"/>
              </a:rPr>
              <a:t>στάδια για νέα προγράμματα</a:t>
            </a:r>
            <a:endParaRPr lang="el-GR" sz="2400" b="1" dirty="0">
              <a:solidFill>
                <a:srgbClr val="002060"/>
              </a:solidFill>
              <a:latin typeface="Calibri" panose="020F0502020204030204" pitchFamily="34" charset="0"/>
            </a:endParaRPr>
          </a:p>
          <a:p>
            <a:pPr marL="811213" lvl="1" indent="-400050">
              <a:buFont typeface="+mj-lt"/>
              <a:buAutoNum type="romanUcPeriod"/>
            </a:pPr>
            <a:r>
              <a:rPr lang="el-GR" sz="1800" b="1" dirty="0">
                <a:solidFill>
                  <a:srgbClr val="DAA600"/>
                </a:solidFill>
                <a:latin typeface="Calibri" panose="020F0502020204030204" pitchFamily="34" charset="0"/>
              </a:rPr>
              <a:t>Αρχική (πρόδρομη) πιστοποίηση νέου Π.Σ</a:t>
            </a:r>
            <a:r>
              <a:rPr lang="el-GR" sz="1800" b="1" dirty="0" smtClean="0">
                <a:solidFill>
                  <a:srgbClr val="DAA600"/>
                </a:solidFill>
                <a:latin typeface="Calibri" panose="020F0502020204030204" pitchFamily="34" charset="0"/>
              </a:rPr>
              <a:t>. </a:t>
            </a:r>
            <a:br>
              <a:rPr lang="el-GR" sz="1800" b="1" dirty="0" smtClean="0">
                <a:solidFill>
                  <a:srgbClr val="DAA600"/>
                </a:solidFill>
                <a:latin typeface="Calibri" panose="020F0502020204030204" pitchFamily="34" charset="0"/>
              </a:rPr>
            </a:br>
            <a:r>
              <a:rPr lang="el-GR" sz="1800" dirty="0" smtClean="0">
                <a:latin typeface="Calibri" panose="020F0502020204030204" pitchFamily="34" charset="0"/>
              </a:rPr>
              <a:t>Δεν απαιτείται επί τόπου επίσκεψη</a:t>
            </a:r>
            <a:br>
              <a:rPr lang="el-GR" sz="1800" dirty="0" smtClean="0">
                <a:latin typeface="Calibri" panose="020F0502020204030204" pitchFamily="34" charset="0"/>
              </a:rPr>
            </a:br>
            <a:r>
              <a:rPr lang="el-GR" sz="1800" dirty="0" smtClean="0">
                <a:latin typeface="Calibri" panose="020F0502020204030204" pitchFamily="34" charset="0"/>
              </a:rPr>
              <a:t>Μπορεί να περιλαμβάνει ομοειδή τμήματα </a:t>
            </a:r>
            <a:br>
              <a:rPr lang="el-GR" sz="1800" dirty="0" smtClean="0">
                <a:latin typeface="Calibri" panose="020F0502020204030204" pitchFamily="34" charset="0"/>
              </a:rPr>
            </a:br>
            <a:r>
              <a:rPr lang="el-GR" sz="1800" dirty="0" smtClean="0">
                <a:latin typeface="Calibri" panose="020F0502020204030204" pitchFamily="34" charset="0"/>
              </a:rPr>
              <a:t>Βασικά κριτήρια</a:t>
            </a:r>
            <a:r>
              <a:rPr lang="el-GR" sz="1800" dirty="0">
                <a:latin typeface="Calibri" panose="020F0502020204030204" pitchFamily="34" charset="0"/>
              </a:rPr>
              <a:t>: </a:t>
            </a:r>
            <a:r>
              <a:rPr lang="el-GR" sz="1800" dirty="0" smtClean="0">
                <a:latin typeface="Calibri" panose="020F0502020204030204" pitchFamily="34" charset="0"/>
              </a:rPr>
              <a:t>Στόχοι, Μαθησιακά </a:t>
            </a:r>
            <a:r>
              <a:rPr lang="el-GR" sz="1800" dirty="0">
                <a:latin typeface="Calibri" panose="020F0502020204030204" pitchFamily="34" charset="0"/>
              </a:rPr>
              <a:t>Αποτελέσματα </a:t>
            </a:r>
            <a:r>
              <a:rPr lang="el-GR" sz="1800" dirty="0" smtClean="0">
                <a:latin typeface="Calibri" panose="020F0502020204030204" pitchFamily="34" charset="0"/>
              </a:rPr>
              <a:t>Π.Σ, </a:t>
            </a:r>
            <a:br>
              <a:rPr lang="el-GR" sz="1800" dirty="0" smtClean="0">
                <a:latin typeface="Calibri" panose="020F0502020204030204" pitchFamily="34" charset="0"/>
              </a:rPr>
            </a:br>
            <a:r>
              <a:rPr lang="el-GR" sz="1800" dirty="0" smtClean="0">
                <a:latin typeface="Calibri" panose="020F0502020204030204" pitchFamily="34" charset="0"/>
              </a:rPr>
              <a:t>Ζήτηση Προσόντων / Δομή Προγράμματος Σπουδών / </a:t>
            </a:r>
            <a:r>
              <a:rPr lang="el-GR" sz="1800" dirty="0">
                <a:latin typeface="Calibri" panose="020F0502020204030204" pitchFamily="34" charset="0"/>
              </a:rPr>
              <a:t>Ακαδημαϊκό </a:t>
            </a:r>
            <a:r>
              <a:rPr lang="el-GR" sz="1800" dirty="0" smtClean="0">
                <a:latin typeface="Calibri" panose="020F0502020204030204" pitchFamily="34" charset="0"/>
              </a:rPr>
              <a:t>Προσωπικό</a:t>
            </a:r>
            <a:r>
              <a:rPr lang="el-GR" sz="1800" dirty="0">
                <a:latin typeface="Calibri" panose="020F0502020204030204" pitchFamily="34" charset="0"/>
              </a:rPr>
              <a:t/>
            </a:r>
            <a:br>
              <a:rPr lang="el-GR" sz="1800" dirty="0">
                <a:latin typeface="Calibri" panose="020F0502020204030204" pitchFamily="34" charset="0"/>
              </a:rPr>
            </a:br>
            <a:r>
              <a:rPr lang="el-GR" sz="1800" b="1" i="1" dirty="0">
                <a:latin typeface="Calibri" panose="020F0502020204030204" pitchFamily="34" charset="0"/>
              </a:rPr>
              <a:t>Αποδίδεται Πρόδρομη Πιστοποίηση με </a:t>
            </a:r>
            <a:r>
              <a:rPr lang="el-GR" sz="1800" b="1" i="1" dirty="0" smtClean="0">
                <a:latin typeface="Calibri" panose="020F0502020204030204" pitchFamily="34" charset="0"/>
              </a:rPr>
              <a:t>ενδεχόμενες </a:t>
            </a:r>
            <a:r>
              <a:rPr lang="el-GR" sz="1800" b="1" i="1" dirty="0">
                <a:latin typeface="Calibri" panose="020F0502020204030204" pitchFamily="34" charset="0"/>
              </a:rPr>
              <a:t>παρατηρήσεις και χρόνο θεραπείας </a:t>
            </a:r>
            <a:r>
              <a:rPr lang="el-GR" sz="1800" dirty="0">
                <a:latin typeface="Calibri" panose="020F0502020204030204" pitchFamily="34" charset="0"/>
              </a:rPr>
              <a:t>έως περίπου 4 εξάμηνα ανάλογα με την βαρύτητα των </a:t>
            </a:r>
            <a:r>
              <a:rPr lang="el-GR" sz="1800" dirty="0" smtClean="0">
                <a:latin typeface="Calibri" panose="020F0502020204030204" pitchFamily="34" charset="0"/>
              </a:rPr>
              <a:t>τελευταίων</a:t>
            </a:r>
          </a:p>
          <a:p>
            <a:pPr marL="811213" lvl="1" indent="-400050">
              <a:buFont typeface="+mj-lt"/>
              <a:buAutoNum type="romanUcPeriod"/>
            </a:pPr>
            <a:r>
              <a:rPr lang="el-GR" sz="1800" b="1" dirty="0">
                <a:solidFill>
                  <a:srgbClr val="008000"/>
                </a:solidFill>
                <a:latin typeface="Calibri" panose="020F0502020204030204" pitchFamily="34" charset="0"/>
              </a:rPr>
              <a:t>Τελική </a:t>
            </a:r>
            <a:r>
              <a:rPr lang="el-GR" sz="1800" b="1" dirty="0" smtClean="0">
                <a:solidFill>
                  <a:srgbClr val="008000"/>
                </a:solidFill>
                <a:latin typeface="Calibri" panose="020F0502020204030204" pitchFamily="34" charset="0"/>
              </a:rPr>
              <a:t>Πιστοποίηση</a:t>
            </a:r>
            <a:r>
              <a:rPr lang="el-GR" sz="1800" dirty="0" smtClean="0">
                <a:solidFill>
                  <a:srgbClr val="002060"/>
                </a:solidFill>
                <a:latin typeface="Calibri" panose="020F0502020204030204" pitchFamily="34" charset="0"/>
              </a:rPr>
              <a:t/>
            </a:r>
            <a:br>
              <a:rPr lang="el-GR" sz="1800" dirty="0" smtClean="0">
                <a:solidFill>
                  <a:srgbClr val="002060"/>
                </a:solidFill>
                <a:latin typeface="Calibri" panose="020F0502020204030204" pitchFamily="34" charset="0"/>
              </a:rPr>
            </a:br>
            <a:r>
              <a:rPr lang="el-GR" sz="1800" dirty="0" smtClean="0">
                <a:latin typeface="Calibri" panose="020F0502020204030204" pitchFamily="34" charset="0"/>
              </a:rPr>
              <a:t>Υποβάλλονται </a:t>
            </a:r>
            <a:r>
              <a:rPr lang="el-GR" sz="1800" dirty="0">
                <a:latin typeface="Calibri" panose="020F0502020204030204" pitchFamily="34" charset="0"/>
              </a:rPr>
              <a:t>συμπληρωματικά στοιχεία μετά την παρέλευση </a:t>
            </a:r>
            <a:r>
              <a:rPr lang="en-GB" sz="1800" dirty="0" smtClean="0">
                <a:latin typeface="Calibri" panose="020F0502020204030204" pitchFamily="34" charset="0"/>
              </a:rPr>
              <a:t/>
            </a:r>
            <a:br>
              <a:rPr lang="en-GB" sz="1800" dirty="0" smtClean="0">
                <a:latin typeface="Calibri" panose="020F0502020204030204" pitchFamily="34" charset="0"/>
              </a:rPr>
            </a:br>
            <a:r>
              <a:rPr lang="el-GR" sz="1800" dirty="0" smtClean="0">
                <a:latin typeface="Calibri" panose="020F0502020204030204" pitchFamily="34" charset="0"/>
              </a:rPr>
              <a:t>της </a:t>
            </a:r>
            <a:r>
              <a:rPr lang="el-GR" sz="1800" dirty="0">
                <a:latin typeface="Calibri" panose="020F0502020204030204" pitchFamily="34" charset="0"/>
              </a:rPr>
              <a:t>προθεσμίας, σύμφωνα με τις </a:t>
            </a:r>
            <a:r>
              <a:rPr lang="el-GR" sz="1800" dirty="0" smtClean="0">
                <a:latin typeface="Calibri" panose="020F0502020204030204" pitchFamily="34" charset="0"/>
              </a:rPr>
              <a:t>παρατηρήσεις</a:t>
            </a:r>
            <a:r>
              <a:rPr lang="el-GR" sz="1800" dirty="0">
                <a:latin typeface="Calibri" panose="020F0502020204030204" pitchFamily="34" charset="0"/>
              </a:rPr>
              <a:t/>
            </a:r>
            <a:br>
              <a:rPr lang="el-GR" sz="1800" dirty="0">
                <a:latin typeface="Calibri" panose="020F0502020204030204" pitchFamily="34" charset="0"/>
              </a:rPr>
            </a:br>
            <a:r>
              <a:rPr lang="el-GR" sz="1800" dirty="0" smtClean="0">
                <a:latin typeface="Calibri" panose="020F0502020204030204" pitchFamily="34" charset="0"/>
              </a:rPr>
              <a:t>Πλήρης </a:t>
            </a:r>
            <a:r>
              <a:rPr lang="el-GR" sz="1800" dirty="0">
                <a:latin typeface="Calibri" panose="020F0502020204030204" pitchFamily="34" charset="0"/>
              </a:rPr>
              <a:t>εξέταση των κριτηρίων και επί τόπου </a:t>
            </a:r>
            <a:r>
              <a:rPr lang="el-GR" sz="1800" dirty="0" smtClean="0">
                <a:latin typeface="Calibri" panose="020F0502020204030204" pitchFamily="34" charset="0"/>
              </a:rPr>
              <a:t>επίσκεψη. </a:t>
            </a:r>
            <a:br>
              <a:rPr lang="el-GR" sz="1800" dirty="0" smtClean="0">
                <a:latin typeface="Calibri" panose="020F0502020204030204" pitchFamily="34" charset="0"/>
              </a:rPr>
            </a:br>
            <a:r>
              <a:rPr lang="el-GR" sz="1800" dirty="0" smtClean="0">
                <a:latin typeface="Calibri" panose="020F0502020204030204" pitchFamily="34" charset="0"/>
              </a:rPr>
              <a:t>Εισήγηση επιτροπής και απόφαση ΑΔΙΠ.</a:t>
            </a:r>
            <a:endParaRPr lang="el-GR" sz="1800" dirty="0">
              <a:latin typeface="Calibri" panose="020F0502020204030204" pitchFamily="34" charset="0"/>
            </a:endParaRPr>
          </a:p>
          <a:p>
            <a:pPr lvl="0"/>
            <a:endParaRPr lang="el-GR" sz="2000" dirty="0">
              <a:latin typeface="Calibri" panose="020F0502020204030204" pitchFamily="34" charset="0"/>
            </a:endParaRPr>
          </a:p>
          <a:p>
            <a:pPr>
              <a:lnSpc>
                <a:spcPct val="95000"/>
              </a:lnSpc>
              <a:spcBef>
                <a:spcPts val="600"/>
              </a:spcBef>
              <a:buFont typeface="Wingdings" panose="05000000000000000000" pitchFamily="2" charset="2"/>
              <a:buChar char="§"/>
            </a:pPr>
            <a:endParaRPr lang="el-GR" sz="2000" dirty="0" smtClean="0">
              <a:latin typeface="Calibri" panose="020F0502020204030204" pitchFamily="34" charset="0"/>
            </a:endParaRPr>
          </a:p>
          <a:p>
            <a:pPr lvl="1">
              <a:lnSpc>
                <a:spcPct val="95000"/>
              </a:lnSpc>
              <a:spcBef>
                <a:spcPts val="600"/>
              </a:spcBef>
              <a:buFont typeface="Wingdings" panose="05000000000000000000" pitchFamily="2" charset="2"/>
              <a:buChar char="§"/>
            </a:pPr>
            <a:endParaRPr lang="el-GR" sz="1600" dirty="0">
              <a:latin typeface="Calibri" panose="020F0502020204030204" pitchFamily="34" charset="0"/>
            </a:endParaRPr>
          </a:p>
        </p:txBody>
      </p:sp>
      <p:sp>
        <p:nvSpPr>
          <p:cNvPr id="3" name="Rounded Rectangle 2"/>
          <p:cNvSpPr/>
          <p:nvPr/>
        </p:nvSpPr>
        <p:spPr>
          <a:xfrm>
            <a:off x="7020272" y="1927223"/>
            <a:ext cx="1944216" cy="2660973"/>
          </a:xfrm>
          <a:prstGeom prst="roundRect">
            <a:avLst/>
          </a:prstGeom>
          <a:solidFill>
            <a:srgbClr val="DAA600"/>
          </a:solidFill>
        </p:spPr>
        <p:style>
          <a:lnRef idx="2">
            <a:schemeClr val="accent1">
              <a:shade val="50000"/>
            </a:schemeClr>
          </a:lnRef>
          <a:fillRef idx="1">
            <a:schemeClr val="accent1"/>
          </a:fillRef>
          <a:effectRef idx="0">
            <a:schemeClr val="accent1"/>
          </a:effectRef>
          <a:fontRef idx="minor">
            <a:schemeClr val="lt1"/>
          </a:fontRef>
        </p:style>
        <p:txBody>
          <a:bodyPr lIns="36000" tIns="46800" rIns="36000" rtlCol="0" anchor="ctr"/>
          <a:lstStyle/>
          <a:p>
            <a:pPr marL="176213" indent="-176213">
              <a:buFont typeface="Arial" panose="020B0604020202020204" pitchFamily="34" charset="0"/>
              <a:buChar char="•"/>
            </a:pPr>
            <a:r>
              <a:rPr lang="el-GR" sz="1600" b="1" dirty="0" smtClean="0"/>
              <a:t>Σχεδιασμός</a:t>
            </a:r>
          </a:p>
          <a:p>
            <a:pPr marL="176213" indent="-176213">
              <a:spcBef>
                <a:spcPts val="300"/>
              </a:spcBef>
              <a:buFont typeface="Arial" panose="020B0604020202020204" pitchFamily="34" charset="0"/>
              <a:buChar char="•"/>
            </a:pPr>
            <a:r>
              <a:rPr lang="en-GB" sz="1600" b="1" dirty="0" smtClean="0"/>
              <a:t>Benchmarking</a:t>
            </a:r>
            <a:endParaRPr lang="el-GR" sz="1600" b="1" dirty="0" smtClean="0"/>
          </a:p>
          <a:p>
            <a:pPr marL="176213" indent="-176213">
              <a:spcBef>
                <a:spcPts val="300"/>
              </a:spcBef>
              <a:buFont typeface="Arial" panose="020B0604020202020204" pitchFamily="34" charset="0"/>
              <a:buChar char="•"/>
            </a:pPr>
            <a:r>
              <a:rPr lang="el-GR" sz="1600" b="1" dirty="0" smtClean="0"/>
              <a:t>Προϋποθέσεις Υλοποίησης</a:t>
            </a:r>
          </a:p>
          <a:p>
            <a:pPr marL="176213" indent="-176213">
              <a:spcBef>
                <a:spcPts val="300"/>
              </a:spcBef>
              <a:buFont typeface="Arial" panose="020B0604020202020204" pitchFamily="34" charset="0"/>
              <a:buChar char="•"/>
            </a:pPr>
            <a:r>
              <a:rPr lang="el-GR" sz="1600" b="1" dirty="0" smtClean="0"/>
              <a:t>Αποφυγή ακραίων </a:t>
            </a:r>
            <a:r>
              <a:rPr lang="el-GR" sz="1600" b="1" dirty="0" err="1" smtClean="0"/>
              <a:t>διαφοροποι-ήσεων</a:t>
            </a:r>
            <a:r>
              <a:rPr lang="el-GR" sz="1600" b="1" dirty="0" smtClean="0"/>
              <a:t> μεταξύ ομοειδών τμημάτων</a:t>
            </a:r>
          </a:p>
        </p:txBody>
      </p:sp>
      <p:sp>
        <p:nvSpPr>
          <p:cNvPr id="6" name="Rounded Rectangle 5"/>
          <p:cNvSpPr/>
          <p:nvPr/>
        </p:nvSpPr>
        <p:spPr>
          <a:xfrm>
            <a:off x="7020272" y="4797152"/>
            <a:ext cx="1944216" cy="1512168"/>
          </a:xfrm>
          <a:prstGeom prst="roundRect">
            <a:avLst/>
          </a:prstGeom>
          <a:solidFill>
            <a:srgbClr val="008000"/>
          </a:solidFill>
        </p:spPr>
        <p:style>
          <a:lnRef idx="2">
            <a:schemeClr val="accent1">
              <a:shade val="50000"/>
            </a:schemeClr>
          </a:lnRef>
          <a:fillRef idx="1">
            <a:schemeClr val="accent1"/>
          </a:fillRef>
          <a:effectRef idx="0">
            <a:schemeClr val="accent1"/>
          </a:effectRef>
          <a:fontRef idx="minor">
            <a:schemeClr val="lt1"/>
          </a:fontRef>
        </p:style>
        <p:txBody>
          <a:bodyPr lIns="36000" tIns="46800" rIns="36000" rtlCol="0" anchor="ctr"/>
          <a:lstStyle/>
          <a:p>
            <a:pPr marL="176213" indent="-176213">
              <a:spcBef>
                <a:spcPts val="600"/>
              </a:spcBef>
              <a:buFont typeface="Arial" panose="020B0604020202020204" pitchFamily="34" charset="0"/>
              <a:buChar char="•"/>
            </a:pPr>
            <a:r>
              <a:rPr lang="el-GR" sz="1600" b="1" dirty="0" smtClean="0"/>
              <a:t>Υλοποίηση</a:t>
            </a:r>
          </a:p>
          <a:p>
            <a:pPr marL="176213" indent="-176213">
              <a:spcBef>
                <a:spcPts val="300"/>
              </a:spcBef>
              <a:buFont typeface="Arial" panose="020B0604020202020204" pitchFamily="34" charset="0"/>
              <a:buChar char="•"/>
            </a:pPr>
            <a:r>
              <a:rPr lang="el-GR" sz="1600" b="1" dirty="0" smtClean="0"/>
              <a:t>Αξιολόγηση του βαθμού επίτευξης Μ.Α.</a:t>
            </a:r>
          </a:p>
          <a:p>
            <a:pPr marL="176213" indent="-176213">
              <a:spcBef>
                <a:spcPts val="300"/>
              </a:spcBef>
              <a:buFont typeface="Arial" panose="020B0604020202020204" pitchFamily="34" charset="0"/>
              <a:buChar char="•"/>
            </a:pPr>
            <a:r>
              <a:rPr lang="el-GR" sz="1600" b="1" dirty="0" smtClean="0"/>
              <a:t>Βιωσιμότητα</a:t>
            </a:r>
          </a:p>
        </p:txBody>
      </p:sp>
    </p:spTree>
    <p:extLst>
      <p:ext uri="{BB962C8B-B14F-4D97-AF65-F5344CB8AC3E}">
        <p14:creationId xmlns:p14="http://schemas.microsoft.com/office/powerpoint/2010/main" xmlns="" val="2454618867"/>
      </p:ext>
    </p:extLst>
  </p:cSld>
  <p:clrMapOvr>
    <a:masterClrMapping/>
  </p:clrMapOvr>
  <p:transition spd="slow">
    <p:wip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7019925" y="6337300"/>
            <a:ext cx="2133600" cy="476250"/>
          </a:xfrm>
        </p:spPr>
        <p:txBody>
          <a:bodyPr/>
          <a:lstStyle/>
          <a:p>
            <a:pPr>
              <a:defRPr/>
            </a:pPr>
            <a:fld id="{DE3E1A4B-A83B-4B80-A2EB-1707197B3CB2}" type="slidenum">
              <a:rPr lang="en-GB" b="1" smtClean="0">
                <a:solidFill>
                  <a:schemeClr val="bg1">
                    <a:lumMod val="50000"/>
                  </a:schemeClr>
                </a:solidFill>
                <a:latin typeface="Calibri" pitchFamily="34" charset="0"/>
                <a:cs typeface="Calibri" pitchFamily="34" charset="0"/>
              </a:rPr>
              <a:pPr>
                <a:defRPr/>
              </a:pPr>
              <a:t>28</a:t>
            </a:fld>
            <a:endParaRPr lang="en-GB" b="1" dirty="0">
              <a:solidFill>
                <a:schemeClr val="bg1">
                  <a:lumMod val="50000"/>
                </a:schemeClr>
              </a:solidFill>
              <a:latin typeface="Calibri" pitchFamily="34" charset="0"/>
              <a:cs typeface="Calibri" pitchFamily="34" charset="0"/>
            </a:endParaRPr>
          </a:p>
        </p:txBody>
      </p:sp>
      <p:sp>
        <p:nvSpPr>
          <p:cNvPr id="48134" name="TextBox 7"/>
          <p:cNvSpPr txBox="1">
            <a:spLocks noChangeArrowheads="1"/>
          </p:cNvSpPr>
          <p:nvPr/>
        </p:nvSpPr>
        <p:spPr bwMode="auto">
          <a:xfrm>
            <a:off x="34925" y="6518275"/>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Γεωπονικό Πανεπιστήμιο Αθηνών 09.04.2014</a:t>
            </a:r>
            <a:endParaRPr lang="en-GB" sz="1600" b="1" dirty="0">
              <a:solidFill>
                <a:srgbClr val="D9D9D9"/>
              </a:solidFill>
              <a:latin typeface="Calibri" pitchFamily="34" charset="0"/>
            </a:endParaRPr>
          </a:p>
        </p:txBody>
      </p:sp>
      <p:graphicFrame>
        <p:nvGraphicFramePr>
          <p:cNvPr id="6" name="Diagram 5"/>
          <p:cNvGraphicFramePr/>
          <p:nvPr>
            <p:extLst>
              <p:ext uri="{D42A27DB-BD31-4B8C-83A1-F6EECF244321}">
                <p14:modId xmlns:p14="http://schemas.microsoft.com/office/powerpoint/2010/main" xmlns="" val="3348244429"/>
              </p:ext>
            </p:extLst>
          </p:nvPr>
        </p:nvGraphicFramePr>
        <p:xfrm>
          <a:off x="1331640" y="1916832"/>
          <a:ext cx="6336704" cy="44204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a:hlinkClick r:id="rId8" action="ppaction://hlinksldjump"/>
          </p:cNvPr>
          <p:cNvSpPr txBox="1"/>
          <p:nvPr/>
        </p:nvSpPr>
        <p:spPr>
          <a:xfrm>
            <a:off x="5523766" y="1879396"/>
            <a:ext cx="3412452" cy="1869743"/>
          </a:xfrm>
          <a:prstGeom prst="rect">
            <a:avLst/>
          </a:prstGeom>
          <a:noFill/>
        </p:spPr>
        <p:txBody>
          <a:bodyPr wrap="square" rtlCol="0">
            <a:spAutoFit/>
          </a:bodyPr>
          <a:lstStyle/>
          <a:p>
            <a:pPr marL="285750" lvl="2" indent="-285750">
              <a:spcBef>
                <a:spcPts val="300"/>
              </a:spcBef>
              <a:buFont typeface="Arial" panose="020B0604020202020204" pitchFamily="34" charset="0"/>
              <a:buChar char="•"/>
            </a:pPr>
            <a:r>
              <a:rPr lang="el-GR" dirty="0" smtClean="0">
                <a:solidFill>
                  <a:srgbClr val="C00000"/>
                </a:solidFill>
                <a:latin typeface="Calibri" panose="020F0502020204030204" pitchFamily="34" charset="0"/>
              </a:rPr>
              <a:t>Στρατηγική</a:t>
            </a:r>
          </a:p>
          <a:p>
            <a:pPr marL="285750" lvl="2" indent="-285750">
              <a:spcBef>
                <a:spcPts val="300"/>
              </a:spcBef>
              <a:buFont typeface="Arial" panose="020B0604020202020204" pitchFamily="34" charset="0"/>
              <a:buChar char="•"/>
            </a:pPr>
            <a:r>
              <a:rPr lang="el-GR" dirty="0" smtClean="0">
                <a:solidFill>
                  <a:srgbClr val="C00000"/>
                </a:solidFill>
                <a:latin typeface="Calibri" panose="020F0502020204030204" pitchFamily="34" charset="0"/>
              </a:rPr>
              <a:t>Ακαδημαϊκή </a:t>
            </a:r>
            <a:r>
              <a:rPr lang="el-GR" dirty="0">
                <a:solidFill>
                  <a:srgbClr val="C00000"/>
                </a:solidFill>
                <a:latin typeface="Calibri" panose="020F0502020204030204" pitchFamily="34" charset="0"/>
              </a:rPr>
              <a:t>φυσιογνωμία και </a:t>
            </a:r>
            <a:r>
              <a:rPr lang="el-GR" dirty="0" smtClean="0">
                <a:solidFill>
                  <a:srgbClr val="C00000"/>
                </a:solidFill>
                <a:latin typeface="Calibri" panose="020F0502020204030204" pitchFamily="34" charset="0"/>
              </a:rPr>
              <a:t>προσανατολισμός  Π.Σ.</a:t>
            </a:r>
          </a:p>
          <a:p>
            <a:pPr marL="285750" lvl="2" indent="-285750">
              <a:spcBef>
                <a:spcPts val="300"/>
              </a:spcBef>
              <a:buFont typeface="Arial" panose="020B0604020202020204" pitchFamily="34" charset="0"/>
              <a:buChar char="•"/>
            </a:pPr>
            <a:r>
              <a:rPr lang="el-GR" dirty="0" smtClean="0">
                <a:solidFill>
                  <a:srgbClr val="C00000"/>
                </a:solidFill>
                <a:latin typeface="Calibri" panose="020F0502020204030204" pitchFamily="34" charset="0"/>
              </a:rPr>
              <a:t>Μ.Α. και επιδιωκόμενα προσόντα</a:t>
            </a:r>
            <a:r>
              <a:rPr lang="el-GR" dirty="0">
                <a:solidFill>
                  <a:srgbClr val="C00000"/>
                </a:solidFill>
                <a:latin typeface="Calibri" panose="020F0502020204030204" pitchFamily="34" charset="0"/>
              </a:rPr>
              <a:t> </a:t>
            </a:r>
            <a:endParaRPr lang="el-GR" dirty="0" smtClean="0">
              <a:solidFill>
                <a:srgbClr val="C00000"/>
              </a:solidFill>
              <a:latin typeface="Calibri" panose="020F0502020204030204" pitchFamily="34" charset="0"/>
            </a:endParaRPr>
          </a:p>
          <a:p>
            <a:pPr marL="285750" lvl="2" indent="-285750">
              <a:spcBef>
                <a:spcPts val="300"/>
              </a:spcBef>
              <a:buFont typeface="Arial" panose="020B0604020202020204" pitchFamily="34" charset="0"/>
              <a:buChar char="•"/>
            </a:pPr>
            <a:r>
              <a:rPr lang="el-GR" dirty="0" smtClean="0">
                <a:solidFill>
                  <a:srgbClr val="C00000"/>
                </a:solidFill>
                <a:latin typeface="Calibri" panose="020F0502020204030204" pitchFamily="34" charset="0"/>
              </a:rPr>
              <a:t>Ζήτηση προσόντων</a:t>
            </a:r>
          </a:p>
        </p:txBody>
      </p:sp>
      <p:sp>
        <p:nvSpPr>
          <p:cNvPr id="12" name="TextBox 11"/>
          <p:cNvSpPr txBox="1"/>
          <p:nvPr/>
        </p:nvSpPr>
        <p:spPr>
          <a:xfrm>
            <a:off x="6380499" y="5180999"/>
            <a:ext cx="2555719" cy="1238801"/>
          </a:xfrm>
          <a:prstGeom prst="rect">
            <a:avLst/>
          </a:prstGeom>
          <a:noFill/>
        </p:spPr>
        <p:txBody>
          <a:bodyPr wrap="square" rtlCol="0">
            <a:spAutoFit/>
          </a:bodyPr>
          <a:lstStyle/>
          <a:p>
            <a:pPr marL="285750" lvl="2" indent="-285750">
              <a:spcBef>
                <a:spcPts val="300"/>
              </a:spcBef>
              <a:buFont typeface="Arial" panose="020B0604020202020204" pitchFamily="34" charset="0"/>
              <a:buChar char="•"/>
            </a:pPr>
            <a:r>
              <a:rPr lang="el-GR" dirty="0" smtClean="0">
                <a:solidFill>
                  <a:srgbClr val="0070C0"/>
                </a:solidFill>
                <a:latin typeface="Calibri" panose="020F0502020204030204" pitchFamily="34" charset="0"/>
              </a:rPr>
              <a:t>καταλληλότητα  προσόντων ΔΕΠ / ΕΠ</a:t>
            </a:r>
          </a:p>
          <a:p>
            <a:pPr marL="285750" lvl="2" indent="-285750">
              <a:spcBef>
                <a:spcPts val="300"/>
              </a:spcBef>
              <a:buFont typeface="Arial" panose="020B0604020202020204" pitchFamily="34" charset="0"/>
              <a:buChar char="•"/>
            </a:pPr>
            <a:r>
              <a:rPr lang="el-GR" dirty="0" smtClean="0">
                <a:solidFill>
                  <a:srgbClr val="0070C0"/>
                </a:solidFill>
                <a:latin typeface="Calibri" panose="020F0502020204030204" pitchFamily="34" charset="0"/>
              </a:rPr>
              <a:t>ποιότητα ερευνητικού έργου</a:t>
            </a:r>
            <a:endParaRPr lang="el-GR" dirty="0">
              <a:solidFill>
                <a:srgbClr val="C00000"/>
              </a:solidFill>
              <a:latin typeface="Calibri" panose="020F0502020204030204" pitchFamily="34" charset="0"/>
            </a:endParaRPr>
          </a:p>
        </p:txBody>
      </p:sp>
      <p:sp>
        <p:nvSpPr>
          <p:cNvPr id="13" name="TextBox 12"/>
          <p:cNvSpPr txBox="1"/>
          <p:nvPr/>
        </p:nvSpPr>
        <p:spPr>
          <a:xfrm>
            <a:off x="35496" y="2295307"/>
            <a:ext cx="2555719" cy="2069797"/>
          </a:xfrm>
          <a:prstGeom prst="rect">
            <a:avLst/>
          </a:prstGeom>
          <a:noFill/>
        </p:spPr>
        <p:txBody>
          <a:bodyPr wrap="square" rtlCol="0">
            <a:spAutoFit/>
          </a:bodyPr>
          <a:lstStyle/>
          <a:p>
            <a:pPr marL="285750" lvl="2" indent="-285750">
              <a:spcBef>
                <a:spcPts val="300"/>
              </a:spcBef>
              <a:buFont typeface="Arial" panose="020B0604020202020204" pitchFamily="34" charset="0"/>
              <a:buChar char="•"/>
            </a:pPr>
            <a:r>
              <a:rPr lang="el-GR" dirty="0">
                <a:solidFill>
                  <a:srgbClr val="7030A0"/>
                </a:solidFill>
                <a:latin typeface="Calibri" panose="020F0502020204030204" pitchFamily="34" charset="0"/>
              </a:rPr>
              <a:t>ποιότητα και αποτελεσματικότητα του διδακτικού </a:t>
            </a:r>
            <a:r>
              <a:rPr lang="el-GR" dirty="0" smtClean="0">
                <a:solidFill>
                  <a:srgbClr val="7030A0"/>
                </a:solidFill>
                <a:latin typeface="Calibri" panose="020F0502020204030204" pitchFamily="34" charset="0"/>
              </a:rPr>
              <a:t>έργου </a:t>
            </a:r>
          </a:p>
          <a:p>
            <a:pPr marL="285750" lvl="2" indent="-285750">
              <a:spcBef>
                <a:spcPts val="300"/>
              </a:spcBef>
              <a:buFont typeface="Arial" panose="020B0604020202020204" pitchFamily="34" charset="0"/>
              <a:buChar char="•"/>
            </a:pPr>
            <a:r>
              <a:rPr lang="el-GR" dirty="0" smtClean="0">
                <a:solidFill>
                  <a:srgbClr val="7030A0"/>
                </a:solidFill>
                <a:latin typeface="Calibri" panose="020F0502020204030204" pitchFamily="34" charset="0"/>
              </a:rPr>
              <a:t>βαθμός </a:t>
            </a:r>
            <a:br>
              <a:rPr lang="el-GR" dirty="0" smtClean="0">
                <a:solidFill>
                  <a:srgbClr val="7030A0"/>
                </a:solidFill>
                <a:latin typeface="Calibri" panose="020F0502020204030204" pitchFamily="34" charset="0"/>
              </a:rPr>
            </a:br>
            <a:r>
              <a:rPr lang="el-GR" dirty="0" smtClean="0">
                <a:solidFill>
                  <a:srgbClr val="7030A0"/>
                </a:solidFill>
                <a:latin typeface="Calibri" panose="020F0502020204030204" pitchFamily="34" charset="0"/>
              </a:rPr>
              <a:t>σύνδεσης διδασκαλίας </a:t>
            </a:r>
            <a:br>
              <a:rPr lang="el-GR" dirty="0" smtClean="0">
                <a:solidFill>
                  <a:srgbClr val="7030A0"/>
                </a:solidFill>
                <a:latin typeface="Calibri" panose="020F0502020204030204" pitchFamily="34" charset="0"/>
              </a:rPr>
            </a:br>
            <a:r>
              <a:rPr lang="el-GR" dirty="0" smtClean="0">
                <a:solidFill>
                  <a:srgbClr val="7030A0"/>
                </a:solidFill>
                <a:latin typeface="Calibri" panose="020F0502020204030204" pitchFamily="34" charset="0"/>
              </a:rPr>
              <a:t>με </a:t>
            </a:r>
            <a:r>
              <a:rPr lang="el-GR" dirty="0">
                <a:solidFill>
                  <a:srgbClr val="7030A0"/>
                </a:solidFill>
                <a:latin typeface="Calibri" panose="020F0502020204030204" pitchFamily="34" charset="0"/>
              </a:rPr>
              <a:t>έρευνα</a:t>
            </a:r>
            <a:endParaRPr lang="el-GR" dirty="0">
              <a:solidFill>
                <a:srgbClr val="C00000"/>
              </a:solidFill>
              <a:latin typeface="Calibri" panose="020F0502020204030204" pitchFamily="34" charset="0"/>
            </a:endParaRPr>
          </a:p>
        </p:txBody>
      </p:sp>
      <p:sp>
        <p:nvSpPr>
          <p:cNvPr id="14" name="Title 1"/>
          <p:cNvSpPr txBox="1">
            <a:spLocks/>
          </p:cNvSpPr>
          <p:nvPr/>
        </p:nvSpPr>
        <p:spPr bwMode="auto">
          <a:xfrm>
            <a:off x="179512" y="980728"/>
            <a:ext cx="8784976" cy="946497"/>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el-GR" sz="2800" b="1" kern="0" dirty="0" smtClean="0">
                <a:solidFill>
                  <a:srgbClr val="C00000"/>
                </a:solidFill>
                <a:latin typeface="Calibri" panose="020F0502020204030204" pitchFamily="34" charset="0"/>
                <a:ea typeface="+mn-ea"/>
                <a:cs typeface="+mn-cs"/>
              </a:rPr>
              <a:t>Εξειδίκευση Γενικών Κριτηρίων Πιστοποίησης </a:t>
            </a:r>
            <a:r>
              <a:rPr lang="el-GR" sz="2800" kern="0" dirty="0" smtClean="0">
                <a:solidFill>
                  <a:srgbClr val="C00000"/>
                </a:solidFill>
                <a:latin typeface="Calibri" panose="020F0502020204030204" pitchFamily="34" charset="0"/>
              </a:rPr>
              <a:t/>
            </a:r>
            <a:br>
              <a:rPr lang="el-GR" sz="2800" kern="0" dirty="0" smtClean="0">
                <a:solidFill>
                  <a:srgbClr val="C00000"/>
                </a:solidFill>
                <a:latin typeface="Calibri" panose="020F0502020204030204" pitchFamily="34" charset="0"/>
              </a:rPr>
            </a:br>
            <a:r>
              <a:rPr lang="el-GR" sz="2000" kern="0" dirty="0" smtClean="0">
                <a:solidFill>
                  <a:srgbClr val="002060"/>
                </a:solidFill>
                <a:latin typeface="Calibri" panose="020F0502020204030204" pitchFamily="34" charset="0"/>
              </a:rPr>
              <a:t>Άρθρο 72 “Κριτήρια Πιστοποίησης” του Ν.4009/11</a:t>
            </a:r>
            <a:r>
              <a:rPr lang="el-GR" sz="2800" kern="0" dirty="0" smtClean="0">
                <a:latin typeface="Calibri" pitchFamily="34" charset="0"/>
              </a:rPr>
              <a:t/>
            </a:r>
            <a:br>
              <a:rPr lang="el-GR" sz="2800" kern="0" dirty="0" smtClean="0">
                <a:latin typeface="Calibri" pitchFamily="34" charset="0"/>
              </a:rPr>
            </a:br>
            <a:endParaRPr lang="en-GB" sz="2800" kern="0" dirty="0" smtClean="0"/>
          </a:p>
        </p:txBody>
      </p:sp>
      <p:sp>
        <p:nvSpPr>
          <p:cNvPr id="5" name="Διάγραμμα ροής: Πολλαπλή εκτύπωση 4"/>
          <p:cNvSpPr/>
          <p:nvPr/>
        </p:nvSpPr>
        <p:spPr>
          <a:xfrm>
            <a:off x="3563888" y="3356990"/>
            <a:ext cx="1959878" cy="1824009"/>
          </a:xfrm>
          <a:prstGeom prst="flowChartMultidocumen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600" b="1" dirty="0">
                <a:solidFill>
                  <a:schemeClr val="tx1"/>
                </a:solidFill>
                <a:latin typeface="Cambria" panose="02040503050406030204" pitchFamily="18" charset="0"/>
              </a:rPr>
              <a:t>Τα </a:t>
            </a:r>
            <a:r>
              <a:rPr lang="el-GR" sz="1600" b="1" dirty="0" smtClean="0">
                <a:solidFill>
                  <a:schemeClr val="tx1"/>
                </a:solidFill>
                <a:latin typeface="Cambria" panose="02040503050406030204" pitchFamily="18" charset="0"/>
              </a:rPr>
              <a:t>10 </a:t>
            </a:r>
            <a:r>
              <a:rPr lang="el-GR" sz="1600" b="1" dirty="0">
                <a:solidFill>
                  <a:schemeClr val="tx1"/>
                </a:solidFill>
                <a:latin typeface="Cambria" panose="02040503050406030204" pitchFamily="18" charset="0"/>
              </a:rPr>
              <a:t>γενικά κριτήρια έχουν εξειδικευθεί με ανάλυση σε </a:t>
            </a:r>
            <a:r>
              <a:rPr lang="el-GR" sz="1600" b="1" dirty="0" err="1" smtClean="0">
                <a:solidFill>
                  <a:schemeClr val="tx1"/>
                </a:solidFill>
                <a:latin typeface="Cambria" panose="02040503050406030204" pitchFamily="18" charset="0"/>
              </a:rPr>
              <a:t>υποκριτήρια</a:t>
            </a:r>
            <a:endParaRPr lang="el-GR" sz="1600" b="1" dirty="0">
              <a:solidFill>
                <a:schemeClr val="tx1"/>
              </a:solidFill>
              <a:latin typeface="Cambria" panose="02040503050406030204" pitchFamily="18" charset="0"/>
            </a:endParaRPr>
          </a:p>
          <a:p>
            <a:pPr algn="ctr"/>
            <a:endParaRPr lang="el-GR" sz="1600" dirty="0"/>
          </a:p>
        </p:txBody>
      </p:sp>
      <p:sp>
        <p:nvSpPr>
          <p:cNvPr id="9" name="Έλλειψη 8"/>
          <p:cNvSpPr/>
          <p:nvPr/>
        </p:nvSpPr>
        <p:spPr>
          <a:xfrm>
            <a:off x="3347864" y="2132856"/>
            <a:ext cx="432048" cy="432048"/>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solidFill>
                  <a:schemeClr val="tx1"/>
                </a:solidFill>
              </a:rPr>
              <a:t>1</a:t>
            </a:r>
            <a:endParaRPr lang="el-GR" b="1" dirty="0">
              <a:solidFill>
                <a:schemeClr val="tx1"/>
              </a:solidFill>
            </a:endParaRPr>
          </a:p>
        </p:txBody>
      </p:sp>
      <p:sp>
        <p:nvSpPr>
          <p:cNvPr id="15" name="Έλλειψη 14"/>
          <p:cNvSpPr/>
          <p:nvPr/>
        </p:nvSpPr>
        <p:spPr>
          <a:xfrm>
            <a:off x="7013968" y="4102190"/>
            <a:ext cx="432048" cy="432048"/>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solidFill>
                  <a:schemeClr val="tx1"/>
                </a:solidFill>
              </a:rPr>
              <a:t>2</a:t>
            </a:r>
            <a:endParaRPr lang="el-GR" b="1" dirty="0">
              <a:solidFill>
                <a:schemeClr val="tx1"/>
              </a:solidFill>
            </a:endParaRPr>
          </a:p>
        </p:txBody>
      </p:sp>
      <p:sp>
        <p:nvSpPr>
          <p:cNvPr id="16" name="Έλλειψη 15"/>
          <p:cNvSpPr/>
          <p:nvPr/>
        </p:nvSpPr>
        <p:spPr>
          <a:xfrm>
            <a:off x="4716016" y="5301208"/>
            <a:ext cx="432048" cy="432048"/>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solidFill>
                  <a:schemeClr val="tx1"/>
                </a:solidFill>
              </a:rPr>
              <a:t>3</a:t>
            </a:r>
            <a:endParaRPr lang="el-GR" b="1" dirty="0">
              <a:solidFill>
                <a:schemeClr val="tx1"/>
              </a:solidFill>
            </a:endParaRPr>
          </a:p>
        </p:txBody>
      </p:sp>
      <p:sp>
        <p:nvSpPr>
          <p:cNvPr id="17" name="Έλλειψη 16"/>
          <p:cNvSpPr/>
          <p:nvPr/>
        </p:nvSpPr>
        <p:spPr>
          <a:xfrm>
            <a:off x="1835696" y="5154538"/>
            <a:ext cx="432048" cy="432048"/>
          </a:xfrm>
          <a:prstGeom prst="ellips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solidFill>
                  <a:schemeClr val="tx1"/>
                </a:solidFill>
              </a:rPr>
              <a:t>4</a:t>
            </a:r>
            <a:endParaRPr lang="el-GR" b="1" dirty="0">
              <a:solidFill>
                <a:schemeClr val="tx1"/>
              </a:solidFill>
            </a:endParaRPr>
          </a:p>
        </p:txBody>
      </p:sp>
      <p:sp>
        <p:nvSpPr>
          <p:cNvPr id="18" name="Έλλειψη 17"/>
          <p:cNvSpPr/>
          <p:nvPr/>
        </p:nvSpPr>
        <p:spPr>
          <a:xfrm>
            <a:off x="1475656" y="3306254"/>
            <a:ext cx="432048" cy="432048"/>
          </a:xfrm>
          <a:prstGeom prst="ellipse">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solidFill>
                  <a:schemeClr val="tx1"/>
                </a:solidFill>
              </a:rPr>
              <a:t>5</a:t>
            </a:r>
            <a:endParaRPr lang="el-GR" b="1" dirty="0">
              <a:solidFill>
                <a:schemeClr val="tx1"/>
              </a:solidFill>
            </a:endParaRPr>
          </a:p>
        </p:txBody>
      </p:sp>
    </p:spTree>
    <p:extLst>
      <p:ext uri="{BB962C8B-B14F-4D97-AF65-F5344CB8AC3E}">
        <p14:creationId xmlns:p14="http://schemas.microsoft.com/office/powerpoint/2010/main" xmlns="" val="2071538926"/>
      </p:ext>
    </p:extLst>
  </p:cSld>
  <p:clrMapOvr>
    <a:masterClrMapping/>
  </p:clrMapOvr>
  <p:transition spd="slow">
    <p:wip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bwMode="auto">
          <a:xfrm>
            <a:off x="179512" y="1124744"/>
            <a:ext cx="8784976" cy="802481"/>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l-GR" sz="2800" b="1" dirty="0" smtClean="0">
                <a:solidFill>
                  <a:srgbClr val="C00000"/>
                </a:solidFill>
                <a:latin typeface="Calibri" panose="020F0502020204030204" pitchFamily="34" charset="0"/>
                <a:ea typeface="+mn-ea"/>
                <a:cs typeface="+mn-cs"/>
              </a:rPr>
              <a:t>Ειδικά Κριτήρια Πιστοποίησης </a:t>
            </a:r>
            <a:r>
              <a:rPr lang="en-US" sz="2800" dirty="0" smtClean="0">
                <a:solidFill>
                  <a:srgbClr val="C00000"/>
                </a:solidFill>
                <a:latin typeface="Calibri" panose="020F0502020204030204" pitchFamily="34" charset="0"/>
                <a:ea typeface="+mn-ea"/>
                <a:cs typeface="+mn-cs"/>
              </a:rPr>
              <a:t>(</a:t>
            </a:r>
            <a:r>
              <a:rPr lang="el-GR" sz="2800" dirty="0" smtClean="0">
                <a:solidFill>
                  <a:srgbClr val="C00000"/>
                </a:solidFill>
                <a:latin typeface="Calibri" panose="020F0502020204030204" pitchFamily="34" charset="0"/>
                <a:ea typeface="+mn-ea"/>
                <a:cs typeface="+mn-cs"/>
              </a:rPr>
              <a:t>2</a:t>
            </a:r>
            <a:r>
              <a:rPr lang="en-US" sz="2800" dirty="0" smtClean="0">
                <a:solidFill>
                  <a:srgbClr val="C00000"/>
                </a:solidFill>
                <a:latin typeface="Calibri" panose="020F0502020204030204" pitchFamily="34" charset="0"/>
                <a:ea typeface="+mn-ea"/>
                <a:cs typeface="+mn-cs"/>
              </a:rPr>
              <a:t>/3)</a:t>
            </a:r>
            <a:r>
              <a:rPr lang="el-GR" sz="2800" dirty="0" smtClean="0">
                <a:latin typeface="Calibri" pitchFamily="34" charset="0"/>
              </a:rPr>
              <a:t/>
            </a:r>
            <a:br>
              <a:rPr lang="el-GR" sz="2800" dirty="0" smtClean="0">
                <a:latin typeface="Calibri" pitchFamily="34" charset="0"/>
              </a:rPr>
            </a:br>
            <a:endParaRPr lang="en-GB" sz="2800" dirty="0" smtClean="0"/>
          </a:p>
        </p:txBody>
      </p:sp>
      <p:sp>
        <p:nvSpPr>
          <p:cNvPr id="37891" name="TextBox 7"/>
          <p:cNvSpPr txBox="1">
            <a:spLocks noChangeArrowheads="1"/>
          </p:cNvSpPr>
          <p:nvPr/>
        </p:nvSpPr>
        <p:spPr bwMode="auto">
          <a:xfrm>
            <a:off x="34925" y="6518275"/>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Γεωπονικό Πανεπιστήμιο Αθηνών 09.04.2014</a:t>
            </a:r>
            <a:endParaRPr lang="en-GB" sz="1600" b="1" dirty="0">
              <a:solidFill>
                <a:srgbClr val="D9D9D9"/>
              </a:solidFill>
              <a:latin typeface="Calibri" pitchFamily="34" charset="0"/>
            </a:endParaRPr>
          </a:p>
        </p:txBody>
      </p:sp>
      <p:sp>
        <p:nvSpPr>
          <p:cNvPr id="2" name="Content Placeholder 1"/>
          <p:cNvSpPr>
            <a:spLocks noGrp="1"/>
          </p:cNvSpPr>
          <p:nvPr>
            <p:ph idx="1"/>
          </p:nvPr>
        </p:nvSpPr>
        <p:spPr>
          <a:xfrm>
            <a:off x="196974" y="2064172"/>
            <a:ext cx="8784976" cy="4454103"/>
          </a:xfrm>
        </p:spPr>
        <p:txBody>
          <a:bodyPr/>
          <a:lstStyle/>
          <a:p>
            <a:pPr>
              <a:spcBef>
                <a:spcPts val="0"/>
              </a:spcBef>
            </a:pPr>
            <a:r>
              <a:rPr lang="el-GR" sz="2400" dirty="0">
                <a:solidFill>
                  <a:schemeClr val="tx2">
                    <a:lumMod val="75000"/>
                  </a:schemeClr>
                </a:solidFill>
                <a:latin typeface="Calibri" panose="020F0502020204030204" pitchFamily="34" charset="0"/>
              </a:rPr>
              <a:t>Τα ειδικά κριτήρια διαφοροποιούνται ανά Τμήμα. </a:t>
            </a:r>
          </a:p>
          <a:p>
            <a:pPr>
              <a:spcBef>
                <a:spcPts val="0"/>
              </a:spcBef>
            </a:pPr>
            <a:r>
              <a:rPr lang="el-GR" sz="2400" dirty="0">
                <a:solidFill>
                  <a:schemeClr val="tx2">
                    <a:lumMod val="75000"/>
                  </a:schemeClr>
                </a:solidFill>
                <a:latin typeface="Calibri" panose="020F0502020204030204" pitchFamily="34" charset="0"/>
              </a:rPr>
              <a:t>Συμμετοχή των αντίστοιχων τμημάτων στη διαδικασία καθορισμού ειδικών κριτηρίων</a:t>
            </a:r>
          </a:p>
          <a:p>
            <a:pPr lvl="1">
              <a:spcBef>
                <a:spcPts val="0"/>
              </a:spcBef>
            </a:pPr>
            <a:r>
              <a:rPr lang="el-GR" sz="2000" dirty="0" smtClean="0">
                <a:latin typeface="Calibri" panose="020F0502020204030204" pitchFamily="34" charset="0"/>
              </a:rPr>
              <a:t>Ομαδοποίηση συναφών τμημάτων Παν/</a:t>
            </a:r>
            <a:r>
              <a:rPr lang="el-GR" sz="2000" dirty="0" err="1" smtClean="0">
                <a:latin typeface="Calibri" panose="020F0502020204030204" pitchFamily="34" charset="0"/>
              </a:rPr>
              <a:t>μίων</a:t>
            </a:r>
            <a:r>
              <a:rPr lang="el-GR" sz="2000" dirty="0" smtClean="0">
                <a:latin typeface="Calibri" panose="020F0502020204030204" pitchFamily="34" charset="0"/>
              </a:rPr>
              <a:t> και αντίστοιχα των ΤΕΙ</a:t>
            </a:r>
          </a:p>
          <a:p>
            <a:pPr lvl="2">
              <a:spcBef>
                <a:spcPts val="0"/>
              </a:spcBef>
            </a:pPr>
            <a:r>
              <a:rPr lang="el-GR" sz="1800" dirty="0" smtClean="0">
                <a:latin typeface="Calibri" panose="020F0502020204030204" pitchFamily="34" charset="0"/>
              </a:rPr>
              <a:t>απλούστευση </a:t>
            </a:r>
            <a:r>
              <a:rPr lang="el-GR" sz="1800" dirty="0">
                <a:latin typeface="Calibri" panose="020F0502020204030204" pitchFamily="34" charset="0"/>
              </a:rPr>
              <a:t>των </a:t>
            </a:r>
            <a:r>
              <a:rPr lang="el-GR" sz="1800" dirty="0" smtClean="0">
                <a:latin typeface="Calibri" panose="020F0502020204030204" pitchFamily="34" charset="0"/>
              </a:rPr>
              <a:t>διαδικασιών, οικονομίες κλίμακος</a:t>
            </a:r>
          </a:p>
          <a:p>
            <a:pPr lvl="2">
              <a:spcBef>
                <a:spcPts val="0"/>
              </a:spcBef>
            </a:pPr>
            <a:r>
              <a:rPr lang="el-GR" sz="1800" dirty="0" smtClean="0">
                <a:latin typeface="Calibri" panose="020F0502020204030204" pitchFamily="34" charset="0"/>
              </a:rPr>
              <a:t>επίτευξης </a:t>
            </a:r>
            <a:r>
              <a:rPr lang="el-GR" sz="1800" dirty="0">
                <a:latin typeface="Calibri" panose="020F0502020204030204" pitchFamily="34" charset="0"/>
              </a:rPr>
              <a:t>στοιχειώδους συμβατότητας των ομοειδών προγραμμάτων </a:t>
            </a:r>
            <a:r>
              <a:rPr lang="el-GR" sz="1800" dirty="0" smtClean="0">
                <a:latin typeface="Calibri" panose="020F0502020204030204" pitchFamily="34" charset="0"/>
              </a:rPr>
              <a:t>σπουδών</a:t>
            </a:r>
          </a:p>
          <a:p>
            <a:pPr lvl="1">
              <a:spcBef>
                <a:spcPts val="0"/>
              </a:spcBef>
            </a:pPr>
            <a:r>
              <a:rPr lang="el-GR" sz="2000" dirty="0" smtClean="0">
                <a:latin typeface="Calibri" panose="020F0502020204030204" pitchFamily="34" charset="0"/>
              </a:rPr>
              <a:t>Διαβούλευση με τμήματα, επιμελητήρια, επαγγελματικές οργανώσεις</a:t>
            </a:r>
          </a:p>
          <a:p>
            <a:pPr lvl="2">
              <a:spcBef>
                <a:spcPts val="0"/>
              </a:spcBef>
            </a:pPr>
            <a:r>
              <a:rPr lang="el-GR" sz="1800" dirty="0" smtClean="0">
                <a:latin typeface="Calibri" panose="020F0502020204030204" pitchFamily="34" charset="0"/>
              </a:rPr>
              <a:t>Επικεφαλείς των τμημάτων</a:t>
            </a:r>
          </a:p>
          <a:p>
            <a:pPr lvl="2">
              <a:spcBef>
                <a:spcPts val="0"/>
              </a:spcBef>
            </a:pPr>
            <a:r>
              <a:rPr lang="el-GR" sz="1800" dirty="0">
                <a:latin typeface="Calibri" panose="020F0502020204030204" pitchFamily="34" charset="0"/>
              </a:rPr>
              <a:t>Ένα μέλος </a:t>
            </a:r>
            <a:r>
              <a:rPr lang="el-GR" sz="1800" dirty="0" smtClean="0">
                <a:latin typeface="Calibri" panose="020F0502020204030204" pitchFamily="34" charset="0"/>
              </a:rPr>
              <a:t>που θα υποδειχθεί από τα τμήματα από </a:t>
            </a:r>
            <a:r>
              <a:rPr lang="el-GR" sz="1800" dirty="0">
                <a:latin typeface="Calibri" panose="020F0502020204030204" pitchFamily="34" charset="0"/>
              </a:rPr>
              <a:t>κάθε συναφές επαγγελματικό επιμελητήριο/ένωση/σωματείο ή επιστημονικό σύλλογο ή σχετικό </a:t>
            </a:r>
            <a:r>
              <a:rPr lang="el-GR" sz="1800" dirty="0" smtClean="0">
                <a:latin typeface="Calibri" panose="020F0502020204030204" pitchFamily="34" charset="0"/>
              </a:rPr>
              <a:t>φορέα</a:t>
            </a:r>
          </a:p>
          <a:p>
            <a:pPr lvl="2">
              <a:spcBef>
                <a:spcPts val="0"/>
              </a:spcBef>
            </a:pPr>
            <a:r>
              <a:rPr lang="el-GR" sz="1800" dirty="0" smtClean="0">
                <a:latin typeface="Calibri" panose="020F0502020204030204" pitchFamily="34" charset="0"/>
              </a:rPr>
              <a:t>Δύο εμπειρογνώμων του εξωτερικού</a:t>
            </a:r>
          </a:p>
          <a:p>
            <a:pPr lvl="2">
              <a:spcBef>
                <a:spcPts val="0"/>
              </a:spcBef>
            </a:pPr>
            <a:r>
              <a:rPr lang="el-GR" sz="1800" dirty="0" smtClean="0">
                <a:latin typeface="Calibri" panose="020F0502020204030204" pitchFamily="34" charset="0"/>
              </a:rPr>
              <a:t>Εκπρόσωπος φοιτητών / σπουδαστών</a:t>
            </a:r>
          </a:p>
          <a:p>
            <a:pPr lvl="2">
              <a:spcBef>
                <a:spcPts val="0"/>
              </a:spcBef>
            </a:pPr>
            <a:r>
              <a:rPr lang="el-GR" sz="1800" dirty="0" smtClean="0">
                <a:latin typeface="Calibri" panose="020F0502020204030204" pitchFamily="34" charset="0"/>
              </a:rPr>
              <a:t>Ένα μέλος της ΑΔΙΠ (συντονιστής)</a:t>
            </a:r>
          </a:p>
          <a:p>
            <a:pPr marL="457200" lvl="1" indent="0">
              <a:spcBef>
                <a:spcPts val="0"/>
              </a:spcBef>
              <a:buNone/>
            </a:pPr>
            <a:endParaRPr lang="el-GR" sz="2000" dirty="0">
              <a:latin typeface="Calibri" panose="020F0502020204030204" pitchFamily="34" charset="0"/>
            </a:endParaRPr>
          </a:p>
          <a:p>
            <a:pPr>
              <a:lnSpc>
                <a:spcPct val="95000"/>
              </a:lnSpc>
              <a:spcBef>
                <a:spcPts val="0"/>
              </a:spcBef>
              <a:buFont typeface="Wingdings" panose="05000000000000000000" pitchFamily="2" charset="2"/>
              <a:buChar char="§"/>
            </a:pPr>
            <a:endParaRPr lang="el-GR" sz="2000" dirty="0" smtClean="0">
              <a:latin typeface="Calibri" panose="020F0502020204030204" pitchFamily="34" charset="0"/>
            </a:endParaRPr>
          </a:p>
          <a:p>
            <a:pPr lvl="1">
              <a:lnSpc>
                <a:spcPct val="95000"/>
              </a:lnSpc>
              <a:spcBef>
                <a:spcPts val="0"/>
              </a:spcBef>
              <a:buFont typeface="Wingdings" panose="05000000000000000000" pitchFamily="2" charset="2"/>
              <a:buChar char="§"/>
            </a:pPr>
            <a:endParaRPr lang="el-GR" sz="1600" dirty="0">
              <a:latin typeface="Calibri" panose="020F0502020204030204" pitchFamily="34" charset="0"/>
            </a:endParaRPr>
          </a:p>
        </p:txBody>
      </p:sp>
    </p:spTree>
    <p:extLst>
      <p:ext uri="{BB962C8B-B14F-4D97-AF65-F5344CB8AC3E}">
        <p14:creationId xmlns:p14="http://schemas.microsoft.com/office/powerpoint/2010/main" xmlns="" val="1134907710"/>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1052736"/>
            <a:ext cx="8001000" cy="783977"/>
          </a:xfrm>
        </p:spPr>
        <p:txBody>
          <a:bodyPr/>
          <a:lstStyle/>
          <a:p>
            <a:r>
              <a:rPr lang="el-GR" altLang="el-GR" sz="3400" b="1" dirty="0" smtClean="0">
                <a:solidFill>
                  <a:srgbClr val="C00000"/>
                </a:solidFill>
                <a:latin typeface="Calibri" pitchFamily="34" charset="0"/>
              </a:rPr>
              <a:t>Διοίκηση της  Ποιότητας</a:t>
            </a:r>
            <a:endParaRPr lang="en-US" altLang="el-GR" sz="3400" b="1" dirty="0">
              <a:solidFill>
                <a:srgbClr val="C00000"/>
              </a:solidFill>
              <a:latin typeface="Calibri" pitchFamily="34" charset="0"/>
            </a:endParaRPr>
          </a:p>
        </p:txBody>
      </p:sp>
      <p:graphicFrame>
        <p:nvGraphicFramePr>
          <p:cNvPr id="245842" name="Group 82"/>
          <p:cNvGraphicFramePr>
            <a:graphicFrameLocks noGrp="1"/>
          </p:cNvGraphicFramePr>
          <p:nvPr>
            <p:ph type="tbl" idx="1"/>
            <p:extLst>
              <p:ext uri="{D42A27DB-BD31-4B8C-83A1-F6EECF244321}">
                <p14:modId xmlns:p14="http://schemas.microsoft.com/office/powerpoint/2010/main" xmlns="" val="3264397579"/>
              </p:ext>
            </p:extLst>
          </p:nvPr>
        </p:nvGraphicFramePr>
        <p:xfrm>
          <a:off x="459110" y="3345288"/>
          <a:ext cx="8305800" cy="2748008"/>
        </p:xfrm>
        <a:graphic>
          <a:graphicData uri="http://schemas.openxmlformats.org/drawingml/2006/table">
            <a:tbl>
              <a:tblPr/>
              <a:tblGrid>
                <a:gridCol w="4114800"/>
                <a:gridCol w="4191000"/>
              </a:tblGrid>
              <a:tr h="417825">
                <a:tc>
                  <a:txBody>
                    <a:bodyPr/>
                    <a:lstStyle>
                      <a:lvl1pPr>
                        <a:spcBef>
                          <a:spcPct val="20000"/>
                        </a:spcBef>
                        <a:buClr>
                          <a:schemeClr val="accent2"/>
                        </a:buClr>
                        <a:buFont typeface="Wingdings" pitchFamily="2" charset="2"/>
                        <a:defRPr sz="2600">
                          <a:solidFill>
                            <a:schemeClr val="tx1"/>
                          </a:solidFill>
                          <a:latin typeface="Arial" charset="0"/>
                          <a:ea typeface="ＭＳ Ｐゴシック" charset="-128"/>
                        </a:defRPr>
                      </a:lvl1pPr>
                      <a:lvl2pPr>
                        <a:spcBef>
                          <a:spcPct val="20000"/>
                        </a:spcBef>
                        <a:buClr>
                          <a:schemeClr val="accent2"/>
                        </a:buClr>
                        <a:buFont typeface="Wingdings" pitchFamily="2" charset="2"/>
                        <a:defRPr sz="2200">
                          <a:solidFill>
                            <a:schemeClr val="tx1"/>
                          </a:solidFill>
                          <a:latin typeface="Arial" charset="0"/>
                          <a:ea typeface="ＭＳ Ｐゴシック" charset="-128"/>
                        </a:defRPr>
                      </a:lvl2pPr>
                      <a:lvl3pPr>
                        <a:spcBef>
                          <a:spcPct val="20000"/>
                        </a:spcBef>
                        <a:buClr>
                          <a:schemeClr val="accent2"/>
                        </a:buClr>
                        <a:buFont typeface="Wingdings" pitchFamily="2" charset="2"/>
                        <a:defRPr sz="2100">
                          <a:solidFill>
                            <a:schemeClr val="tx1"/>
                          </a:solidFill>
                          <a:latin typeface="Arial" charset="0"/>
                          <a:ea typeface="ＭＳ Ｐゴシック" charset="-128"/>
                        </a:defRPr>
                      </a:lvl3pPr>
                      <a:lvl4pPr>
                        <a:spcBef>
                          <a:spcPct val="20000"/>
                        </a:spcBef>
                        <a:buClr>
                          <a:schemeClr val="accent2"/>
                        </a:buClr>
                        <a:buFont typeface="Wingdings" pitchFamily="2" charset="2"/>
                        <a:defRPr>
                          <a:solidFill>
                            <a:schemeClr val="tx1"/>
                          </a:solidFill>
                          <a:latin typeface="Arial" charset="0"/>
                          <a:ea typeface="ＭＳ Ｐゴシック" charset="-128"/>
                        </a:defRPr>
                      </a:lvl4pPr>
                      <a:lvl5pPr>
                        <a:spcBef>
                          <a:spcPct val="25000"/>
                        </a:spcBef>
                        <a:buClr>
                          <a:schemeClr val="accent2"/>
                        </a:buClr>
                        <a:buFont typeface="Wingdings" pitchFamily="2" charset="2"/>
                        <a:defRPr>
                          <a:solidFill>
                            <a:schemeClr val="tx1"/>
                          </a:solidFill>
                          <a:latin typeface="Arial" charset="0"/>
                          <a:ea typeface="ＭＳ Ｐゴシック" charset="-128"/>
                        </a:defRPr>
                      </a:lvl5pPr>
                      <a:lvl6pPr eaLnBrk="0" fontAlgn="base" hangingPunct="0">
                        <a:spcBef>
                          <a:spcPct val="25000"/>
                        </a:spcBef>
                        <a:spcAft>
                          <a:spcPct val="0"/>
                        </a:spcAft>
                        <a:buClr>
                          <a:schemeClr val="accent2"/>
                        </a:buClr>
                        <a:buFont typeface="Wingdings" pitchFamily="2" charset="2"/>
                        <a:defRPr>
                          <a:solidFill>
                            <a:schemeClr val="tx1"/>
                          </a:solidFill>
                          <a:latin typeface="Arial" charset="0"/>
                          <a:ea typeface="ＭＳ Ｐゴシック" charset="-128"/>
                        </a:defRPr>
                      </a:lvl6pPr>
                      <a:lvl7pPr eaLnBrk="0" fontAlgn="base" hangingPunct="0">
                        <a:spcBef>
                          <a:spcPct val="25000"/>
                        </a:spcBef>
                        <a:spcAft>
                          <a:spcPct val="0"/>
                        </a:spcAft>
                        <a:buClr>
                          <a:schemeClr val="accent2"/>
                        </a:buClr>
                        <a:buFont typeface="Wingdings" pitchFamily="2" charset="2"/>
                        <a:defRPr>
                          <a:solidFill>
                            <a:schemeClr val="tx1"/>
                          </a:solidFill>
                          <a:latin typeface="Arial" charset="0"/>
                          <a:ea typeface="ＭＳ Ｐゴシック" charset="-128"/>
                        </a:defRPr>
                      </a:lvl7pPr>
                      <a:lvl8pPr eaLnBrk="0" fontAlgn="base" hangingPunct="0">
                        <a:spcBef>
                          <a:spcPct val="25000"/>
                        </a:spcBef>
                        <a:spcAft>
                          <a:spcPct val="0"/>
                        </a:spcAft>
                        <a:buClr>
                          <a:schemeClr val="accent2"/>
                        </a:buClr>
                        <a:buFont typeface="Wingdings" pitchFamily="2" charset="2"/>
                        <a:defRPr>
                          <a:solidFill>
                            <a:schemeClr val="tx1"/>
                          </a:solidFill>
                          <a:latin typeface="Arial" charset="0"/>
                          <a:ea typeface="ＭＳ Ｐゴシック" charset="-128"/>
                        </a:defRPr>
                      </a:lvl8pPr>
                      <a:lvl9pPr eaLnBrk="0" fontAlgn="base" hangingPunct="0">
                        <a:spcBef>
                          <a:spcPct val="25000"/>
                        </a:spcBef>
                        <a:spcAft>
                          <a:spcPct val="0"/>
                        </a:spcAft>
                        <a:buClr>
                          <a:schemeClr val="accent2"/>
                        </a:buClr>
                        <a:buFont typeface="Wingdings" pitchFamily="2" charset="2"/>
                        <a:defRPr>
                          <a:solidFill>
                            <a:schemeClr val="tx1"/>
                          </a:solidFill>
                          <a:latin typeface="Arial" charset="0"/>
                          <a:ea typeface="ＭＳ Ｐゴシック"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l-GR" sz="2400" b="1" i="0" u="none" strike="noStrike" cap="none" normalizeH="0" baseline="0" dirty="0" smtClean="0">
                          <a:ln>
                            <a:noFill/>
                          </a:ln>
                          <a:solidFill>
                            <a:schemeClr val="tx1"/>
                          </a:solidFill>
                          <a:effectLst/>
                          <a:latin typeface="+mn-lt"/>
                          <a:ea typeface="ＭＳ Ｐゴシック" charset="-128"/>
                        </a:rPr>
                        <a:t>Βελτίωση της Ποιότητας</a:t>
                      </a:r>
                      <a:endParaRPr kumimoji="0" lang="en-US" altLang="el-GR" sz="2400" b="1" i="0" u="none" strike="noStrike" cap="none" normalizeH="0" baseline="0" dirty="0" smtClean="0">
                        <a:ln>
                          <a:noFill/>
                        </a:ln>
                        <a:solidFill>
                          <a:schemeClr val="tx1"/>
                        </a:solidFill>
                        <a:effectLst/>
                        <a:latin typeface="+mn-lt"/>
                        <a:ea typeface="ＭＳ Ｐゴシック" charset="-128"/>
                      </a:endParaRP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6CFF6"/>
                    </a:solidFill>
                  </a:tcPr>
                </a:tc>
                <a:tc>
                  <a:txBody>
                    <a:bodyPr/>
                    <a:lstStyle>
                      <a:lvl1pPr>
                        <a:spcBef>
                          <a:spcPct val="20000"/>
                        </a:spcBef>
                        <a:buClr>
                          <a:schemeClr val="accent2"/>
                        </a:buClr>
                        <a:buFont typeface="Wingdings" pitchFamily="2" charset="2"/>
                        <a:defRPr sz="2600">
                          <a:solidFill>
                            <a:schemeClr val="tx1"/>
                          </a:solidFill>
                          <a:latin typeface="Arial" charset="0"/>
                          <a:ea typeface="ＭＳ Ｐゴシック" charset="-128"/>
                        </a:defRPr>
                      </a:lvl1pPr>
                      <a:lvl2pPr>
                        <a:spcBef>
                          <a:spcPct val="20000"/>
                        </a:spcBef>
                        <a:buClr>
                          <a:schemeClr val="accent2"/>
                        </a:buClr>
                        <a:buFont typeface="Wingdings" pitchFamily="2" charset="2"/>
                        <a:defRPr sz="2200">
                          <a:solidFill>
                            <a:schemeClr val="tx1"/>
                          </a:solidFill>
                          <a:latin typeface="Arial" charset="0"/>
                          <a:ea typeface="ＭＳ Ｐゴシック" charset="-128"/>
                        </a:defRPr>
                      </a:lvl2pPr>
                      <a:lvl3pPr>
                        <a:spcBef>
                          <a:spcPct val="20000"/>
                        </a:spcBef>
                        <a:buClr>
                          <a:schemeClr val="accent2"/>
                        </a:buClr>
                        <a:buFont typeface="Wingdings" pitchFamily="2" charset="2"/>
                        <a:defRPr sz="2100">
                          <a:solidFill>
                            <a:schemeClr val="tx1"/>
                          </a:solidFill>
                          <a:latin typeface="Arial" charset="0"/>
                          <a:ea typeface="ＭＳ Ｐゴシック" charset="-128"/>
                        </a:defRPr>
                      </a:lvl3pPr>
                      <a:lvl4pPr>
                        <a:spcBef>
                          <a:spcPct val="20000"/>
                        </a:spcBef>
                        <a:buClr>
                          <a:schemeClr val="accent2"/>
                        </a:buClr>
                        <a:buFont typeface="Wingdings" pitchFamily="2" charset="2"/>
                        <a:defRPr>
                          <a:solidFill>
                            <a:schemeClr val="tx1"/>
                          </a:solidFill>
                          <a:latin typeface="Arial" charset="0"/>
                          <a:ea typeface="ＭＳ Ｐゴシック" charset="-128"/>
                        </a:defRPr>
                      </a:lvl4pPr>
                      <a:lvl5pPr>
                        <a:spcBef>
                          <a:spcPct val="25000"/>
                        </a:spcBef>
                        <a:buClr>
                          <a:schemeClr val="accent2"/>
                        </a:buClr>
                        <a:buFont typeface="Wingdings" pitchFamily="2" charset="2"/>
                        <a:defRPr>
                          <a:solidFill>
                            <a:schemeClr val="tx1"/>
                          </a:solidFill>
                          <a:latin typeface="Arial" charset="0"/>
                          <a:ea typeface="ＭＳ Ｐゴシック" charset="-128"/>
                        </a:defRPr>
                      </a:lvl5pPr>
                      <a:lvl6pPr eaLnBrk="0" fontAlgn="base" hangingPunct="0">
                        <a:spcBef>
                          <a:spcPct val="25000"/>
                        </a:spcBef>
                        <a:spcAft>
                          <a:spcPct val="0"/>
                        </a:spcAft>
                        <a:buClr>
                          <a:schemeClr val="accent2"/>
                        </a:buClr>
                        <a:buFont typeface="Wingdings" pitchFamily="2" charset="2"/>
                        <a:defRPr>
                          <a:solidFill>
                            <a:schemeClr val="tx1"/>
                          </a:solidFill>
                          <a:latin typeface="Arial" charset="0"/>
                          <a:ea typeface="ＭＳ Ｐゴシック" charset="-128"/>
                        </a:defRPr>
                      </a:lvl6pPr>
                      <a:lvl7pPr eaLnBrk="0" fontAlgn="base" hangingPunct="0">
                        <a:spcBef>
                          <a:spcPct val="25000"/>
                        </a:spcBef>
                        <a:spcAft>
                          <a:spcPct val="0"/>
                        </a:spcAft>
                        <a:buClr>
                          <a:schemeClr val="accent2"/>
                        </a:buClr>
                        <a:buFont typeface="Wingdings" pitchFamily="2" charset="2"/>
                        <a:defRPr>
                          <a:solidFill>
                            <a:schemeClr val="tx1"/>
                          </a:solidFill>
                          <a:latin typeface="Arial" charset="0"/>
                          <a:ea typeface="ＭＳ Ｐゴシック" charset="-128"/>
                        </a:defRPr>
                      </a:lvl7pPr>
                      <a:lvl8pPr eaLnBrk="0" fontAlgn="base" hangingPunct="0">
                        <a:spcBef>
                          <a:spcPct val="25000"/>
                        </a:spcBef>
                        <a:spcAft>
                          <a:spcPct val="0"/>
                        </a:spcAft>
                        <a:buClr>
                          <a:schemeClr val="accent2"/>
                        </a:buClr>
                        <a:buFont typeface="Wingdings" pitchFamily="2" charset="2"/>
                        <a:defRPr>
                          <a:solidFill>
                            <a:schemeClr val="tx1"/>
                          </a:solidFill>
                          <a:latin typeface="Arial" charset="0"/>
                          <a:ea typeface="ＭＳ Ｐゴシック" charset="-128"/>
                        </a:defRPr>
                      </a:lvl8pPr>
                      <a:lvl9pPr eaLnBrk="0" fontAlgn="base" hangingPunct="0">
                        <a:spcBef>
                          <a:spcPct val="25000"/>
                        </a:spcBef>
                        <a:spcAft>
                          <a:spcPct val="0"/>
                        </a:spcAft>
                        <a:buClr>
                          <a:schemeClr val="accent2"/>
                        </a:buClr>
                        <a:buFont typeface="Wingdings" pitchFamily="2" charset="2"/>
                        <a:defRPr>
                          <a:solidFill>
                            <a:schemeClr val="tx1"/>
                          </a:solidFill>
                          <a:latin typeface="Arial" charset="0"/>
                          <a:ea typeface="ＭＳ Ｐゴシック"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l-GR" sz="2400" b="1" i="0" u="none" strike="noStrike" cap="none" normalizeH="0" baseline="0" dirty="0" smtClean="0">
                          <a:ln>
                            <a:noFill/>
                          </a:ln>
                          <a:solidFill>
                            <a:schemeClr val="tx1"/>
                          </a:solidFill>
                          <a:effectLst/>
                          <a:latin typeface="+mn-lt"/>
                          <a:ea typeface="ＭＳ Ｐゴシック" charset="-128"/>
                        </a:rPr>
                        <a:t>Διασφάλιση της Ποιότητας</a:t>
                      </a:r>
                      <a:endParaRPr kumimoji="0" lang="en-US" altLang="el-GR" sz="2400" b="1" i="0" u="none" strike="noStrike" cap="none" normalizeH="0" baseline="0" dirty="0" smtClean="0">
                        <a:ln>
                          <a:noFill/>
                        </a:ln>
                        <a:solidFill>
                          <a:schemeClr val="tx1"/>
                        </a:solidFill>
                        <a:effectLst/>
                        <a:latin typeface="+mn-lt"/>
                        <a:ea typeface="ＭＳ Ｐゴシック" charset="-128"/>
                      </a:endParaRP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6CFF6"/>
                    </a:solidFill>
                  </a:tcPr>
                </a:tc>
              </a:tr>
              <a:tr h="2290822">
                <a:tc>
                  <a:txBody>
                    <a:bodyPr/>
                    <a:lstStyle>
                      <a:lvl1pPr>
                        <a:spcBef>
                          <a:spcPct val="20000"/>
                        </a:spcBef>
                        <a:buClr>
                          <a:schemeClr val="accent2"/>
                        </a:buClr>
                        <a:buFont typeface="Wingdings" pitchFamily="2" charset="2"/>
                        <a:defRPr sz="2600">
                          <a:solidFill>
                            <a:schemeClr val="tx1"/>
                          </a:solidFill>
                          <a:latin typeface="Arial" charset="0"/>
                          <a:ea typeface="ＭＳ Ｐゴシック" charset="-128"/>
                        </a:defRPr>
                      </a:lvl1pPr>
                      <a:lvl2pPr>
                        <a:spcBef>
                          <a:spcPct val="20000"/>
                        </a:spcBef>
                        <a:buClr>
                          <a:schemeClr val="accent2"/>
                        </a:buClr>
                        <a:buFont typeface="Wingdings" pitchFamily="2" charset="2"/>
                        <a:defRPr sz="2200">
                          <a:solidFill>
                            <a:schemeClr val="tx1"/>
                          </a:solidFill>
                          <a:latin typeface="Arial" charset="0"/>
                          <a:ea typeface="ＭＳ Ｐゴシック" charset="-128"/>
                        </a:defRPr>
                      </a:lvl2pPr>
                      <a:lvl3pPr>
                        <a:spcBef>
                          <a:spcPct val="20000"/>
                        </a:spcBef>
                        <a:buClr>
                          <a:schemeClr val="accent2"/>
                        </a:buClr>
                        <a:buFont typeface="Wingdings" pitchFamily="2" charset="2"/>
                        <a:defRPr sz="2100">
                          <a:solidFill>
                            <a:schemeClr val="tx1"/>
                          </a:solidFill>
                          <a:latin typeface="Arial" charset="0"/>
                          <a:ea typeface="ＭＳ Ｐゴシック" charset="-128"/>
                        </a:defRPr>
                      </a:lvl3pPr>
                      <a:lvl4pPr>
                        <a:spcBef>
                          <a:spcPct val="20000"/>
                        </a:spcBef>
                        <a:buClr>
                          <a:schemeClr val="accent2"/>
                        </a:buClr>
                        <a:buFont typeface="Wingdings" pitchFamily="2" charset="2"/>
                        <a:defRPr>
                          <a:solidFill>
                            <a:schemeClr val="tx1"/>
                          </a:solidFill>
                          <a:latin typeface="Arial" charset="0"/>
                          <a:ea typeface="ＭＳ Ｐゴシック" charset="-128"/>
                        </a:defRPr>
                      </a:lvl4pPr>
                      <a:lvl5pPr>
                        <a:spcBef>
                          <a:spcPct val="25000"/>
                        </a:spcBef>
                        <a:buClr>
                          <a:schemeClr val="accent2"/>
                        </a:buClr>
                        <a:buFont typeface="Wingdings" pitchFamily="2" charset="2"/>
                        <a:defRPr>
                          <a:solidFill>
                            <a:schemeClr val="tx1"/>
                          </a:solidFill>
                          <a:latin typeface="Arial" charset="0"/>
                          <a:ea typeface="ＭＳ Ｐゴシック" charset="-128"/>
                        </a:defRPr>
                      </a:lvl5pPr>
                      <a:lvl6pPr eaLnBrk="0" fontAlgn="base" hangingPunct="0">
                        <a:spcBef>
                          <a:spcPct val="25000"/>
                        </a:spcBef>
                        <a:spcAft>
                          <a:spcPct val="0"/>
                        </a:spcAft>
                        <a:buClr>
                          <a:schemeClr val="accent2"/>
                        </a:buClr>
                        <a:buFont typeface="Wingdings" pitchFamily="2" charset="2"/>
                        <a:defRPr>
                          <a:solidFill>
                            <a:schemeClr val="tx1"/>
                          </a:solidFill>
                          <a:latin typeface="Arial" charset="0"/>
                          <a:ea typeface="ＭＳ Ｐゴシック" charset="-128"/>
                        </a:defRPr>
                      </a:lvl6pPr>
                      <a:lvl7pPr eaLnBrk="0" fontAlgn="base" hangingPunct="0">
                        <a:spcBef>
                          <a:spcPct val="25000"/>
                        </a:spcBef>
                        <a:spcAft>
                          <a:spcPct val="0"/>
                        </a:spcAft>
                        <a:buClr>
                          <a:schemeClr val="accent2"/>
                        </a:buClr>
                        <a:buFont typeface="Wingdings" pitchFamily="2" charset="2"/>
                        <a:defRPr>
                          <a:solidFill>
                            <a:schemeClr val="tx1"/>
                          </a:solidFill>
                          <a:latin typeface="Arial" charset="0"/>
                          <a:ea typeface="ＭＳ Ｐゴシック" charset="-128"/>
                        </a:defRPr>
                      </a:lvl7pPr>
                      <a:lvl8pPr eaLnBrk="0" fontAlgn="base" hangingPunct="0">
                        <a:spcBef>
                          <a:spcPct val="25000"/>
                        </a:spcBef>
                        <a:spcAft>
                          <a:spcPct val="0"/>
                        </a:spcAft>
                        <a:buClr>
                          <a:schemeClr val="accent2"/>
                        </a:buClr>
                        <a:buFont typeface="Wingdings" pitchFamily="2" charset="2"/>
                        <a:defRPr>
                          <a:solidFill>
                            <a:schemeClr val="tx1"/>
                          </a:solidFill>
                          <a:latin typeface="Arial" charset="0"/>
                          <a:ea typeface="ＭＳ Ｐゴシック" charset="-128"/>
                        </a:defRPr>
                      </a:lvl8pPr>
                      <a:lvl9pPr eaLnBrk="0" fontAlgn="base" hangingPunct="0">
                        <a:spcBef>
                          <a:spcPct val="25000"/>
                        </a:spcBef>
                        <a:spcAft>
                          <a:spcPct val="0"/>
                        </a:spcAft>
                        <a:buClr>
                          <a:schemeClr val="accent2"/>
                        </a:buClr>
                        <a:buFont typeface="Wingdings" pitchFamily="2" charset="2"/>
                        <a:defRPr>
                          <a:solidFill>
                            <a:schemeClr val="tx1"/>
                          </a:solidFill>
                          <a:latin typeface="Arial" charset="0"/>
                          <a:ea typeface="ＭＳ Ｐゴシック" charset="-128"/>
                        </a:defRPr>
                      </a:lvl9pPr>
                    </a:lstStyle>
                    <a:p>
                      <a:pPr marL="342900" marR="0" lvl="0" indent="-342900" algn="l" defTabSz="914400" rtl="0" eaLnBrk="0" fontAlgn="base" latinLnBrk="0" hangingPunct="0">
                        <a:lnSpc>
                          <a:spcPct val="100000"/>
                        </a:lnSpc>
                        <a:spcBef>
                          <a:spcPct val="0"/>
                        </a:spcBef>
                        <a:spcAft>
                          <a:spcPts val="600"/>
                        </a:spcAft>
                        <a:buClrTx/>
                        <a:buSzTx/>
                        <a:buFont typeface="Arial" panose="020B0604020202020204" pitchFamily="34" charset="0"/>
                        <a:buChar char="•"/>
                        <a:tabLst/>
                      </a:pPr>
                      <a:r>
                        <a:rPr kumimoji="0" lang="el-GR" altLang="el-GR" sz="2400" b="0" i="0" u="none" strike="noStrike" cap="none" normalizeH="0" baseline="0" dirty="0" smtClean="0">
                          <a:ln>
                            <a:noFill/>
                          </a:ln>
                          <a:solidFill>
                            <a:schemeClr val="tx1"/>
                          </a:solidFill>
                          <a:effectLst/>
                          <a:latin typeface="+mn-lt"/>
                          <a:ea typeface="ＭＳ Ｐゴシック" charset="-128"/>
                        </a:rPr>
                        <a:t>Τι πρέπει να κάνουμε για να βελτιωθούμε</a:t>
                      </a:r>
                      <a:r>
                        <a:rPr kumimoji="0" lang="en-US" altLang="el-GR" sz="2400" b="0" i="0" u="none" strike="noStrike" cap="none" normalizeH="0" baseline="0" dirty="0" smtClean="0">
                          <a:ln>
                            <a:noFill/>
                          </a:ln>
                          <a:solidFill>
                            <a:schemeClr val="tx1"/>
                          </a:solidFill>
                          <a:effectLst/>
                          <a:latin typeface="+mn-lt"/>
                          <a:ea typeface="ＭＳ Ｐゴシック" charset="-128"/>
                        </a:rPr>
                        <a:t>?</a:t>
                      </a:r>
                    </a:p>
                    <a:p>
                      <a:pPr marL="342900" marR="0" lvl="0" indent="-342900" algn="l" defTabSz="914400" rtl="0" eaLnBrk="0" fontAlgn="base" latinLnBrk="0" hangingPunct="0">
                        <a:lnSpc>
                          <a:spcPct val="100000"/>
                        </a:lnSpc>
                        <a:spcBef>
                          <a:spcPct val="0"/>
                        </a:spcBef>
                        <a:spcAft>
                          <a:spcPts val="600"/>
                        </a:spcAft>
                        <a:buClrTx/>
                        <a:buSzTx/>
                        <a:buFont typeface="Arial" panose="020B0604020202020204" pitchFamily="34" charset="0"/>
                        <a:buChar char="•"/>
                        <a:tabLst/>
                      </a:pPr>
                      <a:r>
                        <a:rPr kumimoji="0" lang="el-GR" altLang="el-GR" sz="2400" b="0" i="0" u="none" strike="noStrike" cap="none" normalizeH="0" baseline="0" dirty="0" smtClean="0">
                          <a:ln>
                            <a:noFill/>
                          </a:ln>
                          <a:solidFill>
                            <a:schemeClr val="tx1"/>
                          </a:solidFill>
                          <a:effectLst/>
                          <a:latin typeface="+mn-lt"/>
                          <a:ea typeface="ＭＳ Ｐゴシック" charset="-128"/>
                        </a:rPr>
                        <a:t>Προώθηση αλλαγών</a:t>
                      </a:r>
                      <a:endParaRPr kumimoji="0" lang="en-US" altLang="el-GR" sz="2400" b="0" i="0" u="none" strike="noStrike" cap="none" normalizeH="0" baseline="0" dirty="0" smtClean="0">
                        <a:ln>
                          <a:noFill/>
                        </a:ln>
                        <a:solidFill>
                          <a:schemeClr val="tx1"/>
                        </a:solidFill>
                        <a:effectLst/>
                        <a:latin typeface="+mn-lt"/>
                        <a:ea typeface="ＭＳ Ｐゴシック" charset="-128"/>
                      </a:endParaRPr>
                    </a:p>
                    <a:p>
                      <a:pPr marL="342900" marR="0" lvl="0" indent="-342900" algn="l" defTabSz="914400" rtl="0" eaLnBrk="0" fontAlgn="base" latinLnBrk="0" hangingPunct="0">
                        <a:lnSpc>
                          <a:spcPct val="100000"/>
                        </a:lnSpc>
                        <a:spcBef>
                          <a:spcPct val="0"/>
                        </a:spcBef>
                        <a:spcAft>
                          <a:spcPts val="600"/>
                        </a:spcAft>
                        <a:buClrTx/>
                        <a:buSzTx/>
                        <a:buFont typeface="Arial" panose="020B0604020202020204" pitchFamily="34" charset="0"/>
                        <a:buChar char="•"/>
                        <a:tabLst/>
                        <a:defRPr/>
                      </a:pPr>
                      <a:r>
                        <a:rPr kumimoji="0" lang="el-GR" altLang="el-GR" sz="2400" b="0" i="0" u="none" strike="noStrike" cap="none" normalizeH="0" baseline="0" dirty="0" smtClean="0">
                          <a:ln>
                            <a:noFill/>
                          </a:ln>
                          <a:solidFill>
                            <a:schemeClr val="tx1"/>
                          </a:solidFill>
                          <a:effectLst/>
                          <a:latin typeface="+mn-lt"/>
                          <a:ea typeface="ＭＳ Ｐゴシック" charset="-128"/>
                        </a:rPr>
                        <a:t>Πρόληψη</a:t>
                      </a:r>
                      <a:endParaRPr kumimoji="0" lang="en-US" altLang="el-GR" sz="2400" b="0" i="0" u="none" strike="noStrike" cap="none" normalizeH="0" baseline="0" dirty="0" smtClean="0">
                        <a:ln>
                          <a:noFill/>
                        </a:ln>
                        <a:solidFill>
                          <a:schemeClr val="tx1"/>
                        </a:solidFill>
                        <a:effectLst/>
                        <a:latin typeface="+mn-lt"/>
                        <a:ea typeface="ＭＳ Ｐゴシック" charset="-128"/>
                      </a:endParaRPr>
                    </a:p>
                    <a:p>
                      <a:pPr marL="342900" marR="0" lvl="0" indent="-342900" algn="l" defTabSz="914400" rtl="0" eaLnBrk="0" fontAlgn="base" latinLnBrk="0" hangingPunct="0">
                        <a:lnSpc>
                          <a:spcPct val="100000"/>
                        </a:lnSpc>
                        <a:spcBef>
                          <a:spcPct val="0"/>
                        </a:spcBef>
                        <a:spcAft>
                          <a:spcPts val="600"/>
                        </a:spcAft>
                        <a:buClrTx/>
                        <a:buSzTx/>
                        <a:buFont typeface="Arial" panose="020B0604020202020204" pitchFamily="34" charset="0"/>
                        <a:buChar char="•"/>
                        <a:tabLst/>
                      </a:pPr>
                      <a:r>
                        <a:rPr kumimoji="0" lang="el-GR" altLang="el-GR" sz="2400" b="0" i="0" u="none" strike="noStrike" cap="none" normalizeH="0" baseline="0" dirty="0" smtClean="0">
                          <a:ln>
                            <a:noFill/>
                          </a:ln>
                          <a:solidFill>
                            <a:schemeClr val="tx1"/>
                          </a:solidFill>
                          <a:effectLst/>
                          <a:latin typeface="+mn-lt"/>
                          <a:ea typeface="ＭＳ Ｐゴシック" charset="-128"/>
                        </a:rPr>
                        <a:t>Έμφαση σε διαδικασίες</a:t>
                      </a:r>
                      <a:endParaRPr kumimoji="0" lang="en-US" altLang="el-GR" sz="2400" b="0" i="0" u="none" strike="noStrike" cap="none" normalizeH="0" baseline="0" dirty="0" smtClean="0">
                        <a:ln>
                          <a:noFill/>
                        </a:ln>
                        <a:solidFill>
                          <a:schemeClr val="tx1"/>
                        </a:solidFill>
                        <a:effectLst/>
                        <a:latin typeface="+mn-lt"/>
                        <a:ea typeface="ＭＳ Ｐゴシック" charset="-128"/>
                      </a:endParaRP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Arial" charset="0"/>
                          <a:ea typeface="ＭＳ Ｐゴシック" charset="-128"/>
                        </a:defRPr>
                      </a:lvl1pPr>
                      <a:lvl2pPr>
                        <a:spcBef>
                          <a:spcPct val="20000"/>
                        </a:spcBef>
                        <a:buClr>
                          <a:schemeClr val="accent2"/>
                        </a:buClr>
                        <a:buFont typeface="Wingdings" pitchFamily="2" charset="2"/>
                        <a:defRPr sz="2200">
                          <a:solidFill>
                            <a:schemeClr val="tx1"/>
                          </a:solidFill>
                          <a:latin typeface="Arial" charset="0"/>
                          <a:ea typeface="ＭＳ Ｐゴシック" charset="-128"/>
                        </a:defRPr>
                      </a:lvl2pPr>
                      <a:lvl3pPr>
                        <a:spcBef>
                          <a:spcPct val="20000"/>
                        </a:spcBef>
                        <a:buClr>
                          <a:schemeClr val="accent2"/>
                        </a:buClr>
                        <a:buFont typeface="Wingdings" pitchFamily="2" charset="2"/>
                        <a:defRPr sz="2100">
                          <a:solidFill>
                            <a:schemeClr val="tx1"/>
                          </a:solidFill>
                          <a:latin typeface="Arial" charset="0"/>
                          <a:ea typeface="ＭＳ Ｐゴシック" charset="-128"/>
                        </a:defRPr>
                      </a:lvl3pPr>
                      <a:lvl4pPr>
                        <a:spcBef>
                          <a:spcPct val="20000"/>
                        </a:spcBef>
                        <a:buClr>
                          <a:schemeClr val="accent2"/>
                        </a:buClr>
                        <a:buFont typeface="Wingdings" pitchFamily="2" charset="2"/>
                        <a:defRPr>
                          <a:solidFill>
                            <a:schemeClr val="tx1"/>
                          </a:solidFill>
                          <a:latin typeface="Arial" charset="0"/>
                          <a:ea typeface="ＭＳ Ｐゴシック" charset="-128"/>
                        </a:defRPr>
                      </a:lvl4pPr>
                      <a:lvl5pPr>
                        <a:spcBef>
                          <a:spcPct val="25000"/>
                        </a:spcBef>
                        <a:buClr>
                          <a:schemeClr val="accent2"/>
                        </a:buClr>
                        <a:buFont typeface="Wingdings" pitchFamily="2" charset="2"/>
                        <a:defRPr>
                          <a:solidFill>
                            <a:schemeClr val="tx1"/>
                          </a:solidFill>
                          <a:latin typeface="Arial" charset="0"/>
                          <a:ea typeface="ＭＳ Ｐゴシック" charset="-128"/>
                        </a:defRPr>
                      </a:lvl5pPr>
                      <a:lvl6pPr eaLnBrk="0" fontAlgn="base" hangingPunct="0">
                        <a:spcBef>
                          <a:spcPct val="25000"/>
                        </a:spcBef>
                        <a:spcAft>
                          <a:spcPct val="0"/>
                        </a:spcAft>
                        <a:buClr>
                          <a:schemeClr val="accent2"/>
                        </a:buClr>
                        <a:buFont typeface="Wingdings" pitchFamily="2" charset="2"/>
                        <a:defRPr>
                          <a:solidFill>
                            <a:schemeClr val="tx1"/>
                          </a:solidFill>
                          <a:latin typeface="Arial" charset="0"/>
                          <a:ea typeface="ＭＳ Ｐゴシック" charset="-128"/>
                        </a:defRPr>
                      </a:lvl6pPr>
                      <a:lvl7pPr eaLnBrk="0" fontAlgn="base" hangingPunct="0">
                        <a:spcBef>
                          <a:spcPct val="25000"/>
                        </a:spcBef>
                        <a:spcAft>
                          <a:spcPct val="0"/>
                        </a:spcAft>
                        <a:buClr>
                          <a:schemeClr val="accent2"/>
                        </a:buClr>
                        <a:buFont typeface="Wingdings" pitchFamily="2" charset="2"/>
                        <a:defRPr>
                          <a:solidFill>
                            <a:schemeClr val="tx1"/>
                          </a:solidFill>
                          <a:latin typeface="Arial" charset="0"/>
                          <a:ea typeface="ＭＳ Ｐゴシック" charset="-128"/>
                        </a:defRPr>
                      </a:lvl7pPr>
                      <a:lvl8pPr eaLnBrk="0" fontAlgn="base" hangingPunct="0">
                        <a:spcBef>
                          <a:spcPct val="25000"/>
                        </a:spcBef>
                        <a:spcAft>
                          <a:spcPct val="0"/>
                        </a:spcAft>
                        <a:buClr>
                          <a:schemeClr val="accent2"/>
                        </a:buClr>
                        <a:buFont typeface="Wingdings" pitchFamily="2" charset="2"/>
                        <a:defRPr>
                          <a:solidFill>
                            <a:schemeClr val="tx1"/>
                          </a:solidFill>
                          <a:latin typeface="Arial" charset="0"/>
                          <a:ea typeface="ＭＳ Ｐゴシック" charset="-128"/>
                        </a:defRPr>
                      </a:lvl8pPr>
                      <a:lvl9pPr eaLnBrk="0" fontAlgn="base" hangingPunct="0">
                        <a:spcBef>
                          <a:spcPct val="25000"/>
                        </a:spcBef>
                        <a:spcAft>
                          <a:spcPct val="0"/>
                        </a:spcAft>
                        <a:buClr>
                          <a:schemeClr val="accent2"/>
                        </a:buClr>
                        <a:buFont typeface="Wingdings" pitchFamily="2" charset="2"/>
                        <a:defRPr>
                          <a:solidFill>
                            <a:schemeClr val="tx1"/>
                          </a:solidFill>
                          <a:latin typeface="Arial" charset="0"/>
                          <a:ea typeface="ＭＳ Ｐゴシック" charset="-128"/>
                        </a:defRPr>
                      </a:lvl9pPr>
                    </a:lstStyle>
                    <a:p>
                      <a:pPr marL="342900" marR="0" lvl="0" indent="-342900" algn="l" defTabSz="914400" rtl="0" eaLnBrk="0" fontAlgn="base" latinLnBrk="0" hangingPunct="0">
                        <a:lnSpc>
                          <a:spcPct val="100000"/>
                        </a:lnSpc>
                        <a:spcBef>
                          <a:spcPct val="0"/>
                        </a:spcBef>
                        <a:spcAft>
                          <a:spcPts val="600"/>
                        </a:spcAft>
                        <a:buClrTx/>
                        <a:buSzTx/>
                        <a:buFont typeface="Arial" panose="020B0604020202020204" pitchFamily="34" charset="0"/>
                        <a:buChar char="•"/>
                        <a:tabLst/>
                      </a:pPr>
                      <a:r>
                        <a:rPr kumimoji="0" lang="el-GR" altLang="el-GR" sz="2400" b="0" i="0" u="none" strike="noStrike" cap="none" normalizeH="0" baseline="0" dirty="0" smtClean="0">
                          <a:ln>
                            <a:noFill/>
                          </a:ln>
                          <a:solidFill>
                            <a:schemeClr val="tx1"/>
                          </a:solidFill>
                          <a:effectLst/>
                          <a:latin typeface="+mn-lt"/>
                          <a:ea typeface="ＭＳ Ｐゴシック" charset="-128"/>
                        </a:rPr>
                        <a:t>Τι δεν έχει γίνει τόσο καλά όσο θα μπορούσαμε</a:t>
                      </a:r>
                      <a:r>
                        <a:rPr kumimoji="0" lang="en-US" altLang="el-GR" sz="2400" b="0" i="0" u="none" strike="noStrike" cap="none" normalizeH="0" baseline="0" dirty="0" smtClean="0">
                          <a:ln>
                            <a:noFill/>
                          </a:ln>
                          <a:solidFill>
                            <a:schemeClr val="tx1"/>
                          </a:solidFill>
                          <a:effectLst/>
                          <a:latin typeface="+mn-lt"/>
                          <a:ea typeface="ＭＳ Ｐゴシック" charset="-128"/>
                        </a:rPr>
                        <a:t>?</a:t>
                      </a:r>
                    </a:p>
                    <a:p>
                      <a:pPr marL="342900" marR="0" lvl="0" indent="-342900" algn="l" defTabSz="914400" rtl="0" eaLnBrk="0" fontAlgn="base" latinLnBrk="0" hangingPunct="0">
                        <a:lnSpc>
                          <a:spcPct val="100000"/>
                        </a:lnSpc>
                        <a:spcBef>
                          <a:spcPct val="0"/>
                        </a:spcBef>
                        <a:spcAft>
                          <a:spcPts val="600"/>
                        </a:spcAft>
                        <a:buClrTx/>
                        <a:buSzTx/>
                        <a:buFont typeface="Arial" panose="020B0604020202020204" pitchFamily="34" charset="0"/>
                        <a:buChar char="•"/>
                        <a:tabLst/>
                        <a:defRPr/>
                      </a:pPr>
                      <a:r>
                        <a:rPr kumimoji="0" lang="el-GR" altLang="el-GR" sz="2400" b="0" i="0" u="none" strike="noStrike" cap="none" normalizeH="0" baseline="0" dirty="0" smtClean="0">
                          <a:ln>
                            <a:noFill/>
                          </a:ln>
                          <a:solidFill>
                            <a:schemeClr val="tx1"/>
                          </a:solidFill>
                          <a:effectLst/>
                          <a:latin typeface="+mn-lt"/>
                          <a:ea typeface="ＭＳ Ｐゴシック" charset="-128"/>
                        </a:rPr>
                        <a:t>Αναζήτηση αιτιών</a:t>
                      </a:r>
                      <a:endParaRPr kumimoji="0" lang="en-US" altLang="el-GR" sz="2400" b="0" i="0" u="none" strike="noStrike" cap="none" normalizeH="0" baseline="0" dirty="0" smtClean="0">
                        <a:ln>
                          <a:noFill/>
                        </a:ln>
                        <a:solidFill>
                          <a:schemeClr val="tx1"/>
                        </a:solidFill>
                        <a:effectLst/>
                        <a:latin typeface="+mn-lt"/>
                        <a:ea typeface="ＭＳ Ｐゴシック" charset="-128"/>
                      </a:endParaRPr>
                    </a:p>
                    <a:p>
                      <a:pPr marL="342900" marR="0" lvl="0" indent="-342900" algn="l" defTabSz="914400" rtl="0" eaLnBrk="0" fontAlgn="base" latinLnBrk="0" hangingPunct="0">
                        <a:lnSpc>
                          <a:spcPct val="100000"/>
                        </a:lnSpc>
                        <a:spcBef>
                          <a:spcPct val="0"/>
                        </a:spcBef>
                        <a:spcAft>
                          <a:spcPts val="600"/>
                        </a:spcAft>
                        <a:buClrTx/>
                        <a:buSzTx/>
                        <a:buFont typeface="Arial" panose="020B0604020202020204" pitchFamily="34" charset="0"/>
                        <a:buChar char="•"/>
                        <a:tabLst/>
                      </a:pPr>
                      <a:r>
                        <a:rPr kumimoji="0" lang="el-GR" altLang="el-GR" sz="2400" b="0" i="0" u="none" strike="noStrike" cap="none" normalizeH="0" baseline="0" dirty="0" smtClean="0">
                          <a:ln>
                            <a:noFill/>
                          </a:ln>
                          <a:solidFill>
                            <a:schemeClr val="tx1"/>
                          </a:solidFill>
                          <a:effectLst/>
                          <a:latin typeface="+mn-lt"/>
                          <a:ea typeface="ＭＳ Ｐゴシック" charset="-128"/>
                        </a:rPr>
                        <a:t>Θεραπεία</a:t>
                      </a:r>
                      <a:endParaRPr kumimoji="0" lang="en-US" altLang="el-GR" sz="2400" b="0" i="0" u="none" strike="noStrike" cap="none" normalizeH="0" baseline="0" dirty="0" smtClean="0">
                        <a:ln>
                          <a:noFill/>
                        </a:ln>
                        <a:solidFill>
                          <a:schemeClr val="tx1"/>
                        </a:solidFill>
                        <a:effectLst/>
                        <a:latin typeface="+mn-lt"/>
                        <a:ea typeface="ＭＳ Ｐゴシック" charset="-128"/>
                      </a:endParaRPr>
                    </a:p>
                    <a:p>
                      <a:pPr marL="342900" marR="0" lvl="0" indent="-342900" algn="l" defTabSz="914400" rtl="0" eaLnBrk="0" fontAlgn="base" latinLnBrk="0" hangingPunct="0">
                        <a:lnSpc>
                          <a:spcPct val="100000"/>
                        </a:lnSpc>
                        <a:spcBef>
                          <a:spcPct val="0"/>
                        </a:spcBef>
                        <a:spcAft>
                          <a:spcPts val="600"/>
                        </a:spcAft>
                        <a:buClrTx/>
                        <a:buSzTx/>
                        <a:buFont typeface="Arial" panose="020B0604020202020204" pitchFamily="34" charset="0"/>
                        <a:buChar char="•"/>
                        <a:tabLst/>
                      </a:pPr>
                      <a:r>
                        <a:rPr kumimoji="0" lang="el-GR" altLang="el-GR" sz="2400" b="0" i="0" u="none" strike="noStrike" cap="none" normalizeH="0" baseline="0" dirty="0" smtClean="0">
                          <a:ln>
                            <a:noFill/>
                          </a:ln>
                          <a:solidFill>
                            <a:schemeClr val="tx1"/>
                          </a:solidFill>
                          <a:effectLst/>
                          <a:latin typeface="+mn-lt"/>
                          <a:ea typeface="ＭＳ Ｐゴシック" charset="-128"/>
                        </a:rPr>
                        <a:t>Έμφαση σε δεδομένα</a:t>
                      </a:r>
                      <a:endParaRPr kumimoji="0" lang="en-US" altLang="el-GR" sz="2400" b="0" i="0" u="none" strike="noStrike" cap="none" normalizeH="0" baseline="0" dirty="0" smtClean="0">
                        <a:ln>
                          <a:noFill/>
                        </a:ln>
                        <a:solidFill>
                          <a:schemeClr val="tx1"/>
                        </a:solidFill>
                        <a:effectLst/>
                        <a:latin typeface="+mn-lt"/>
                        <a:ea typeface="ＭＳ Ｐゴシック" charset="-128"/>
                      </a:endParaRP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 name="Rectangle 3"/>
          <p:cNvSpPr txBox="1">
            <a:spLocks noChangeArrowheads="1"/>
          </p:cNvSpPr>
          <p:nvPr/>
        </p:nvSpPr>
        <p:spPr>
          <a:xfrm>
            <a:off x="457200" y="1916832"/>
            <a:ext cx="8229600" cy="4065315"/>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l-GR" altLang="el-GR" sz="2800" kern="0" dirty="0" smtClean="0">
                <a:solidFill>
                  <a:srgbClr val="002060"/>
                </a:solidFill>
                <a:latin typeface="Calibri" panose="020F0502020204030204" pitchFamily="34" charset="0"/>
              </a:rPr>
              <a:t>Ανάλυση της απόδοσης και Συστηματική προσπάθειας βελτίωσής της</a:t>
            </a:r>
            <a:endParaRPr lang="en-GB" altLang="el-GR" sz="2800" kern="0" dirty="0" smtClean="0">
              <a:solidFill>
                <a:srgbClr val="002060"/>
              </a:solidFill>
              <a:latin typeface="Calibri" panose="020F0502020204030204" pitchFamily="34" charset="0"/>
            </a:endParaRPr>
          </a:p>
          <a:p>
            <a:pPr lvl="1"/>
            <a:r>
              <a:rPr lang="el-GR" altLang="el-GR" sz="2400" kern="0" dirty="0" smtClean="0">
                <a:solidFill>
                  <a:srgbClr val="002060"/>
                </a:solidFill>
                <a:latin typeface="Calibri" panose="020F0502020204030204" pitchFamily="34" charset="0"/>
              </a:rPr>
              <a:t>Απαιτεί σχεδιασμό</a:t>
            </a:r>
            <a:r>
              <a:rPr lang="en-US" altLang="el-GR" sz="2400" kern="0" dirty="0" smtClean="0">
                <a:solidFill>
                  <a:srgbClr val="002060"/>
                </a:solidFill>
                <a:latin typeface="Calibri" panose="020F0502020204030204" pitchFamily="34" charset="0"/>
              </a:rPr>
              <a:t>, </a:t>
            </a:r>
            <a:r>
              <a:rPr lang="el-GR" altLang="el-GR" sz="2400" kern="0" dirty="0" smtClean="0">
                <a:solidFill>
                  <a:srgbClr val="002060"/>
                </a:solidFill>
                <a:latin typeface="Calibri" panose="020F0502020204030204" pitchFamily="34" charset="0"/>
              </a:rPr>
              <a:t>δέσμευση, συνεχή προσπάθεια</a:t>
            </a:r>
            <a:endParaRPr lang="en-US" altLang="el-GR" sz="2400" kern="0" dirty="0" smtClean="0">
              <a:solidFill>
                <a:srgbClr val="002060"/>
              </a:solidFill>
              <a:latin typeface="Calibri" panose="020F0502020204030204" pitchFamily="34" charset="0"/>
            </a:endParaRPr>
          </a:p>
        </p:txBody>
      </p:sp>
      <p:sp>
        <p:nvSpPr>
          <p:cNvPr id="5" name="TextBox 7"/>
          <p:cNvSpPr txBox="1">
            <a:spLocks noChangeArrowheads="1"/>
          </p:cNvSpPr>
          <p:nvPr/>
        </p:nvSpPr>
        <p:spPr bwMode="auto">
          <a:xfrm>
            <a:off x="34925" y="6518275"/>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Γεωπονικό Πανεπιστήμιο Αθηνών 09.04.2014</a:t>
            </a:r>
            <a:endParaRPr lang="en-GB" sz="1600" b="1" dirty="0">
              <a:solidFill>
                <a:srgbClr val="D9D9D9"/>
              </a:solidFill>
              <a:latin typeface="Calibri" pitchFamily="34" charset="0"/>
            </a:endParaRPr>
          </a:p>
        </p:txBody>
      </p:sp>
    </p:spTree>
    <p:extLst>
      <p:ext uri="{BB962C8B-B14F-4D97-AF65-F5344CB8AC3E}">
        <p14:creationId xmlns:p14="http://schemas.microsoft.com/office/powerpoint/2010/main" xmlns="" val="230460217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bwMode="auto">
          <a:xfrm>
            <a:off x="179512" y="1124744"/>
            <a:ext cx="8784976" cy="802481"/>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l-GR" sz="2800" b="1" dirty="0" smtClean="0">
                <a:solidFill>
                  <a:srgbClr val="C00000"/>
                </a:solidFill>
                <a:latin typeface="Calibri" panose="020F0502020204030204" pitchFamily="34" charset="0"/>
                <a:ea typeface="+mn-ea"/>
                <a:cs typeface="+mn-cs"/>
              </a:rPr>
              <a:t>Συμμετοχή Επαγγελματικών Φορέων </a:t>
            </a:r>
            <a:r>
              <a:rPr lang="en-US" sz="2800" dirty="0" smtClean="0">
                <a:solidFill>
                  <a:srgbClr val="C00000"/>
                </a:solidFill>
                <a:latin typeface="Calibri" panose="020F0502020204030204" pitchFamily="34" charset="0"/>
                <a:ea typeface="+mn-ea"/>
                <a:cs typeface="+mn-cs"/>
              </a:rPr>
              <a:t>(</a:t>
            </a:r>
            <a:r>
              <a:rPr lang="el-GR" sz="2800" dirty="0" smtClean="0">
                <a:solidFill>
                  <a:srgbClr val="C00000"/>
                </a:solidFill>
                <a:latin typeface="Calibri" panose="020F0502020204030204" pitchFamily="34" charset="0"/>
                <a:ea typeface="+mn-ea"/>
                <a:cs typeface="+mn-cs"/>
              </a:rPr>
              <a:t>3</a:t>
            </a:r>
            <a:r>
              <a:rPr lang="en-US" sz="2800" dirty="0" smtClean="0">
                <a:solidFill>
                  <a:srgbClr val="C00000"/>
                </a:solidFill>
                <a:latin typeface="Calibri" panose="020F0502020204030204" pitchFamily="34" charset="0"/>
                <a:ea typeface="+mn-ea"/>
                <a:cs typeface="+mn-cs"/>
              </a:rPr>
              <a:t>/3)</a:t>
            </a:r>
            <a:r>
              <a:rPr lang="el-GR" sz="2800" dirty="0" smtClean="0">
                <a:latin typeface="Calibri" pitchFamily="34" charset="0"/>
              </a:rPr>
              <a:t/>
            </a:r>
            <a:br>
              <a:rPr lang="el-GR" sz="2800" dirty="0" smtClean="0">
                <a:latin typeface="Calibri" pitchFamily="34" charset="0"/>
              </a:rPr>
            </a:br>
            <a:endParaRPr lang="en-GB" sz="2800" dirty="0" smtClean="0"/>
          </a:p>
        </p:txBody>
      </p:sp>
      <p:sp>
        <p:nvSpPr>
          <p:cNvPr id="37891" name="TextBox 7"/>
          <p:cNvSpPr txBox="1">
            <a:spLocks noChangeArrowheads="1"/>
          </p:cNvSpPr>
          <p:nvPr/>
        </p:nvSpPr>
        <p:spPr bwMode="auto">
          <a:xfrm>
            <a:off x="34925" y="6518275"/>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Γεωπονικό Πανεπιστήμιο Αθηνών 09.04.2014</a:t>
            </a:r>
            <a:endParaRPr lang="en-GB" sz="1600" b="1" dirty="0">
              <a:solidFill>
                <a:srgbClr val="D9D9D9"/>
              </a:solidFill>
              <a:latin typeface="Calibri" pitchFamily="34" charset="0"/>
            </a:endParaRPr>
          </a:p>
        </p:txBody>
      </p:sp>
      <p:sp>
        <p:nvSpPr>
          <p:cNvPr id="2" name="Content Placeholder 1"/>
          <p:cNvSpPr>
            <a:spLocks noGrp="1"/>
          </p:cNvSpPr>
          <p:nvPr>
            <p:ph idx="1"/>
          </p:nvPr>
        </p:nvSpPr>
        <p:spPr>
          <a:xfrm>
            <a:off x="179512" y="1927224"/>
            <a:ext cx="8568952" cy="4454103"/>
          </a:xfrm>
        </p:spPr>
        <p:txBody>
          <a:bodyPr/>
          <a:lstStyle/>
          <a:p>
            <a:r>
              <a:rPr lang="el-GR" sz="2600" dirty="0" smtClean="0">
                <a:solidFill>
                  <a:srgbClr val="002060"/>
                </a:solidFill>
                <a:latin typeface="Calibri" panose="020F0502020204030204" pitchFamily="34" charset="0"/>
              </a:rPr>
              <a:t>Ειδικά Κριτήριά </a:t>
            </a:r>
            <a:r>
              <a:rPr lang="el-GR" sz="2600" dirty="0">
                <a:solidFill>
                  <a:srgbClr val="002060"/>
                </a:solidFill>
                <a:latin typeface="Calibri" panose="020F0502020204030204" pitchFamily="34" charset="0"/>
              </a:rPr>
              <a:t>Πιστοποίησης </a:t>
            </a:r>
            <a:r>
              <a:rPr lang="el-GR" sz="2600" dirty="0" smtClean="0">
                <a:solidFill>
                  <a:srgbClr val="002060"/>
                </a:solidFill>
                <a:latin typeface="Calibri" panose="020F0502020204030204" pitchFamily="34" charset="0"/>
              </a:rPr>
              <a:t>Προγραμμάτων Σπουδών σε σχέση με το επάγγελμα</a:t>
            </a:r>
          </a:p>
          <a:p>
            <a:pPr marL="901700" lvl="1" indent="0">
              <a:buNone/>
            </a:pPr>
            <a:r>
              <a:rPr lang="el-GR" sz="2200" dirty="0">
                <a:latin typeface="Calibri" panose="020F0502020204030204" pitchFamily="34" charset="0"/>
              </a:rPr>
              <a:t>Τα μέλη των επιτροπών </a:t>
            </a:r>
            <a:r>
              <a:rPr lang="el-GR" sz="2200" dirty="0" smtClean="0">
                <a:latin typeface="Calibri" panose="020F0502020204030204" pitchFamily="34" charset="0"/>
              </a:rPr>
              <a:t>καλούνται </a:t>
            </a:r>
            <a:r>
              <a:rPr lang="el-GR" sz="2200" dirty="0">
                <a:latin typeface="Calibri" panose="020F0502020204030204" pitchFamily="34" charset="0"/>
              </a:rPr>
              <a:t>να συμβάλλουν στη διαμόρφωση των κριτηρίων για τα προγράμματα σπουδών που οδηγούν στην άσκηση των αντίστοιχων επαγγελμάτων ώστε να διασφαλίζεται ότι τα συγκεκριμένα προγράμματα σπουδών ανταποκρίνονται αποτελεσματικά στις σημερινές και προβλεπόμενες απαιτήσεις των οικείων επαγγελμάτων και πεδίων απασχόλησης των </a:t>
            </a:r>
            <a:r>
              <a:rPr lang="el-GR" sz="2200" dirty="0" smtClean="0">
                <a:latin typeface="Calibri" panose="020F0502020204030204" pitchFamily="34" charset="0"/>
              </a:rPr>
              <a:t>αποφοίτων. </a:t>
            </a:r>
          </a:p>
          <a:p>
            <a:r>
              <a:rPr lang="el-GR" sz="2600" dirty="0" smtClean="0">
                <a:solidFill>
                  <a:srgbClr val="002060"/>
                </a:solidFill>
                <a:latin typeface="Calibri" panose="020F0502020204030204" pitchFamily="34" charset="0"/>
              </a:rPr>
              <a:t>Απόφαση ΑΔΙΠ</a:t>
            </a:r>
          </a:p>
          <a:p>
            <a:pPr lvl="1"/>
            <a:endParaRPr lang="el-GR" sz="2400" dirty="0">
              <a:latin typeface="Calibri" panose="020F0502020204030204" pitchFamily="34" charset="0"/>
            </a:endParaRPr>
          </a:p>
          <a:p>
            <a:pPr>
              <a:lnSpc>
                <a:spcPct val="95000"/>
              </a:lnSpc>
              <a:spcBef>
                <a:spcPts val="600"/>
              </a:spcBef>
              <a:buFont typeface="Wingdings" panose="05000000000000000000" pitchFamily="2" charset="2"/>
              <a:buChar char="§"/>
            </a:pPr>
            <a:endParaRPr lang="el-GR" sz="2400" dirty="0" smtClean="0">
              <a:latin typeface="Calibri" panose="020F0502020204030204" pitchFamily="34" charset="0"/>
            </a:endParaRPr>
          </a:p>
          <a:p>
            <a:pPr lvl="1">
              <a:lnSpc>
                <a:spcPct val="95000"/>
              </a:lnSpc>
              <a:spcBef>
                <a:spcPts val="600"/>
              </a:spcBef>
              <a:buFont typeface="Wingdings" panose="05000000000000000000" pitchFamily="2" charset="2"/>
              <a:buChar char="§"/>
            </a:pPr>
            <a:endParaRPr lang="el-GR" sz="1800" dirty="0">
              <a:latin typeface="Calibri" panose="020F0502020204030204" pitchFamily="34" charset="0"/>
            </a:endParaRPr>
          </a:p>
        </p:txBody>
      </p:sp>
    </p:spTree>
    <p:extLst>
      <p:ext uri="{BB962C8B-B14F-4D97-AF65-F5344CB8AC3E}">
        <p14:creationId xmlns:p14="http://schemas.microsoft.com/office/powerpoint/2010/main" xmlns="" val="2893813023"/>
      </p:ext>
    </p:extLst>
  </p:cSld>
  <p:clrMapOvr>
    <a:masterClrMapping/>
  </p:clrMapOvr>
  <p:transition spd="slow">
    <p:wip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bwMode="auto">
          <a:xfrm>
            <a:off x="179512" y="980728"/>
            <a:ext cx="8784976" cy="802481"/>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l-GR" sz="2800" b="1" dirty="0" smtClean="0">
                <a:solidFill>
                  <a:srgbClr val="C00000"/>
                </a:solidFill>
                <a:latin typeface="Calibri" panose="020F0502020204030204" pitchFamily="34" charset="0"/>
                <a:ea typeface="+mn-ea"/>
                <a:cs typeface="+mn-cs"/>
              </a:rPr>
              <a:t>Ειδικά Κριτήρια </a:t>
            </a:r>
            <a:br>
              <a:rPr lang="el-GR" sz="2800" b="1" dirty="0" smtClean="0">
                <a:solidFill>
                  <a:srgbClr val="C00000"/>
                </a:solidFill>
                <a:latin typeface="Calibri" panose="020F0502020204030204" pitchFamily="34" charset="0"/>
                <a:ea typeface="+mn-ea"/>
                <a:cs typeface="+mn-cs"/>
              </a:rPr>
            </a:br>
            <a:r>
              <a:rPr lang="el-GR" sz="2800" b="1" dirty="0" smtClean="0">
                <a:solidFill>
                  <a:srgbClr val="C00000"/>
                </a:solidFill>
                <a:latin typeface="Calibri" panose="020F0502020204030204" pitchFamily="34" charset="0"/>
                <a:ea typeface="+mn-ea"/>
                <a:cs typeface="+mn-cs"/>
              </a:rPr>
              <a:t>Συμμετοχή Επαγγελματικών Φορέων </a:t>
            </a:r>
            <a:r>
              <a:rPr lang="el-GR" sz="2800" dirty="0" smtClean="0">
                <a:latin typeface="Calibri" pitchFamily="34" charset="0"/>
              </a:rPr>
              <a:t/>
            </a:r>
            <a:br>
              <a:rPr lang="el-GR" sz="2800" dirty="0" smtClean="0">
                <a:latin typeface="Calibri" pitchFamily="34" charset="0"/>
              </a:rPr>
            </a:br>
            <a:endParaRPr lang="en-GB" sz="2800" dirty="0" smtClean="0"/>
          </a:p>
        </p:txBody>
      </p:sp>
      <p:sp>
        <p:nvSpPr>
          <p:cNvPr id="37891" name="TextBox 7"/>
          <p:cNvSpPr txBox="1">
            <a:spLocks noChangeArrowheads="1"/>
          </p:cNvSpPr>
          <p:nvPr/>
        </p:nvSpPr>
        <p:spPr bwMode="auto">
          <a:xfrm>
            <a:off x="34925" y="6518275"/>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Γεωπονικό Πανεπιστήμιο Αθηνών 09.04.2014</a:t>
            </a:r>
            <a:endParaRPr lang="en-GB" sz="1600" b="1" dirty="0">
              <a:solidFill>
                <a:srgbClr val="D9D9D9"/>
              </a:solidFill>
              <a:latin typeface="Calibri" pitchFamily="34" charset="0"/>
            </a:endParaRPr>
          </a:p>
        </p:txBody>
      </p:sp>
      <p:sp>
        <p:nvSpPr>
          <p:cNvPr id="2" name="Content Placeholder 1"/>
          <p:cNvSpPr>
            <a:spLocks noGrp="1"/>
          </p:cNvSpPr>
          <p:nvPr>
            <p:ph idx="1"/>
          </p:nvPr>
        </p:nvSpPr>
        <p:spPr>
          <a:xfrm>
            <a:off x="179512" y="1927224"/>
            <a:ext cx="8784976" cy="4454103"/>
          </a:xfrm>
        </p:spPr>
        <p:txBody>
          <a:bodyPr/>
          <a:lstStyle/>
          <a:p>
            <a:pPr lvl="0"/>
            <a:r>
              <a:rPr lang="el-GR" sz="2400" dirty="0" smtClean="0">
                <a:solidFill>
                  <a:srgbClr val="002060"/>
                </a:solidFill>
                <a:latin typeface="Calibri" panose="020F0502020204030204" pitchFamily="34" charset="0"/>
              </a:rPr>
              <a:t>Νομοθετικώς κατοχυρωμένα επαγγέλματα</a:t>
            </a:r>
          </a:p>
          <a:p>
            <a:pPr lvl="1">
              <a:spcBef>
                <a:spcPts val="600"/>
              </a:spcBef>
            </a:pPr>
            <a:r>
              <a:rPr lang="el-GR" sz="2000" dirty="0" smtClean="0">
                <a:latin typeface="Calibri" panose="020F0502020204030204" pitchFamily="34" charset="0"/>
              </a:rPr>
              <a:t>7 επαγγέλματα Π.Δ. 38/10</a:t>
            </a:r>
            <a:br>
              <a:rPr lang="el-GR" sz="2000" dirty="0" smtClean="0">
                <a:latin typeface="Calibri" panose="020F0502020204030204" pitchFamily="34" charset="0"/>
              </a:rPr>
            </a:br>
            <a:r>
              <a:rPr lang="el-GR" sz="1800" b="1" i="1" dirty="0">
                <a:latin typeface="Cambria" panose="02040503050406030204" pitchFamily="18" charset="0"/>
              </a:rPr>
              <a:t>Ιατρού, Νοσοκόμου, Οδοντιάτρου, Κτηνιάτρου, Μαίας/</a:t>
            </a:r>
            <a:r>
              <a:rPr lang="el-GR" sz="1800" b="1" i="1" dirty="0" err="1">
                <a:latin typeface="Cambria" panose="02040503050406030204" pitchFamily="18" charset="0"/>
              </a:rPr>
              <a:t>Μαιευτή</a:t>
            </a:r>
            <a:r>
              <a:rPr lang="el-GR" sz="1800" b="1" i="1" dirty="0">
                <a:latin typeface="Cambria" panose="02040503050406030204" pitchFamily="18" charset="0"/>
              </a:rPr>
              <a:t>, Φαρμακοποιού και </a:t>
            </a:r>
            <a:r>
              <a:rPr lang="el-GR" sz="1800" b="1" i="1" dirty="0" smtClean="0">
                <a:latin typeface="Cambria" panose="02040503050406030204" pitchFamily="18" charset="0"/>
              </a:rPr>
              <a:t>Αρχιτέκτονα</a:t>
            </a:r>
          </a:p>
          <a:p>
            <a:pPr lvl="2"/>
            <a:r>
              <a:rPr lang="el-GR" sz="1600" i="1" dirty="0">
                <a:solidFill>
                  <a:srgbClr val="002060"/>
                </a:solidFill>
                <a:latin typeface="Cambria" panose="02040503050406030204" pitchFamily="18" charset="0"/>
              </a:rPr>
              <a:t>υπάρχει εκτενής περιγραφή των προϋποθέσεων που πρέπει να πληροί η παρεχόμενη εκπαίδευση (διάρκεια, μαθήματα, πρακτική άσκηση με συγκεκριμένες μορφές και αποτελέσματα, </a:t>
            </a:r>
            <a:r>
              <a:rPr lang="el-GR" sz="1600" i="1" dirty="0" err="1">
                <a:solidFill>
                  <a:srgbClr val="002060"/>
                </a:solidFill>
                <a:latin typeface="Cambria" panose="02040503050406030204" pitchFamily="18" charset="0"/>
              </a:rPr>
              <a:t>κ.λ.π</a:t>
            </a:r>
            <a:r>
              <a:rPr lang="el-GR" sz="1600" i="1" dirty="0">
                <a:solidFill>
                  <a:srgbClr val="002060"/>
                </a:solidFill>
                <a:latin typeface="Cambria" panose="02040503050406030204" pitchFamily="18" charset="0"/>
              </a:rPr>
              <a:t>. – άρθρα 24-49 Π.Δ. 38/2010)Π.Δ</a:t>
            </a:r>
            <a:r>
              <a:rPr lang="el-GR" sz="1600" i="1" dirty="0" smtClean="0">
                <a:solidFill>
                  <a:srgbClr val="002060"/>
                </a:solidFill>
                <a:latin typeface="Cambria" panose="02040503050406030204" pitchFamily="18" charset="0"/>
              </a:rPr>
              <a:t>. 38 </a:t>
            </a:r>
            <a:endParaRPr lang="el-GR" sz="1600" dirty="0" smtClean="0">
              <a:solidFill>
                <a:srgbClr val="002060"/>
              </a:solidFill>
              <a:latin typeface="Cambria" panose="02040503050406030204" pitchFamily="18" charset="0"/>
            </a:endParaRPr>
          </a:p>
          <a:p>
            <a:r>
              <a:rPr lang="el-GR" sz="2400" dirty="0">
                <a:solidFill>
                  <a:srgbClr val="002060"/>
                </a:solidFill>
                <a:latin typeface="Calibri" panose="020F0502020204030204" pitchFamily="34" charset="0"/>
              </a:rPr>
              <a:t>Επαγγέλματα που ελέγχονται από Επιμελητήρια, Επαγγελματικούς συλλόγους (άδεια άσκησης επαγγέλματος</a:t>
            </a:r>
            <a:r>
              <a:rPr lang="el-GR" sz="2400" dirty="0" smtClean="0">
                <a:solidFill>
                  <a:srgbClr val="002060"/>
                </a:solidFill>
                <a:latin typeface="Calibri" panose="020F0502020204030204" pitchFamily="34" charset="0"/>
              </a:rPr>
              <a:t>)</a:t>
            </a:r>
            <a:br>
              <a:rPr lang="el-GR" sz="2400" dirty="0" smtClean="0">
                <a:solidFill>
                  <a:srgbClr val="002060"/>
                </a:solidFill>
                <a:latin typeface="Calibri" panose="020F0502020204030204" pitchFamily="34" charset="0"/>
              </a:rPr>
            </a:br>
            <a:r>
              <a:rPr lang="el-GR" sz="2400" dirty="0" smtClean="0">
                <a:solidFill>
                  <a:srgbClr val="002060"/>
                </a:solidFill>
                <a:latin typeface="Calibri" panose="020F0502020204030204" pitchFamily="34" charset="0"/>
              </a:rPr>
              <a:t>	</a:t>
            </a:r>
            <a:r>
              <a:rPr lang="el-GR" sz="1800" b="1" i="1" dirty="0">
                <a:latin typeface="Cambria" panose="02040503050406030204" pitchFamily="18" charset="0"/>
              </a:rPr>
              <a:t>Μηχανικών, Δικηγόρου, Λογιστή, κ.λπ.</a:t>
            </a:r>
          </a:p>
          <a:p>
            <a:pPr>
              <a:spcBef>
                <a:spcPts val="600"/>
              </a:spcBef>
            </a:pPr>
            <a:r>
              <a:rPr lang="el-GR" sz="2400" dirty="0">
                <a:solidFill>
                  <a:srgbClr val="002060"/>
                </a:solidFill>
                <a:latin typeface="Calibri" panose="020F0502020204030204" pitchFamily="34" charset="0"/>
              </a:rPr>
              <a:t>Λοιπά </a:t>
            </a:r>
          </a:p>
        </p:txBody>
      </p:sp>
    </p:spTree>
    <p:extLst>
      <p:ext uri="{BB962C8B-B14F-4D97-AF65-F5344CB8AC3E}">
        <p14:creationId xmlns:p14="http://schemas.microsoft.com/office/powerpoint/2010/main" xmlns="" val="2723858137"/>
      </p:ext>
    </p:extLst>
  </p:cSld>
  <p:clrMapOvr>
    <a:masterClrMapping/>
  </p:clrMapOvr>
  <p:transition spd="slow">
    <p:wip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bwMode="auto">
          <a:xfrm>
            <a:off x="179512" y="980728"/>
            <a:ext cx="8784976" cy="946497"/>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l-GR" sz="2800" b="1" dirty="0" smtClean="0">
                <a:solidFill>
                  <a:srgbClr val="C00000"/>
                </a:solidFill>
                <a:latin typeface="Calibri" panose="020F0502020204030204" pitchFamily="34" charset="0"/>
                <a:ea typeface="+mn-ea"/>
                <a:cs typeface="+mn-cs"/>
              </a:rPr>
              <a:t>Πρότυπο Πρότασης </a:t>
            </a:r>
            <a:r>
              <a:rPr lang="el-GR" sz="2800" b="1" dirty="0">
                <a:solidFill>
                  <a:srgbClr val="C00000"/>
                </a:solidFill>
                <a:latin typeface="Calibri" panose="020F0502020204030204" pitchFamily="34" charset="0"/>
                <a:ea typeface="+mn-ea"/>
                <a:cs typeface="+mn-cs"/>
              </a:rPr>
              <a:t>Ακαδημαϊκής Πιστοποίησης </a:t>
            </a:r>
            <a:br>
              <a:rPr lang="el-GR" sz="2800" b="1" dirty="0">
                <a:solidFill>
                  <a:srgbClr val="C00000"/>
                </a:solidFill>
                <a:latin typeface="Calibri" panose="020F0502020204030204" pitchFamily="34" charset="0"/>
                <a:ea typeface="+mn-ea"/>
                <a:cs typeface="+mn-cs"/>
              </a:rPr>
            </a:br>
            <a:r>
              <a:rPr lang="el-GR" sz="2800" b="1" dirty="0">
                <a:solidFill>
                  <a:srgbClr val="C00000"/>
                </a:solidFill>
                <a:latin typeface="Calibri" panose="020F0502020204030204" pitchFamily="34" charset="0"/>
                <a:ea typeface="+mn-ea"/>
                <a:cs typeface="+mn-cs"/>
              </a:rPr>
              <a:t>Προγράμματος </a:t>
            </a:r>
            <a:r>
              <a:rPr lang="el-GR" sz="2800" b="1" dirty="0" smtClean="0">
                <a:solidFill>
                  <a:srgbClr val="C00000"/>
                </a:solidFill>
                <a:latin typeface="Calibri" panose="020F0502020204030204" pitchFamily="34" charset="0"/>
                <a:ea typeface="+mn-ea"/>
                <a:cs typeface="+mn-cs"/>
              </a:rPr>
              <a:t>Σπουδών  </a:t>
            </a:r>
            <a:r>
              <a:rPr lang="el-GR" sz="2800" b="1" dirty="0">
                <a:solidFill>
                  <a:srgbClr val="C00000"/>
                </a:solidFill>
                <a:latin typeface="Calibri" panose="020F0502020204030204" pitchFamily="34" charset="0"/>
              </a:rPr>
              <a:t> </a:t>
            </a:r>
            <a:r>
              <a:rPr lang="en-US" sz="2800" dirty="0" smtClean="0">
                <a:solidFill>
                  <a:srgbClr val="C00000"/>
                </a:solidFill>
                <a:latin typeface="Calibri" panose="020F0502020204030204" pitchFamily="34" charset="0"/>
              </a:rPr>
              <a:t>(</a:t>
            </a:r>
            <a:r>
              <a:rPr lang="el-GR" sz="2800" dirty="0" smtClean="0">
                <a:solidFill>
                  <a:srgbClr val="C00000"/>
                </a:solidFill>
                <a:latin typeface="Calibri" panose="020F0502020204030204" pitchFamily="34" charset="0"/>
              </a:rPr>
              <a:t>1</a:t>
            </a:r>
            <a:r>
              <a:rPr lang="en-US" sz="2800" dirty="0" smtClean="0">
                <a:solidFill>
                  <a:srgbClr val="C00000"/>
                </a:solidFill>
                <a:latin typeface="Calibri" panose="020F0502020204030204" pitchFamily="34" charset="0"/>
              </a:rPr>
              <a:t>/3</a:t>
            </a:r>
            <a:r>
              <a:rPr lang="en-US" sz="2800" dirty="0">
                <a:solidFill>
                  <a:srgbClr val="C00000"/>
                </a:solidFill>
                <a:latin typeface="Calibri" panose="020F0502020204030204" pitchFamily="34" charset="0"/>
              </a:rPr>
              <a:t>)</a:t>
            </a:r>
            <a:r>
              <a:rPr lang="el-GR" sz="2800" dirty="0" smtClean="0">
                <a:latin typeface="Calibri" pitchFamily="34" charset="0"/>
              </a:rPr>
              <a:t/>
            </a:r>
            <a:br>
              <a:rPr lang="el-GR" sz="2800" dirty="0" smtClean="0">
                <a:latin typeface="Calibri" pitchFamily="34" charset="0"/>
              </a:rPr>
            </a:br>
            <a:endParaRPr lang="en-GB" sz="2800" dirty="0" smtClean="0"/>
          </a:p>
        </p:txBody>
      </p:sp>
      <p:sp>
        <p:nvSpPr>
          <p:cNvPr id="37891" name="TextBox 7"/>
          <p:cNvSpPr txBox="1">
            <a:spLocks noChangeArrowheads="1"/>
          </p:cNvSpPr>
          <p:nvPr/>
        </p:nvSpPr>
        <p:spPr bwMode="auto">
          <a:xfrm>
            <a:off x="34925" y="6518275"/>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Γεωπονικό Πανεπιστήμιο Αθηνών 09.04.2014</a:t>
            </a:r>
            <a:endParaRPr lang="en-GB" sz="1600" b="1" dirty="0">
              <a:solidFill>
                <a:srgbClr val="D9D9D9"/>
              </a:solidFill>
              <a:latin typeface="Calibri" pitchFamily="34" charset="0"/>
            </a:endParaRPr>
          </a:p>
        </p:txBody>
      </p:sp>
      <p:sp>
        <p:nvSpPr>
          <p:cNvPr id="2" name="Content Placeholder 1"/>
          <p:cNvSpPr>
            <a:spLocks noGrp="1"/>
          </p:cNvSpPr>
          <p:nvPr>
            <p:ph idx="1"/>
          </p:nvPr>
        </p:nvSpPr>
        <p:spPr>
          <a:xfrm>
            <a:off x="179512" y="1927224"/>
            <a:ext cx="8784976" cy="4454103"/>
          </a:xfrm>
        </p:spPr>
        <p:txBody>
          <a:bodyPr/>
          <a:lstStyle/>
          <a:p>
            <a:pPr marL="185738" lvl="2" indent="0" defTabSz="806450">
              <a:lnSpc>
                <a:spcPct val="95000"/>
              </a:lnSpc>
              <a:spcBef>
                <a:spcPts val="600"/>
              </a:spcBef>
              <a:buNone/>
            </a:pPr>
            <a:r>
              <a:rPr lang="el-GR" sz="2000" b="1" dirty="0" smtClean="0">
                <a:latin typeface="Calibri" panose="020F0502020204030204" pitchFamily="34" charset="0"/>
              </a:rPr>
              <a:t>1. Ιστορικό</a:t>
            </a:r>
            <a:r>
              <a:rPr lang="el-GR" sz="2000" dirty="0" smtClean="0">
                <a:latin typeface="Calibri" panose="020F0502020204030204" pitchFamily="34" charset="0"/>
              </a:rPr>
              <a:t>	</a:t>
            </a:r>
          </a:p>
          <a:p>
            <a:pPr marL="185738" lvl="2" indent="0" defTabSz="806450">
              <a:lnSpc>
                <a:spcPct val="95000"/>
              </a:lnSpc>
              <a:spcBef>
                <a:spcPts val="300"/>
              </a:spcBef>
              <a:buNone/>
            </a:pPr>
            <a:r>
              <a:rPr lang="el-GR" sz="2000" dirty="0" smtClean="0">
                <a:latin typeface="Calibri" panose="020F0502020204030204" pitchFamily="34" charset="0"/>
              </a:rPr>
              <a:t>1.1. 	Δημιουργία Νέου Προγράμματος Σπουδών</a:t>
            </a:r>
          </a:p>
          <a:p>
            <a:pPr marL="185738" lvl="2" indent="0" defTabSz="806450">
              <a:lnSpc>
                <a:spcPct val="95000"/>
              </a:lnSpc>
              <a:spcBef>
                <a:spcPts val="300"/>
              </a:spcBef>
              <a:buNone/>
            </a:pPr>
            <a:r>
              <a:rPr lang="el-GR" sz="2000" dirty="0" smtClean="0">
                <a:latin typeface="Calibri" panose="020F0502020204030204" pitchFamily="34" charset="0"/>
              </a:rPr>
              <a:t>1.2. 	Προηγούμενες πιστοποιήσεις / αξιολογήσεις</a:t>
            </a:r>
          </a:p>
          <a:p>
            <a:pPr marL="185738" lvl="2" indent="0" defTabSz="806450">
              <a:lnSpc>
                <a:spcPct val="95000"/>
              </a:lnSpc>
              <a:spcBef>
                <a:spcPts val="300"/>
              </a:spcBef>
              <a:buNone/>
            </a:pPr>
            <a:r>
              <a:rPr lang="el-GR" sz="2000" dirty="0" smtClean="0">
                <a:latin typeface="Calibri" panose="020F0502020204030204" pitchFamily="34" charset="0"/>
              </a:rPr>
              <a:t>1.3. 	Εσωτερικές διαδικασίες</a:t>
            </a:r>
          </a:p>
          <a:p>
            <a:pPr marL="185738" lvl="2" indent="0" defTabSz="806450">
              <a:lnSpc>
                <a:spcPct val="95000"/>
              </a:lnSpc>
              <a:spcBef>
                <a:spcPts val="300"/>
              </a:spcBef>
              <a:buNone/>
            </a:pPr>
            <a:r>
              <a:rPr lang="el-GR" sz="2000" dirty="0" smtClean="0">
                <a:latin typeface="Calibri" panose="020F0502020204030204" pitchFamily="34" charset="0"/>
              </a:rPr>
              <a:t>1.4. 	Παρούσα Κατάσταση</a:t>
            </a:r>
          </a:p>
          <a:p>
            <a:pPr marL="185738" lvl="2" indent="0" defTabSz="806450">
              <a:lnSpc>
                <a:spcPct val="95000"/>
              </a:lnSpc>
              <a:spcBef>
                <a:spcPts val="600"/>
              </a:spcBef>
              <a:buNone/>
            </a:pPr>
            <a:r>
              <a:rPr lang="el-GR" sz="2000" b="1" dirty="0" smtClean="0">
                <a:latin typeface="Calibri" panose="020F0502020204030204" pitchFamily="34" charset="0"/>
              </a:rPr>
              <a:t>2. Περιγραφή Προγράμματος Σπουδών</a:t>
            </a:r>
            <a:r>
              <a:rPr lang="el-GR" sz="2000" dirty="0" smtClean="0">
                <a:latin typeface="Calibri" panose="020F0502020204030204" pitchFamily="34" charset="0"/>
              </a:rPr>
              <a:t>	</a:t>
            </a:r>
          </a:p>
          <a:p>
            <a:pPr marL="185738" lvl="2" indent="0" defTabSz="806450">
              <a:lnSpc>
                <a:spcPct val="95000"/>
              </a:lnSpc>
              <a:spcBef>
                <a:spcPts val="300"/>
              </a:spcBef>
              <a:buNone/>
            </a:pPr>
            <a:r>
              <a:rPr lang="el-GR" sz="2000" dirty="0" smtClean="0">
                <a:latin typeface="Calibri" panose="020F0502020204030204" pitchFamily="34" charset="0"/>
              </a:rPr>
              <a:t>2.1. </a:t>
            </a:r>
            <a:r>
              <a:rPr lang="en-GB" sz="2000" dirty="0" smtClean="0">
                <a:latin typeface="Calibri" panose="020F0502020204030204" pitchFamily="34" charset="0"/>
              </a:rPr>
              <a:t>	</a:t>
            </a:r>
            <a:r>
              <a:rPr lang="el-GR" sz="2000" dirty="0" smtClean="0">
                <a:latin typeface="Calibri" panose="020F0502020204030204" pitchFamily="34" charset="0"/>
              </a:rPr>
              <a:t>Τίτλος του Προγράμματος Σπουδών</a:t>
            </a:r>
          </a:p>
          <a:p>
            <a:pPr marL="185738" lvl="2" indent="0" defTabSz="806450">
              <a:lnSpc>
                <a:spcPct val="95000"/>
              </a:lnSpc>
              <a:spcBef>
                <a:spcPts val="300"/>
              </a:spcBef>
              <a:buNone/>
            </a:pPr>
            <a:r>
              <a:rPr lang="el-GR" sz="2000" dirty="0" smtClean="0">
                <a:latin typeface="Calibri" panose="020F0502020204030204" pitchFamily="34" charset="0"/>
              </a:rPr>
              <a:t>2.2. </a:t>
            </a:r>
            <a:r>
              <a:rPr lang="en-GB" sz="2000" dirty="0" smtClean="0">
                <a:latin typeface="Calibri" panose="020F0502020204030204" pitchFamily="34" charset="0"/>
              </a:rPr>
              <a:t>	</a:t>
            </a:r>
            <a:r>
              <a:rPr lang="el-GR" sz="2000" dirty="0" smtClean="0">
                <a:latin typeface="Calibri" panose="020F0502020204030204" pitchFamily="34" charset="0"/>
              </a:rPr>
              <a:t>Σκοπός και Αντικείμενο του Προγράμματος Σπουδών</a:t>
            </a:r>
          </a:p>
          <a:p>
            <a:pPr marL="185738" lvl="2" indent="0" defTabSz="806450">
              <a:lnSpc>
                <a:spcPct val="95000"/>
              </a:lnSpc>
              <a:spcBef>
                <a:spcPts val="300"/>
              </a:spcBef>
              <a:buNone/>
            </a:pPr>
            <a:r>
              <a:rPr lang="el-GR" sz="2000" dirty="0" smtClean="0">
                <a:latin typeface="Calibri" panose="020F0502020204030204" pitchFamily="34" charset="0"/>
              </a:rPr>
              <a:t>2.3. </a:t>
            </a:r>
            <a:r>
              <a:rPr lang="en-GB" sz="2000" dirty="0" smtClean="0">
                <a:latin typeface="Calibri" panose="020F0502020204030204" pitchFamily="34" charset="0"/>
              </a:rPr>
              <a:t>	</a:t>
            </a:r>
            <a:r>
              <a:rPr lang="el-GR" sz="2000" dirty="0" smtClean="0">
                <a:latin typeface="Calibri" panose="020F0502020204030204" pitchFamily="34" charset="0"/>
              </a:rPr>
              <a:t>Μαθησιακά αποτελέσματα του Προγράμματος Σπουδών</a:t>
            </a:r>
          </a:p>
          <a:p>
            <a:pPr marL="185738" lvl="2" indent="0" defTabSz="806450">
              <a:lnSpc>
                <a:spcPct val="95000"/>
              </a:lnSpc>
              <a:spcBef>
                <a:spcPts val="300"/>
              </a:spcBef>
              <a:buNone/>
            </a:pPr>
            <a:r>
              <a:rPr lang="el-GR" sz="2000" dirty="0" smtClean="0">
                <a:latin typeface="Calibri" panose="020F0502020204030204" pitchFamily="34" charset="0"/>
              </a:rPr>
              <a:t>2.4. </a:t>
            </a:r>
            <a:r>
              <a:rPr lang="en-GB" sz="2000" dirty="0" smtClean="0">
                <a:latin typeface="Calibri" panose="020F0502020204030204" pitchFamily="34" charset="0"/>
              </a:rPr>
              <a:t>	</a:t>
            </a:r>
            <a:r>
              <a:rPr lang="el-GR" sz="2000" dirty="0" smtClean="0">
                <a:latin typeface="Calibri" panose="020F0502020204030204" pitchFamily="34" charset="0"/>
              </a:rPr>
              <a:t>Σύνδεση των στόχων του Προγράμματος Σπουδών με την αγορά εργασίας</a:t>
            </a:r>
          </a:p>
          <a:p>
            <a:pPr marL="185738" lvl="2" indent="0" defTabSz="806450">
              <a:lnSpc>
                <a:spcPct val="95000"/>
              </a:lnSpc>
              <a:spcBef>
                <a:spcPts val="300"/>
              </a:spcBef>
              <a:buNone/>
            </a:pPr>
            <a:r>
              <a:rPr lang="el-GR" sz="2000" dirty="0" smtClean="0">
                <a:latin typeface="Calibri" panose="020F0502020204030204" pitchFamily="34" charset="0"/>
              </a:rPr>
              <a:t>2.5. </a:t>
            </a:r>
            <a:r>
              <a:rPr lang="en-GB" sz="2000" dirty="0" smtClean="0">
                <a:latin typeface="Calibri" panose="020F0502020204030204" pitchFamily="34" charset="0"/>
              </a:rPr>
              <a:t>	</a:t>
            </a:r>
            <a:r>
              <a:rPr lang="el-GR" sz="2000" dirty="0" smtClean="0">
                <a:latin typeface="Calibri" panose="020F0502020204030204" pitchFamily="34" charset="0"/>
              </a:rPr>
              <a:t>Συμβατότητα σε σχέση με το Ευρωπαϊκό και Διεθνές Περιβάλλον (</a:t>
            </a:r>
            <a:r>
              <a:rPr lang="en-GB" sz="2000" dirty="0" smtClean="0">
                <a:latin typeface="Calibri" panose="020F0502020204030204" pitchFamily="34" charset="0"/>
              </a:rPr>
              <a:t>benchmarking)</a:t>
            </a:r>
            <a:endParaRPr lang="el-GR" sz="2000" dirty="0" smtClean="0">
              <a:latin typeface="Calibri" panose="020F0502020204030204" pitchFamily="34" charset="0"/>
            </a:endParaRPr>
          </a:p>
          <a:p>
            <a:pPr marL="185738" lvl="2" indent="0" defTabSz="806450">
              <a:lnSpc>
                <a:spcPct val="95000"/>
              </a:lnSpc>
              <a:spcBef>
                <a:spcPts val="300"/>
              </a:spcBef>
              <a:buNone/>
            </a:pPr>
            <a:r>
              <a:rPr lang="el-GR" sz="2000" dirty="0" smtClean="0">
                <a:latin typeface="Calibri" panose="020F0502020204030204" pitchFamily="34" charset="0"/>
              </a:rPr>
              <a:t>2.6. </a:t>
            </a:r>
            <a:r>
              <a:rPr lang="en-GB" sz="2000" dirty="0" smtClean="0">
                <a:latin typeface="Calibri" panose="020F0502020204030204" pitchFamily="34" charset="0"/>
              </a:rPr>
              <a:t>	</a:t>
            </a:r>
            <a:r>
              <a:rPr lang="el-GR" sz="2000" dirty="0" smtClean="0">
                <a:latin typeface="Calibri" panose="020F0502020204030204" pitchFamily="34" charset="0"/>
              </a:rPr>
              <a:t>Δομή του Προγράμματος Σπουδών</a:t>
            </a:r>
          </a:p>
          <a:p>
            <a:pPr marL="185738" lvl="2" indent="0" defTabSz="806450">
              <a:lnSpc>
                <a:spcPct val="95000"/>
              </a:lnSpc>
              <a:spcBef>
                <a:spcPts val="600"/>
              </a:spcBef>
              <a:buNone/>
            </a:pPr>
            <a:endParaRPr lang="el-GR" sz="2000" dirty="0">
              <a:latin typeface="Calibri" panose="020F0502020204030204" pitchFamily="34" charset="0"/>
            </a:endParaRPr>
          </a:p>
          <a:p>
            <a:pPr marL="185738" lvl="2" indent="0" defTabSz="806450">
              <a:lnSpc>
                <a:spcPct val="95000"/>
              </a:lnSpc>
              <a:spcBef>
                <a:spcPts val="600"/>
              </a:spcBef>
              <a:buNone/>
            </a:pPr>
            <a:endParaRPr lang="el-GR" sz="2000" dirty="0">
              <a:latin typeface="Calibri" panose="020F0502020204030204" pitchFamily="34" charset="0"/>
            </a:endParaRPr>
          </a:p>
        </p:txBody>
      </p:sp>
    </p:spTree>
    <p:extLst>
      <p:ext uri="{BB962C8B-B14F-4D97-AF65-F5344CB8AC3E}">
        <p14:creationId xmlns:p14="http://schemas.microsoft.com/office/powerpoint/2010/main" xmlns="" val="1979986075"/>
      </p:ext>
    </p:extLst>
  </p:cSld>
  <p:clrMapOvr>
    <a:masterClrMapping/>
  </p:clrMapOvr>
  <p:transition spd="slow">
    <p:wip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bwMode="auto">
          <a:xfrm>
            <a:off x="179512" y="980728"/>
            <a:ext cx="8784976" cy="946497"/>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l-GR" sz="2800" b="1" dirty="0" smtClean="0">
                <a:solidFill>
                  <a:srgbClr val="C00000"/>
                </a:solidFill>
                <a:latin typeface="Calibri" panose="020F0502020204030204" pitchFamily="34" charset="0"/>
                <a:ea typeface="+mn-ea"/>
                <a:cs typeface="+mn-cs"/>
              </a:rPr>
              <a:t>Πρότυπο Πρότασης </a:t>
            </a:r>
            <a:r>
              <a:rPr lang="el-GR" sz="2800" b="1" dirty="0">
                <a:solidFill>
                  <a:srgbClr val="C00000"/>
                </a:solidFill>
                <a:latin typeface="Calibri" panose="020F0502020204030204" pitchFamily="34" charset="0"/>
                <a:ea typeface="+mn-ea"/>
                <a:cs typeface="+mn-cs"/>
              </a:rPr>
              <a:t>Ακαδημαϊκής Πιστοποίησης </a:t>
            </a:r>
            <a:br>
              <a:rPr lang="el-GR" sz="2800" b="1" dirty="0">
                <a:solidFill>
                  <a:srgbClr val="C00000"/>
                </a:solidFill>
                <a:latin typeface="Calibri" panose="020F0502020204030204" pitchFamily="34" charset="0"/>
                <a:ea typeface="+mn-ea"/>
                <a:cs typeface="+mn-cs"/>
              </a:rPr>
            </a:br>
            <a:r>
              <a:rPr lang="el-GR" sz="2800" b="1" dirty="0">
                <a:solidFill>
                  <a:srgbClr val="C00000"/>
                </a:solidFill>
                <a:latin typeface="Calibri" panose="020F0502020204030204" pitchFamily="34" charset="0"/>
                <a:ea typeface="+mn-ea"/>
                <a:cs typeface="+mn-cs"/>
              </a:rPr>
              <a:t>Προγράμματος </a:t>
            </a:r>
            <a:r>
              <a:rPr lang="el-GR" sz="2800" b="1" dirty="0" smtClean="0">
                <a:solidFill>
                  <a:srgbClr val="C00000"/>
                </a:solidFill>
                <a:latin typeface="Calibri" panose="020F0502020204030204" pitchFamily="34" charset="0"/>
                <a:ea typeface="+mn-ea"/>
                <a:cs typeface="+mn-cs"/>
              </a:rPr>
              <a:t>Σπουδών</a:t>
            </a:r>
            <a:r>
              <a:rPr lang="el-GR" sz="2800" b="1" dirty="0">
                <a:solidFill>
                  <a:srgbClr val="C00000"/>
                </a:solidFill>
                <a:latin typeface="Calibri" panose="020F0502020204030204" pitchFamily="34" charset="0"/>
              </a:rPr>
              <a:t> </a:t>
            </a:r>
            <a:r>
              <a:rPr lang="el-GR" sz="2800" b="1" dirty="0" smtClean="0">
                <a:solidFill>
                  <a:srgbClr val="C00000"/>
                </a:solidFill>
                <a:latin typeface="Calibri" panose="020F0502020204030204" pitchFamily="34" charset="0"/>
              </a:rPr>
              <a:t> </a:t>
            </a:r>
            <a:r>
              <a:rPr lang="en-US" sz="2800" dirty="0" smtClean="0">
                <a:solidFill>
                  <a:srgbClr val="C00000"/>
                </a:solidFill>
                <a:latin typeface="Calibri" panose="020F0502020204030204" pitchFamily="34" charset="0"/>
              </a:rPr>
              <a:t>(</a:t>
            </a:r>
            <a:r>
              <a:rPr lang="el-GR" sz="2800" dirty="0" smtClean="0">
                <a:solidFill>
                  <a:srgbClr val="C00000"/>
                </a:solidFill>
                <a:latin typeface="Calibri" panose="020F0502020204030204" pitchFamily="34" charset="0"/>
              </a:rPr>
              <a:t>2</a:t>
            </a:r>
            <a:r>
              <a:rPr lang="en-US" sz="2800" dirty="0" smtClean="0">
                <a:solidFill>
                  <a:srgbClr val="C00000"/>
                </a:solidFill>
                <a:latin typeface="Calibri" panose="020F0502020204030204" pitchFamily="34" charset="0"/>
              </a:rPr>
              <a:t>/3</a:t>
            </a:r>
            <a:r>
              <a:rPr lang="en-US" sz="2800" dirty="0">
                <a:solidFill>
                  <a:srgbClr val="C00000"/>
                </a:solidFill>
                <a:latin typeface="Calibri" panose="020F0502020204030204" pitchFamily="34" charset="0"/>
              </a:rPr>
              <a:t>)</a:t>
            </a:r>
            <a:r>
              <a:rPr lang="el-GR" sz="2800" dirty="0" smtClean="0">
                <a:latin typeface="Calibri" pitchFamily="34" charset="0"/>
              </a:rPr>
              <a:t/>
            </a:r>
            <a:br>
              <a:rPr lang="el-GR" sz="2800" dirty="0" smtClean="0">
                <a:latin typeface="Calibri" pitchFamily="34" charset="0"/>
              </a:rPr>
            </a:br>
            <a:endParaRPr lang="en-GB" sz="2800" dirty="0" smtClean="0"/>
          </a:p>
        </p:txBody>
      </p:sp>
      <p:sp>
        <p:nvSpPr>
          <p:cNvPr id="37891" name="TextBox 7"/>
          <p:cNvSpPr txBox="1">
            <a:spLocks noChangeArrowheads="1"/>
          </p:cNvSpPr>
          <p:nvPr/>
        </p:nvSpPr>
        <p:spPr bwMode="auto">
          <a:xfrm>
            <a:off x="34925" y="6518275"/>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Γεωπονικό Πανεπιστήμιο Αθηνών 09.04.2014</a:t>
            </a:r>
            <a:endParaRPr lang="en-GB" sz="1600" b="1" dirty="0">
              <a:solidFill>
                <a:srgbClr val="D9D9D9"/>
              </a:solidFill>
              <a:latin typeface="Calibri" pitchFamily="34" charset="0"/>
            </a:endParaRPr>
          </a:p>
        </p:txBody>
      </p:sp>
      <p:sp>
        <p:nvSpPr>
          <p:cNvPr id="2" name="Content Placeholder 1"/>
          <p:cNvSpPr>
            <a:spLocks noGrp="1"/>
          </p:cNvSpPr>
          <p:nvPr>
            <p:ph idx="1"/>
          </p:nvPr>
        </p:nvSpPr>
        <p:spPr>
          <a:xfrm>
            <a:off x="179512" y="1927224"/>
            <a:ext cx="8784976" cy="4454103"/>
          </a:xfrm>
        </p:spPr>
        <p:txBody>
          <a:bodyPr/>
          <a:lstStyle/>
          <a:p>
            <a:pPr marL="185738" lvl="2" indent="0" defTabSz="806450">
              <a:lnSpc>
                <a:spcPct val="95000"/>
              </a:lnSpc>
              <a:spcBef>
                <a:spcPts val="300"/>
              </a:spcBef>
              <a:buNone/>
            </a:pPr>
            <a:r>
              <a:rPr lang="el-GR" sz="2000" b="1" dirty="0" smtClean="0">
                <a:latin typeface="Calibri" panose="020F0502020204030204" pitchFamily="34" charset="0"/>
              </a:rPr>
              <a:t>3</a:t>
            </a:r>
            <a:r>
              <a:rPr lang="el-GR" sz="2000" b="1" dirty="0">
                <a:latin typeface="Calibri" panose="020F0502020204030204" pitchFamily="34" charset="0"/>
              </a:rPr>
              <a:t>. Περιγράμματα Μαθημάτων Προγράμματος </a:t>
            </a:r>
            <a:r>
              <a:rPr lang="el-GR" sz="2000" b="1" dirty="0" smtClean="0">
                <a:latin typeface="Calibri" panose="020F0502020204030204" pitchFamily="34" charset="0"/>
              </a:rPr>
              <a:t>Σπουδών</a:t>
            </a:r>
          </a:p>
          <a:p>
            <a:pPr marL="185738" lvl="2" indent="0" defTabSz="806450">
              <a:lnSpc>
                <a:spcPct val="95000"/>
              </a:lnSpc>
              <a:spcBef>
                <a:spcPts val="300"/>
              </a:spcBef>
              <a:buNone/>
            </a:pPr>
            <a:r>
              <a:rPr lang="el-GR" sz="2000" dirty="0" smtClean="0">
                <a:latin typeface="Calibri" panose="020F0502020204030204" pitchFamily="34" charset="0"/>
              </a:rPr>
              <a:t>3.1 	Γενικές Πληροφορίες</a:t>
            </a:r>
          </a:p>
          <a:p>
            <a:pPr marL="185738" lvl="2" indent="0" defTabSz="806450">
              <a:lnSpc>
                <a:spcPct val="95000"/>
              </a:lnSpc>
              <a:spcBef>
                <a:spcPts val="300"/>
              </a:spcBef>
              <a:buNone/>
            </a:pPr>
            <a:r>
              <a:rPr lang="el-GR" sz="2000" dirty="0" smtClean="0">
                <a:latin typeface="Calibri" panose="020F0502020204030204" pitchFamily="34" charset="0"/>
              </a:rPr>
              <a:t>3.2 	Μαθησιακά αποτελέσματα (ειδικά και γενικά)</a:t>
            </a:r>
          </a:p>
          <a:p>
            <a:pPr marL="806450" lvl="2" indent="0" defTabSz="806450">
              <a:lnSpc>
                <a:spcPct val="95000"/>
              </a:lnSpc>
              <a:spcBef>
                <a:spcPts val="300"/>
              </a:spcBef>
              <a:buNone/>
            </a:pPr>
            <a:r>
              <a:rPr lang="el-GR" sz="1600" i="1" dirty="0">
                <a:latin typeface="Calibri" panose="020F0502020204030204" pitchFamily="34" charset="0"/>
              </a:rPr>
              <a:t>Περιγράφονται τα μαθησιακά αποτελέσματα του μαθήματος οι συγκεκριμένες  γνώσεις, δεξιότητες και ικανότητες καταλλήλου επιπέδου που θα αποκτήσουν οι φοιτητές μετά την επιτυχή ολοκλήρωση του μαθήματος.</a:t>
            </a:r>
          </a:p>
          <a:p>
            <a:pPr marL="806450" lvl="2" indent="0" defTabSz="806450">
              <a:lnSpc>
                <a:spcPct val="95000"/>
              </a:lnSpc>
              <a:spcBef>
                <a:spcPts val="300"/>
              </a:spcBef>
              <a:buNone/>
            </a:pPr>
            <a:r>
              <a:rPr lang="el-GR" sz="1600" i="1" dirty="0" smtClean="0">
                <a:solidFill>
                  <a:srgbClr val="0070C0"/>
                </a:solidFill>
                <a:latin typeface="Calibri" panose="020F0502020204030204" pitchFamily="34" charset="0"/>
              </a:rPr>
              <a:t>Οδηγίες:</a:t>
            </a:r>
            <a:endParaRPr lang="el-GR" sz="1600" i="1" dirty="0">
              <a:solidFill>
                <a:srgbClr val="0070C0"/>
              </a:solidFill>
              <a:latin typeface="Calibri" panose="020F0502020204030204" pitchFamily="34" charset="0"/>
            </a:endParaRPr>
          </a:p>
          <a:p>
            <a:pPr marL="806450" lvl="2" indent="0" defTabSz="806450">
              <a:lnSpc>
                <a:spcPct val="95000"/>
              </a:lnSpc>
              <a:spcBef>
                <a:spcPts val="300"/>
              </a:spcBef>
              <a:buNone/>
            </a:pPr>
            <a:r>
              <a:rPr lang="el-GR" sz="1600" i="1" dirty="0">
                <a:solidFill>
                  <a:srgbClr val="0070C0"/>
                </a:solidFill>
                <a:latin typeface="Calibri" panose="020F0502020204030204" pitchFamily="34" charset="0"/>
              </a:rPr>
              <a:t>-</a:t>
            </a:r>
            <a:r>
              <a:rPr lang="el-GR" sz="1600" i="1" dirty="0" smtClean="0">
                <a:solidFill>
                  <a:srgbClr val="0070C0"/>
                </a:solidFill>
                <a:latin typeface="Calibri" panose="020F0502020204030204" pitchFamily="34" charset="0"/>
              </a:rPr>
              <a:t>Περιγραφή </a:t>
            </a:r>
            <a:r>
              <a:rPr lang="el-GR" sz="1600" i="1" dirty="0">
                <a:solidFill>
                  <a:srgbClr val="0070C0"/>
                </a:solidFill>
                <a:latin typeface="Calibri" panose="020F0502020204030204" pitchFamily="34" charset="0"/>
              </a:rPr>
              <a:t>του Επιπέδου των Μαθησιακών Αποτελεσμάτων για κάθε ένα κύκλο σπουδών σύμφωνα με Πλαίσιο Προσόντων του Ευρωπαϊκού Χώρου Ανώτατης Εκπαίδευσης</a:t>
            </a:r>
          </a:p>
          <a:p>
            <a:pPr marL="806450" lvl="2" indent="0" defTabSz="806450">
              <a:lnSpc>
                <a:spcPct val="95000"/>
              </a:lnSpc>
              <a:spcBef>
                <a:spcPts val="300"/>
              </a:spcBef>
              <a:buNone/>
            </a:pPr>
            <a:r>
              <a:rPr lang="el-GR" sz="1600" i="1" dirty="0">
                <a:solidFill>
                  <a:srgbClr val="0070C0"/>
                </a:solidFill>
                <a:latin typeface="Calibri" panose="020F0502020204030204" pitchFamily="34" charset="0"/>
              </a:rPr>
              <a:t>-</a:t>
            </a:r>
            <a:r>
              <a:rPr lang="el-GR" sz="1600" i="1" dirty="0" smtClean="0">
                <a:solidFill>
                  <a:srgbClr val="0070C0"/>
                </a:solidFill>
                <a:latin typeface="Calibri" panose="020F0502020204030204" pitchFamily="34" charset="0"/>
              </a:rPr>
              <a:t>Περιγραφικοί </a:t>
            </a:r>
            <a:r>
              <a:rPr lang="el-GR" sz="1600" i="1" dirty="0">
                <a:solidFill>
                  <a:srgbClr val="0070C0"/>
                </a:solidFill>
                <a:latin typeface="Calibri" panose="020F0502020204030204" pitchFamily="34" charset="0"/>
              </a:rPr>
              <a:t>Δείκτες Επιπέδων 6, 7 &amp; 8 του Ευρωπαϊκού Πλαισίου Προσόντων Διά Βίου Μάθησης</a:t>
            </a:r>
          </a:p>
          <a:p>
            <a:pPr marL="806450" lvl="2" indent="0" defTabSz="806450">
              <a:lnSpc>
                <a:spcPct val="95000"/>
              </a:lnSpc>
              <a:spcBef>
                <a:spcPts val="300"/>
              </a:spcBef>
              <a:buNone/>
            </a:pPr>
            <a:r>
              <a:rPr lang="el-GR" sz="1600" i="1" dirty="0" smtClean="0">
                <a:solidFill>
                  <a:srgbClr val="0070C0"/>
                </a:solidFill>
                <a:latin typeface="Calibri" panose="020F0502020204030204" pitchFamily="34" charset="0"/>
              </a:rPr>
              <a:t>-Περιληπτικός </a:t>
            </a:r>
            <a:r>
              <a:rPr lang="el-GR" sz="1600" i="1" dirty="0">
                <a:solidFill>
                  <a:srgbClr val="0070C0"/>
                </a:solidFill>
                <a:latin typeface="Calibri" panose="020F0502020204030204" pitchFamily="34" charset="0"/>
              </a:rPr>
              <a:t>Οδηγός συγγραφής Μαθησιακών Αποτελεσμάτων</a:t>
            </a:r>
          </a:p>
          <a:p>
            <a:pPr marL="185738" lvl="2" indent="0" defTabSz="806450">
              <a:lnSpc>
                <a:spcPct val="95000"/>
              </a:lnSpc>
              <a:spcBef>
                <a:spcPts val="300"/>
              </a:spcBef>
              <a:buNone/>
            </a:pPr>
            <a:r>
              <a:rPr lang="el-GR" sz="2000" dirty="0" smtClean="0">
                <a:latin typeface="Calibri" panose="020F0502020204030204" pitchFamily="34" charset="0"/>
              </a:rPr>
              <a:t>3.3 Περιεχόμενο μαθήματος</a:t>
            </a:r>
          </a:p>
          <a:p>
            <a:pPr marL="185738" lvl="2" indent="0" defTabSz="806450">
              <a:lnSpc>
                <a:spcPct val="95000"/>
              </a:lnSpc>
              <a:spcBef>
                <a:spcPts val="300"/>
              </a:spcBef>
              <a:buNone/>
            </a:pPr>
            <a:r>
              <a:rPr lang="el-GR" sz="2000" dirty="0" smtClean="0">
                <a:latin typeface="Calibri" panose="020F0502020204030204" pitchFamily="34" charset="0"/>
              </a:rPr>
              <a:t>3.4 Διδακτικές και Μαθησιακές μέθοδοι - Αξιολόγηση</a:t>
            </a:r>
          </a:p>
          <a:p>
            <a:pPr marL="185738" lvl="2" indent="0" defTabSz="806450">
              <a:lnSpc>
                <a:spcPct val="95000"/>
              </a:lnSpc>
              <a:spcBef>
                <a:spcPts val="300"/>
              </a:spcBef>
              <a:buNone/>
            </a:pPr>
            <a:r>
              <a:rPr lang="el-GR" sz="2000" dirty="0" smtClean="0">
                <a:latin typeface="Calibri" panose="020F0502020204030204" pitchFamily="34" charset="0"/>
              </a:rPr>
              <a:t>      </a:t>
            </a:r>
            <a:r>
              <a:rPr lang="el-GR" sz="1800" i="1" dirty="0" smtClean="0">
                <a:latin typeface="Calibri" panose="020F0502020204030204" pitchFamily="34" charset="0"/>
              </a:rPr>
              <a:t>Αυτοτελείς διδακτικές δραστηριότητες – Απόδοση πιστωτικών μονάδων </a:t>
            </a:r>
          </a:p>
          <a:p>
            <a:pPr marL="185738" lvl="2" indent="0" defTabSz="806450">
              <a:lnSpc>
                <a:spcPct val="95000"/>
              </a:lnSpc>
              <a:spcBef>
                <a:spcPts val="300"/>
              </a:spcBef>
              <a:buNone/>
            </a:pPr>
            <a:r>
              <a:rPr lang="el-GR" sz="1800" i="1" dirty="0" smtClean="0">
                <a:latin typeface="Calibri" panose="020F0502020204030204" pitchFamily="34" charset="0"/>
              </a:rPr>
              <a:t>       Οργάνωση διδασκαλίας - Χρήση ΤΠΤ  - Περιγραφή της διαδικασίας αξιολόγησης</a:t>
            </a:r>
          </a:p>
          <a:p>
            <a:pPr marL="185738" lvl="2" indent="0" defTabSz="806450">
              <a:lnSpc>
                <a:spcPct val="95000"/>
              </a:lnSpc>
              <a:spcBef>
                <a:spcPts val="300"/>
              </a:spcBef>
              <a:buNone/>
            </a:pPr>
            <a:endParaRPr lang="el-GR" sz="2000" dirty="0" smtClean="0">
              <a:latin typeface="Calibri" panose="020F0502020204030204" pitchFamily="34" charset="0"/>
            </a:endParaRPr>
          </a:p>
          <a:p>
            <a:pPr marL="185738" lvl="2" indent="0" defTabSz="806450">
              <a:lnSpc>
                <a:spcPct val="95000"/>
              </a:lnSpc>
              <a:spcBef>
                <a:spcPts val="300"/>
              </a:spcBef>
              <a:buNone/>
            </a:pPr>
            <a:endParaRPr lang="el-GR" sz="2000" dirty="0">
              <a:latin typeface="Calibri" panose="020F0502020204030204" pitchFamily="34" charset="0"/>
            </a:endParaRPr>
          </a:p>
        </p:txBody>
      </p:sp>
    </p:spTree>
    <p:extLst>
      <p:ext uri="{BB962C8B-B14F-4D97-AF65-F5344CB8AC3E}">
        <p14:creationId xmlns:p14="http://schemas.microsoft.com/office/powerpoint/2010/main" xmlns="" val="3807620227"/>
      </p:ext>
    </p:extLst>
  </p:cSld>
  <p:clrMapOvr>
    <a:masterClrMapping/>
  </p:clrMapOvr>
  <p:transition spd="slow">
    <p:wip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bwMode="auto">
          <a:xfrm>
            <a:off x="179512" y="980728"/>
            <a:ext cx="8784976" cy="946497"/>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l-GR" sz="2800" b="1" dirty="0" smtClean="0">
                <a:solidFill>
                  <a:srgbClr val="C00000"/>
                </a:solidFill>
                <a:latin typeface="Calibri" panose="020F0502020204030204" pitchFamily="34" charset="0"/>
                <a:ea typeface="+mn-ea"/>
                <a:cs typeface="+mn-cs"/>
              </a:rPr>
              <a:t>Πρότυπο Πρότασης </a:t>
            </a:r>
            <a:r>
              <a:rPr lang="el-GR" sz="2800" b="1" dirty="0">
                <a:solidFill>
                  <a:srgbClr val="C00000"/>
                </a:solidFill>
                <a:latin typeface="Calibri" panose="020F0502020204030204" pitchFamily="34" charset="0"/>
                <a:ea typeface="+mn-ea"/>
                <a:cs typeface="+mn-cs"/>
              </a:rPr>
              <a:t>Ακαδημαϊκής Πιστοποίησης </a:t>
            </a:r>
            <a:br>
              <a:rPr lang="el-GR" sz="2800" b="1" dirty="0">
                <a:solidFill>
                  <a:srgbClr val="C00000"/>
                </a:solidFill>
                <a:latin typeface="Calibri" panose="020F0502020204030204" pitchFamily="34" charset="0"/>
                <a:ea typeface="+mn-ea"/>
                <a:cs typeface="+mn-cs"/>
              </a:rPr>
            </a:br>
            <a:r>
              <a:rPr lang="el-GR" sz="2800" b="1" dirty="0">
                <a:solidFill>
                  <a:srgbClr val="C00000"/>
                </a:solidFill>
                <a:latin typeface="Calibri" panose="020F0502020204030204" pitchFamily="34" charset="0"/>
                <a:ea typeface="+mn-ea"/>
                <a:cs typeface="+mn-cs"/>
              </a:rPr>
              <a:t>Προγράμματος </a:t>
            </a:r>
            <a:r>
              <a:rPr lang="el-GR" sz="2800" b="1" dirty="0" smtClean="0">
                <a:solidFill>
                  <a:srgbClr val="C00000"/>
                </a:solidFill>
                <a:latin typeface="Calibri" panose="020F0502020204030204" pitchFamily="34" charset="0"/>
                <a:ea typeface="+mn-ea"/>
                <a:cs typeface="+mn-cs"/>
              </a:rPr>
              <a:t>Σπουδών </a:t>
            </a:r>
            <a:r>
              <a:rPr lang="el-GR" sz="2800" b="1" dirty="0">
                <a:solidFill>
                  <a:srgbClr val="C00000"/>
                </a:solidFill>
                <a:latin typeface="Calibri" panose="020F0502020204030204" pitchFamily="34" charset="0"/>
              </a:rPr>
              <a:t> </a:t>
            </a:r>
            <a:r>
              <a:rPr lang="en-US" sz="2800" dirty="0">
                <a:solidFill>
                  <a:srgbClr val="C00000"/>
                </a:solidFill>
                <a:latin typeface="Calibri" panose="020F0502020204030204" pitchFamily="34" charset="0"/>
              </a:rPr>
              <a:t>(</a:t>
            </a:r>
            <a:r>
              <a:rPr lang="el-GR" sz="2800" dirty="0">
                <a:solidFill>
                  <a:srgbClr val="C00000"/>
                </a:solidFill>
                <a:latin typeface="Calibri" panose="020F0502020204030204" pitchFamily="34" charset="0"/>
              </a:rPr>
              <a:t>3</a:t>
            </a:r>
            <a:r>
              <a:rPr lang="en-US" sz="2800" dirty="0">
                <a:solidFill>
                  <a:srgbClr val="C00000"/>
                </a:solidFill>
                <a:latin typeface="Calibri" panose="020F0502020204030204" pitchFamily="34" charset="0"/>
              </a:rPr>
              <a:t>/3)</a:t>
            </a:r>
            <a:r>
              <a:rPr lang="el-GR" sz="2800" dirty="0" smtClean="0">
                <a:latin typeface="Calibri" pitchFamily="34" charset="0"/>
              </a:rPr>
              <a:t/>
            </a:r>
            <a:br>
              <a:rPr lang="el-GR" sz="2800" dirty="0" smtClean="0">
                <a:latin typeface="Calibri" pitchFamily="34" charset="0"/>
              </a:rPr>
            </a:br>
            <a:endParaRPr lang="en-GB" sz="2800" dirty="0" smtClean="0"/>
          </a:p>
        </p:txBody>
      </p:sp>
      <p:sp>
        <p:nvSpPr>
          <p:cNvPr id="37891" name="TextBox 7"/>
          <p:cNvSpPr txBox="1">
            <a:spLocks noChangeArrowheads="1"/>
          </p:cNvSpPr>
          <p:nvPr/>
        </p:nvSpPr>
        <p:spPr bwMode="auto">
          <a:xfrm>
            <a:off x="34925" y="6518275"/>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Γεωπονικό Πανεπιστήμιο Αθηνών 09.04.2014</a:t>
            </a:r>
            <a:endParaRPr lang="en-GB" sz="1600" b="1" dirty="0">
              <a:solidFill>
                <a:srgbClr val="D9D9D9"/>
              </a:solidFill>
              <a:latin typeface="Calibri" pitchFamily="34" charset="0"/>
            </a:endParaRPr>
          </a:p>
        </p:txBody>
      </p:sp>
      <p:sp>
        <p:nvSpPr>
          <p:cNvPr id="2" name="Content Placeholder 1"/>
          <p:cNvSpPr>
            <a:spLocks noGrp="1"/>
          </p:cNvSpPr>
          <p:nvPr>
            <p:ph idx="1"/>
          </p:nvPr>
        </p:nvSpPr>
        <p:spPr>
          <a:xfrm>
            <a:off x="179512" y="1927224"/>
            <a:ext cx="8784976" cy="4454103"/>
          </a:xfrm>
        </p:spPr>
        <p:txBody>
          <a:bodyPr/>
          <a:lstStyle/>
          <a:p>
            <a:pPr marL="185738" lvl="2" indent="0" defTabSz="806450">
              <a:lnSpc>
                <a:spcPct val="95000"/>
              </a:lnSpc>
              <a:spcBef>
                <a:spcPts val="300"/>
              </a:spcBef>
              <a:buNone/>
            </a:pPr>
            <a:r>
              <a:rPr lang="el-GR" sz="2000" b="1" dirty="0" smtClean="0">
                <a:latin typeface="Calibri" panose="020F0502020204030204" pitchFamily="34" charset="0"/>
              </a:rPr>
              <a:t>4</a:t>
            </a:r>
            <a:r>
              <a:rPr lang="el-GR" sz="2000" b="1" dirty="0">
                <a:latin typeface="Calibri" panose="020F0502020204030204" pitchFamily="34" charset="0"/>
              </a:rPr>
              <a:t>. Οργάνωση του Εκπαιδευτικού </a:t>
            </a:r>
            <a:r>
              <a:rPr lang="el-GR" sz="2000" b="1" dirty="0" smtClean="0">
                <a:latin typeface="Calibri" panose="020F0502020204030204" pitchFamily="34" charset="0"/>
              </a:rPr>
              <a:t>Έργου</a:t>
            </a:r>
            <a:endParaRPr lang="el-GR" sz="2000" b="1" dirty="0">
              <a:latin typeface="Calibri" panose="020F0502020204030204" pitchFamily="34" charset="0"/>
            </a:endParaRPr>
          </a:p>
          <a:p>
            <a:pPr marL="185738" lvl="2" indent="0" defTabSz="806450">
              <a:lnSpc>
                <a:spcPct val="95000"/>
              </a:lnSpc>
              <a:spcBef>
                <a:spcPts val="300"/>
              </a:spcBef>
              <a:buNone/>
            </a:pPr>
            <a:r>
              <a:rPr lang="el-GR" sz="2000" dirty="0">
                <a:latin typeface="Calibri" panose="020F0502020204030204" pitchFamily="34" charset="0"/>
              </a:rPr>
              <a:t>4.1. 	Στελέχωση του Τμήματος.	</a:t>
            </a:r>
          </a:p>
          <a:p>
            <a:pPr marL="185738" lvl="2" indent="0" defTabSz="806450">
              <a:lnSpc>
                <a:spcPct val="95000"/>
              </a:lnSpc>
              <a:spcBef>
                <a:spcPts val="300"/>
              </a:spcBef>
              <a:buNone/>
            </a:pPr>
            <a:r>
              <a:rPr lang="el-GR" sz="2000" dirty="0">
                <a:latin typeface="Calibri" panose="020F0502020204030204" pitchFamily="34" charset="0"/>
              </a:rPr>
              <a:t>4.2. 	Συνοπτικός Πίνακας </a:t>
            </a:r>
            <a:r>
              <a:rPr lang="el-GR" sz="2000" dirty="0" smtClean="0">
                <a:latin typeface="Calibri" panose="020F0502020204030204" pitchFamily="34" charset="0"/>
              </a:rPr>
              <a:t>Διδασκόντων</a:t>
            </a:r>
            <a:r>
              <a:rPr lang="el-GR" sz="2000" dirty="0">
                <a:latin typeface="Calibri" panose="020F0502020204030204" pitchFamily="34" charset="0"/>
              </a:rPr>
              <a:t>	</a:t>
            </a:r>
          </a:p>
          <a:p>
            <a:pPr marL="185738" lvl="2" indent="0" defTabSz="806450">
              <a:lnSpc>
                <a:spcPct val="95000"/>
              </a:lnSpc>
              <a:spcBef>
                <a:spcPts val="300"/>
              </a:spcBef>
              <a:buNone/>
            </a:pPr>
            <a:r>
              <a:rPr lang="el-GR" sz="2000" dirty="0">
                <a:latin typeface="Calibri" panose="020F0502020204030204" pitchFamily="34" charset="0"/>
              </a:rPr>
              <a:t>4.3. 	Πίνακας αντιστοίχησης Διδασκόντων - </a:t>
            </a:r>
            <a:r>
              <a:rPr lang="el-GR" sz="2000" dirty="0" smtClean="0">
                <a:latin typeface="Calibri" panose="020F0502020204030204" pitchFamily="34" charset="0"/>
              </a:rPr>
              <a:t>Μαθημάτω</a:t>
            </a:r>
            <a:r>
              <a:rPr lang="el-GR" sz="2000" dirty="0">
                <a:latin typeface="Calibri" panose="020F0502020204030204" pitchFamily="34" charset="0"/>
              </a:rPr>
              <a:t>ν</a:t>
            </a:r>
          </a:p>
          <a:p>
            <a:pPr marL="185738" lvl="2" indent="0" defTabSz="806450">
              <a:lnSpc>
                <a:spcPct val="95000"/>
              </a:lnSpc>
              <a:spcBef>
                <a:spcPts val="300"/>
              </a:spcBef>
              <a:buNone/>
            </a:pPr>
            <a:r>
              <a:rPr lang="el-GR" sz="2000" dirty="0">
                <a:latin typeface="Calibri" panose="020F0502020204030204" pitchFamily="34" charset="0"/>
              </a:rPr>
              <a:t>4.4. 	Διδακτικό </a:t>
            </a:r>
            <a:r>
              <a:rPr lang="el-GR" sz="2000" dirty="0" smtClean="0">
                <a:latin typeface="Calibri" panose="020F0502020204030204" pitchFamily="34" charset="0"/>
              </a:rPr>
              <a:t>Έργο</a:t>
            </a:r>
            <a:endParaRPr lang="el-GR" sz="2000" dirty="0">
              <a:latin typeface="Calibri" panose="020F0502020204030204" pitchFamily="34" charset="0"/>
            </a:endParaRPr>
          </a:p>
          <a:p>
            <a:pPr marL="185738" lvl="2" indent="0" defTabSz="806450">
              <a:lnSpc>
                <a:spcPct val="95000"/>
              </a:lnSpc>
              <a:spcBef>
                <a:spcPts val="300"/>
              </a:spcBef>
              <a:buNone/>
            </a:pPr>
            <a:r>
              <a:rPr lang="el-GR" sz="2000" dirty="0">
                <a:latin typeface="Calibri" panose="020F0502020204030204" pitchFamily="34" charset="0"/>
              </a:rPr>
              <a:t>4.5. 	Διοίκηση του τμήματος</a:t>
            </a:r>
            <a:r>
              <a:rPr lang="el-GR" sz="2000" dirty="0" smtClean="0">
                <a:latin typeface="Calibri" panose="020F0502020204030204" pitchFamily="34" charset="0"/>
              </a:rPr>
              <a:t>.</a:t>
            </a:r>
            <a:endParaRPr lang="el-GR" sz="2000" dirty="0">
              <a:latin typeface="Calibri" panose="020F0502020204030204" pitchFamily="34" charset="0"/>
            </a:endParaRPr>
          </a:p>
          <a:p>
            <a:pPr marL="185738" lvl="2" indent="0" defTabSz="806450">
              <a:lnSpc>
                <a:spcPct val="95000"/>
              </a:lnSpc>
              <a:spcBef>
                <a:spcPts val="300"/>
              </a:spcBef>
              <a:buNone/>
            </a:pPr>
            <a:r>
              <a:rPr lang="el-GR" sz="2000" b="1" dirty="0">
                <a:latin typeface="Calibri" panose="020F0502020204030204" pitchFamily="34" charset="0"/>
              </a:rPr>
              <a:t>5. </a:t>
            </a:r>
            <a:r>
              <a:rPr lang="el-GR" sz="2000" b="1" dirty="0" smtClean="0">
                <a:latin typeface="Calibri" panose="020F0502020204030204" pitchFamily="34" charset="0"/>
              </a:rPr>
              <a:t>Ερευνητικό </a:t>
            </a:r>
            <a:r>
              <a:rPr lang="el-GR" sz="2000" b="1" dirty="0">
                <a:latin typeface="Calibri" panose="020F0502020204030204" pitchFamily="34" charset="0"/>
              </a:rPr>
              <a:t>έργο του </a:t>
            </a:r>
            <a:r>
              <a:rPr lang="el-GR" sz="2000" b="1" dirty="0" smtClean="0">
                <a:latin typeface="Calibri" panose="020F0502020204030204" pitchFamily="34" charset="0"/>
              </a:rPr>
              <a:t>τμήματος</a:t>
            </a:r>
          </a:p>
          <a:p>
            <a:pPr marL="185738" lvl="2" indent="0" defTabSz="806450">
              <a:lnSpc>
                <a:spcPct val="95000"/>
              </a:lnSpc>
              <a:spcBef>
                <a:spcPts val="300"/>
              </a:spcBef>
              <a:buNone/>
            </a:pPr>
            <a:r>
              <a:rPr lang="en-US" sz="2000" b="1" dirty="0">
                <a:latin typeface="Calibri" panose="020F0502020204030204" pitchFamily="34" charset="0"/>
              </a:rPr>
              <a:t>6. Υπ</a:t>
            </a:r>
            <a:r>
              <a:rPr lang="en-US" sz="2000" b="1" dirty="0" err="1">
                <a:latin typeface="Calibri" panose="020F0502020204030204" pitchFamily="34" charset="0"/>
              </a:rPr>
              <a:t>οδομές</a:t>
            </a:r>
            <a:r>
              <a:rPr lang="en-US" sz="2000" b="1" dirty="0">
                <a:latin typeface="Calibri" panose="020F0502020204030204" pitchFamily="34" charset="0"/>
              </a:rPr>
              <a:t> – Υπ</a:t>
            </a:r>
            <a:r>
              <a:rPr lang="en-US" sz="2000" b="1" dirty="0" err="1">
                <a:latin typeface="Calibri" panose="020F0502020204030204" pitchFamily="34" charset="0"/>
              </a:rPr>
              <a:t>οστηρικτικές</a:t>
            </a:r>
            <a:r>
              <a:rPr lang="en-US" sz="2000" b="1" dirty="0">
                <a:latin typeface="Calibri" panose="020F0502020204030204" pitchFamily="34" charset="0"/>
              </a:rPr>
              <a:t> υπ</a:t>
            </a:r>
            <a:r>
              <a:rPr lang="en-US" sz="2000" b="1" dirty="0" err="1">
                <a:latin typeface="Calibri" panose="020F0502020204030204" pitchFamily="34" charset="0"/>
              </a:rPr>
              <a:t>ηρεσίες</a:t>
            </a:r>
            <a:endParaRPr lang="el-GR" sz="2000" b="1" dirty="0">
              <a:latin typeface="Calibri" panose="020F0502020204030204" pitchFamily="34" charset="0"/>
            </a:endParaRPr>
          </a:p>
          <a:p>
            <a:pPr marL="185738" lvl="2" indent="0" defTabSz="806450">
              <a:lnSpc>
                <a:spcPct val="95000"/>
              </a:lnSpc>
              <a:spcBef>
                <a:spcPts val="300"/>
              </a:spcBef>
              <a:buNone/>
            </a:pPr>
            <a:r>
              <a:rPr lang="el-GR" sz="2000" dirty="0">
                <a:latin typeface="Calibri" panose="020F0502020204030204" pitchFamily="34" charset="0"/>
              </a:rPr>
              <a:t>6.1. 	Υποδομές </a:t>
            </a:r>
            <a:r>
              <a:rPr lang="el-GR" sz="2000" dirty="0" smtClean="0">
                <a:latin typeface="Calibri" panose="020F0502020204030204" pitchFamily="34" charset="0"/>
              </a:rPr>
              <a:t>που χρησιμοποιούνται για </a:t>
            </a:r>
            <a:r>
              <a:rPr lang="el-GR" sz="2000" dirty="0">
                <a:latin typeface="Calibri" panose="020F0502020204030204" pitchFamily="34" charset="0"/>
              </a:rPr>
              <a:t>την υποστήριξη του διδακτικού έργου</a:t>
            </a:r>
          </a:p>
          <a:p>
            <a:pPr marL="185738" lvl="2" indent="0" defTabSz="806450">
              <a:lnSpc>
                <a:spcPct val="95000"/>
              </a:lnSpc>
              <a:spcBef>
                <a:spcPts val="300"/>
              </a:spcBef>
              <a:buNone/>
            </a:pPr>
            <a:r>
              <a:rPr lang="el-GR" sz="2000" dirty="0" smtClean="0">
                <a:latin typeface="Calibri" panose="020F0502020204030204" pitchFamily="34" charset="0"/>
              </a:rPr>
              <a:t>6.2</a:t>
            </a:r>
            <a:r>
              <a:rPr lang="el-GR" sz="2000" dirty="0">
                <a:latin typeface="Calibri" panose="020F0502020204030204" pitchFamily="34" charset="0"/>
              </a:rPr>
              <a:t>. 	Αξιοποίηση των τεχνολογιών πληροφορικής και τηλεπικοινωνιών</a:t>
            </a:r>
          </a:p>
          <a:p>
            <a:pPr marL="185738" lvl="2" indent="0" defTabSz="806450">
              <a:lnSpc>
                <a:spcPct val="95000"/>
              </a:lnSpc>
              <a:spcBef>
                <a:spcPts val="300"/>
              </a:spcBef>
              <a:buNone/>
            </a:pPr>
            <a:r>
              <a:rPr lang="el-GR" sz="2000" dirty="0" smtClean="0">
                <a:latin typeface="Calibri" panose="020F0502020204030204" pitchFamily="34" charset="0"/>
              </a:rPr>
              <a:t>6.3. </a:t>
            </a:r>
            <a:r>
              <a:rPr lang="el-GR" sz="2000" dirty="0">
                <a:latin typeface="Calibri" panose="020F0502020204030204" pitchFamily="34" charset="0"/>
              </a:rPr>
              <a:t>	Υποστηρικτικές υπηρεσίες</a:t>
            </a:r>
          </a:p>
          <a:p>
            <a:pPr marL="185738" lvl="2" indent="0" defTabSz="806450">
              <a:lnSpc>
                <a:spcPct val="95000"/>
              </a:lnSpc>
              <a:spcBef>
                <a:spcPts val="300"/>
              </a:spcBef>
              <a:buNone/>
            </a:pPr>
            <a:r>
              <a:rPr lang="el-GR" sz="2000" b="1" dirty="0">
                <a:latin typeface="Calibri" panose="020F0502020204030204" pitchFamily="34" charset="0"/>
              </a:rPr>
              <a:t>7. Πίνακες</a:t>
            </a:r>
          </a:p>
          <a:p>
            <a:pPr marL="185738" lvl="2" indent="0" defTabSz="806450">
              <a:lnSpc>
                <a:spcPct val="95000"/>
              </a:lnSpc>
              <a:spcBef>
                <a:spcPts val="300"/>
              </a:spcBef>
              <a:buNone/>
            </a:pPr>
            <a:endParaRPr lang="el-GR" sz="2000" b="1" dirty="0">
              <a:latin typeface="Calibri" panose="020F0502020204030204" pitchFamily="34" charset="0"/>
            </a:endParaRPr>
          </a:p>
        </p:txBody>
      </p:sp>
    </p:spTree>
    <p:extLst>
      <p:ext uri="{BB962C8B-B14F-4D97-AF65-F5344CB8AC3E}">
        <p14:creationId xmlns:p14="http://schemas.microsoft.com/office/powerpoint/2010/main" xmlns="" val="1817978242"/>
      </p:ext>
    </p:extLst>
  </p:cSld>
  <p:clrMapOvr>
    <a:masterClrMapping/>
  </p:clrMapOvr>
  <p:transition spd="slow">
    <p:wip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8" name="TextBox 7"/>
          <p:cNvSpPr txBox="1">
            <a:spLocks noChangeArrowheads="1"/>
          </p:cNvSpPr>
          <p:nvPr/>
        </p:nvSpPr>
        <p:spPr bwMode="auto">
          <a:xfrm>
            <a:off x="34925" y="6518275"/>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Γεωπονικό Πανεπιστήμιο Αθηνών 09.04.2014</a:t>
            </a:r>
            <a:endParaRPr lang="en-GB" sz="1600" b="1" dirty="0">
              <a:solidFill>
                <a:srgbClr val="D9D9D9"/>
              </a:solidFill>
              <a:latin typeface="Calibri" pitchFamily="34" charset="0"/>
            </a:endParaRPr>
          </a:p>
        </p:txBody>
      </p:sp>
      <p:sp>
        <p:nvSpPr>
          <p:cNvPr id="5" name="Title 1"/>
          <p:cNvSpPr>
            <a:spLocks noGrp="1"/>
          </p:cNvSpPr>
          <p:nvPr>
            <p:ph type="title"/>
          </p:nvPr>
        </p:nvSpPr>
        <p:spPr bwMode="auto">
          <a:xfrm>
            <a:off x="683568" y="2193468"/>
            <a:ext cx="7992888" cy="4043844"/>
          </a:xfrm>
          <a:noFill/>
          <a:ln>
            <a:miter lim="800000"/>
            <a:headEnd/>
            <a:tailEnd/>
          </a:ln>
        </p:spPr>
        <p:txBody>
          <a:bodyPr vert="horz" wrap="square" lIns="91440" tIns="45720" rIns="91440" bIns="45720" numCol="1" anchor="t" anchorCtr="0" compatLnSpc="1">
            <a:prstTxWarp prst="textNoShape">
              <a:avLst/>
            </a:prstTxWarp>
          </a:bodyPr>
          <a:lstStyle/>
          <a:p>
            <a:pPr algn="l">
              <a:spcBef>
                <a:spcPts val="600"/>
              </a:spcBef>
            </a:pPr>
            <a:r>
              <a:rPr lang="el-GR" sz="2400" dirty="0" smtClean="0">
                <a:solidFill>
                  <a:srgbClr val="002060"/>
                </a:solidFill>
                <a:latin typeface="Cambria" panose="02040503050406030204" pitchFamily="18" charset="0"/>
              </a:rPr>
              <a:t>Η βελτίωση </a:t>
            </a:r>
            <a:r>
              <a:rPr lang="el-GR" sz="2400" dirty="0">
                <a:solidFill>
                  <a:srgbClr val="002060"/>
                </a:solidFill>
                <a:latin typeface="Cambria" panose="02040503050406030204" pitchFamily="18" charset="0"/>
              </a:rPr>
              <a:t>της </a:t>
            </a:r>
            <a:r>
              <a:rPr lang="el-GR" sz="2400" dirty="0" smtClean="0">
                <a:solidFill>
                  <a:srgbClr val="002060"/>
                </a:solidFill>
                <a:latin typeface="Cambria" panose="02040503050406030204" pitchFamily="18" charset="0"/>
              </a:rPr>
              <a:t>ποιότητας είναι μία συνεχής διαδικασία.</a:t>
            </a:r>
            <a:br>
              <a:rPr lang="el-GR" sz="2400" dirty="0" smtClean="0">
                <a:solidFill>
                  <a:srgbClr val="002060"/>
                </a:solidFill>
                <a:latin typeface="Cambria" panose="02040503050406030204" pitchFamily="18" charset="0"/>
              </a:rPr>
            </a:br>
            <a:r>
              <a:rPr lang="el-GR" sz="2400" dirty="0" smtClean="0">
                <a:solidFill>
                  <a:srgbClr val="002060"/>
                </a:solidFill>
                <a:latin typeface="Cambria" panose="02040503050406030204" pitchFamily="18" charset="0"/>
              </a:rPr>
              <a:t/>
            </a:r>
            <a:br>
              <a:rPr lang="el-GR" sz="2400" dirty="0" smtClean="0">
                <a:solidFill>
                  <a:srgbClr val="002060"/>
                </a:solidFill>
                <a:latin typeface="Cambria" panose="02040503050406030204" pitchFamily="18" charset="0"/>
              </a:rPr>
            </a:br>
            <a:r>
              <a:rPr lang="el-GR" sz="2400" dirty="0" smtClean="0">
                <a:solidFill>
                  <a:srgbClr val="002060"/>
                </a:solidFill>
                <a:latin typeface="Cambria" panose="02040503050406030204" pitchFamily="18" charset="0"/>
              </a:rPr>
              <a:t>Απαιτεί ατομική και συλλογική δέσμευση, και συνεχή προσπάθεια.</a:t>
            </a:r>
            <a:br>
              <a:rPr lang="el-GR" sz="2400" dirty="0" smtClean="0">
                <a:solidFill>
                  <a:srgbClr val="002060"/>
                </a:solidFill>
                <a:latin typeface="Cambria" panose="02040503050406030204" pitchFamily="18" charset="0"/>
              </a:rPr>
            </a:br>
            <a:r>
              <a:rPr lang="el-GR" sz="2400" dirty="0" smtClean="0">
                <a:solidFill>
                  <a:srgbClr val="002060"/>
                </a:solidFill>
                <a:latin typeface="Cambria" panose="02040503050406030204" pitchFamily="18" charset="0"/>
              </a:rPr>
              <a:t/>
            </a:r>
            <a:br>
              <a:rPr lang="el-GR" sz="2400" dirty="0" smtClean="0">
                <a:solidFill>
                  <a:srgbClr val="002060"/>
                </a:solidFill>
                <a:latin typeface="Cambria" panose="02040503050406030204" pitchFamily="18" charset="0"/>
              </a:rPr>
            </a:br>
            <a:r>
              <a:rPr lang="el-GR" sz="2400" dirty="0" smtClean="0">
                <a:solidFill>
                  <a:srgbClr val="002060"/>
                </a:solidFill>
                <a:latin typeface="Cambria" panose="02040503050406030204" pitchFamily="18" charset="0"/>
              </a:rPr>
              <a:t>Προέρχεται κυρίως από τις </a:t>
            </a:r>
            <a:r>
              <a:rPr lang="el-GR" sz="2400" dirty="0">
                <a:solidFill>
                  <a:srgbClr val="002060"/>
                </a:solidFill>
                <a:latin typeface="Cambria" panose="02040503050406030204" pitchFamily="18" charset="0"/>
              </a:rPr>
              <a:t>ε</a:t>
            </a:r>
            <a:r>
              <a:rPr lang="el-GR" sz="2400" dirty="0" smtClean="0">
                <a:solidFill>
                  <a:srgbClr val="002060"/>
                </a:solidFill>
                <a:latin typeface="Cambria" panose="02040503050406030204" pitchFamily="18" charset="0"/>
              </a:rPr>
              <a:t>σωτερικές διαδικασίες εντός κάθε ακαδημαϊκής μονάδας.</a:t>
            </a:r>
            <a:br>
              <a:rPr lang="el-GR" sz="2400" dirty="0" smtClean="0">
                <a:solidFill>
                  <a:srgbClr val="002060"/>
                </a:solidFill>
                <a:latin typeface="Cambria" panose="02040503050406030204" pitchFamily="18" charset="0"/>
              </a:rPr>
            </a:br>
            <a:r>
              <a:rPr lang="el-GR" sz="2400" dirty="0" smtClean="0">
                <a:solidFill>
                  <a:srgbClr val="002060"/>
                </a:solidFill>
                <a:latin typeface="Cambria" panose="02040503050406030204" pitchFamily="18" charset="0"/>
              </a:rPr>
              <a:t/>
            </a:r>
            <a:br>
              <a:rPr lang="el-GR" sz="2400" dirty="0" smtClean="0">
                <a:solidFill>
                  <a:srgbClr val="002060"/>
                </a:solidFill>
                <a:latin typeface="Cambria" panose="02040503050406030204" pitchFamily="18" charset="0"/>
              </a:rPr>
            </a:br>
            <a:r>
              <a:rPr lang="el-GR" sz="2400" dirty="0" smtClean="0">
                <a:solidFill>
                  <a:srgbClr val="002060"/>
                </a:solidFill>
                <a:latin typeface="Cambria" panose="02040503050406030204" pitchFamily="18" charset="0"/>
              </a:rPr>
              <a:t>Οι διαδικασίες πιστοποίησης Π.Σ. είναι ένα εργαλείο σε αυτή την κατεύθυνση.</a:t>
            </a:r>
            <a:endParaRPr lang="en-US" sz="2400" dirty="0">
              <a:solidFill>
                <a:srgbClr val="002060"/>
              </a:solidFill>
              <a:latin typeface="Cambria" panose="02040503050406030204" pitchFamily="18" charset="0"/>
            </a:endParaRPr>
          </a:p>
        </p:txBody>
      </p:sp>
      <p:sp>
        <p:nvSpPr>
          <p:cNvPr id="6" name="Title 1"/>
          <p:cNvSpPr txBox="1">
            <a:spLocks/>
          </p:cNvSpPr>
          <p:nvPr/>
        </p:nvSpPr>
        <p:spPr bwMode="auto">
          <a:xfrm>
            <a:off x="179512" y="1268760"/>
            <a:ext cx="8784976" cy="658465"/>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el-GR" sz="2800" b="1" kern="0" dirty="0" smtClean="0">
                <a:solidFill>
                  <a:srgbClr val="C00000"/>
                </a:solidFill>
                <a:latin typeface="Calibri" panose="020F0502020204030204" pitchFamily="34" charset="0"/>
                <a:ea typeface="+mn-ea"/>
                <a:cs typeface="+mn-cs"/>
              </a:rPr>
              <a:t>Πιστοποίηση </a:t>
            </a:r>
            <a:r>
              <a:rPr lang="el-GR" sz="2800" b="1" kern="0" dirty="0" smtClean="0">
                <a:solidFill>
                  <a:srgbClr val="C00000"/>
                </a:solidFill>
                <a:latin typeface="Calibri" panose="020F0502020204030204" pitchFamily="34" charset="0"/>
                <a:ea typeface="+mn-ea"/>
                <a:cs typeface="+mn-cs"/>
                <a:sym typeface="Wingdings" panose="05000000000000000000" pitchFamily="2" charset="2"/>
              </a:rPr>
              <a:t> </a:t>
            </a:r>
            <a:r>
              <a:rPr lang="el-GR" sz="2800" b="1" kern="0" dirty="0" smtClean="0">
                <a:solidFill>
                  <a:srgbClr val="C00000"/>
                </a:solidFill>
                <a:latin typeface="Calibri" panose="020F0502020204030204" pitchFamily="34" charset="0"/>
                <a:ea typeface="+mn-ea"/>
                <a:cs typeface="+mn-cs"/>
              </a:rPr>
              <a:t>Βελτίωση της Ποιότητας</a:t>
            </a:r>
            <a:r>
              <a:rPr lang="el-GR" sz="2800" kern="0" dirty="0" smtClean="0">
                <a:latin typeface="Calibri" pitchFamily="34" charset="0"/>
              </a:rPr>
              <a:t/>
            </a:r>
            <a:br>
              <a:rPr lang="el-GR" sz="2800" kern="0" dirty="0" smtClean="0">
                <a:latin typeface="Calibri" pitchFamily="34" charset="0"/>
              </a:rPr>
            </a:br>
            <a:endParaRPr lang="en-GB" sz="2800" kern="0" dirty="0" smtClean="0"/>
          </a:p>
        </p:txBody>
      </p:sp>
    </p:spTree>
  </p:cSld>
  <p:clrMapOvr>
    <a:masterClrMapping/>
  </p:clrMapOvr>
  <p:transition spd="slow">
    <p:wip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03870" y="2996952"/>
            <a:ext cx="6608540" cy="584775"/>
          </a:xfrm>
          <a:prstGeom prst="rect">
            <a:avLst/>
          </a:prstGeom>
          <a:noFill/>
        </p:spPr>
        <p:txBody>
          <a:bodyPr wrap="none">
            <a:spAutoFit/>
          </a:bodyPr>
          <a:lstStyle/>
          <a:p>
            <a:pPr algn="ctr">
              <a:defRPr/>
            </a:pPr>
            <a:r>
              <a:rPr lang="el-GR" sz="3200" b="1" dirty="0">
                <a:ln w="22225">
                  <a:solidFill>
                    <a:schemeClr val="accent2"/>
                  </a:solidFill>
                  <a:prstDash val="solid"/>
                </a:ln>
                <a:solidFill>
                  <a:schemeClr val="accent2">
                    <a:lumMod val="40000"/>
                    <a:lumOff val="60000"/>
                  </a:schemeClr>
                </a:solidFill>
              </a:rPr>
              <a:t>Ευχαριστώ για την προσοχή σας</a:t>
            </a:r>
            <a:endParaRPr lang="en-US" sz="3200" b="1" dirty="0">
              <a:ln w="22225">
                <a:solidFill>
                  <a:schemeClr val="accent2"/>
                </a:solidFill>
                <a:prstDash val="solid"/>
              </a:ln>
              <a:solidFill>
                <a:schemeClr val="accent2">
                  <a:lumMod val="40000"/>
                  <a:lumOff val="60000"/>
                </a:schemeClr>
              </a:solidFill>
            </a:endParaRPr>
          </a:p>
        </p:txBody>
      </p:sp>
      <p:sp>
        <p:nvSpPr>
          <p:cNvPr id="67588" name="TextBox 7"/>
          <p:cNvSpPr txBox="1">
            <a:spLocks noChangeArrowheads="1"/>
          </p:cNvSpPr>
          <p:nvPr/>
        </p:nvSpPr>
        <p:spPr bwMode="auto">
          <a:xfrm>
            <a:off x="34925" y="6518275"/>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Γεωπονικό Πανεπιστήμιο Αθηνών 09.04.2014</a:t>
            </a:r>
            <a:endParaRPr lang="en-GB" sz="1600" b="1" dirty="0">
              <a:solidFill>
                <a:srgbClr val="D9D9D9"/>
              </a:solidFill>
              <a:latin typeface="Calibri" pitchFamily="34" charset="0"/>
            </a:endParaRPr>
          </a:p>
        </p:txBody>
      </p:sp>
    </p:spTree>
    <p:extLst>
      <p:ext uri="{BB962C8B-B14F-4D97-AF65-F5344CB8AC3E}">
        <p14:creationId xmlns:p14="http://schemas.microsoft.com/office/powerpoint/2010/main" xmlns="" val="3491131926"/>
      </p:ext>
    </p:extLst>
  </p:cSld>
  <p:clrMapOvr>
    <a:masterClrMapping/>
  </p:clrMapOvr>
  <p:transition spd="slow">
    <p:wip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8" name="TextBox 7"/>
          <p:cNvSpPr txBox="1">
            <a:spLocks noChangeArrowheads="1"/>
          </p:cNvSpPr>
          <p:nvPr/>
        </p:nvSpPr>
        <p:spPr bwMode="auto">
          <a:xfrm>
            <a:off x="34925" y="6518275"/>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Γεωπονικό Πανεπιστήμιο Αθηνών 09.04.2014</a:t>
            </a:r>
            <a:endParaRPr lang="en-GB" sz="1600" b="1" dirty="0">
              <a:solidFill>
                <a:srgbClr val="D9D9D9"/>
              </a:solidFill>
              <a:latin typeface="Calibri" pitchFamily="34" charset="0"/>
            </a:endParaRPr>
          </a:p>
        </p:txBody>
      </p:sp>
      <p:sp>
        <p:nvSpPr>
          <p:cNvPr id="5" name="Title 1"/>
          <p:cNvSpPr>
            <a:spLocks noGrp="1"/>
          </p:cNvSpPr>
          <p:nvPr>
            <p:ph type="title"/>
          </p:nvPr>
        </p:nvSpPr>
        <p:spPr bwMode="auto">
          <a:xfrm>
            <a:off x="683568" y="2193468"/>
            <a:ext cx="7992888" cy="863947"/>
          </a:xfrm>
          <a:noFill/>
          <a:ln>
            <a:miter lim="800000"/>
            <a:headEnd/>
            <a:tailEnd/>
          </a:ln>
        </p:spPr>
        <p:txBody>
          <a:bodyPr vert="horz" wrap="square" lIns="91440" tIns="45720" rIns="91440" bIns="45720" numCol="1" anchor="t" anchorCtr="0" compatLnSpc="1">
            <a:prstTxWarp prst="textNoShape">
              <a:avLst/>
            </a:prstTxWarp>
          </a:bodyPr>
          <a:lstStyle/>
          <a:p>
            <a:pPr marL="0" indent="0"/>
            <a:r>
              <a:rPr lang="el-GR" sz="2800" dirty="0" smtClean="0">
                <a:solidFill>
                  <a:srgbClr val="002060"/>
                </a:solidFill>
                <a:effectLst>
                  <a:outerShdw blurRad="38100" dist="38100" dir="2700000" algn="tl">
                    <a:srgbClr val="000000">
                      <a:alpha val="43137"/>
                    </a:srgbClr>
                  </a:outerShdw>
                </a:effectLst>
                <a:latin typeface="Cambria" panose="02040503050406030204" pitchFamily="18" charset="0"/>
              </a:rPr>
              <a:t>Συμπληρωματικό Υλικό</a:t>
            </a:r>
            <a:br>
              <a:rPr lang="el-GR" sz="2800" dirty="0" smtClean="0">
                <a:solidFill>
                  <a:srgbClr val="002060"/>
                </a:solidFill>
                <a:effectLst>
                  <a:outerShdw blurRad="38100" dist="38100" dir="2700000" algn="tl">
                    <a:srgbClr val="000000">
                      <a:alpha val="43137"/>
                    </a:srgbClr>
                  </a:outerShdw>
                </a:effectLst>
                <a:latin typeface="Cambria" panose="02040503050406030204" pitchFamily="18" charset="0"/>
              </a:rPr>
            </a:br>
            <a:r>
              <a:rPr lang="el-GR" sz="2800" dirty="0">
                <a:solidFill>
                  <a:srgbClr val="002060"/>
                </a:solidFill>
                <a:effectLst>
                  <a:outerShdw blurRad="38100" dist="38100" dir="2700000" algn="tl">
                    <a:srgbClr val="000000">
                      <a:alpha val="43137"/>
                    </a:srgbClr>
                  </a:outerShdw>
                </a:effectLst>
                <a:latin typeface="Cambria" panose="02040503050406030204" pitchFamily="18" charset="0"/>
              </a:rPr>
              <a:t/>
            </a:r>
            <a:br>
              <a:rPr lang="el-GR" sz="2800" dirty="0">
                <a:solidFill>
                  <a:srgbClr val="002060"/>
                </a:solidFill>
                <a:effectLst>
                  <a:outerShdw blurRad="38100" dist="38100" dir="2700000" algn="tl">
                    <a:srgbClr val="000000">
                      <a:alpha val="43137"/>
                    </a:srgbClr>
                  </a:outerShdw>
                </a:effectLst>
                <a:latin typeface="Cambria" panose="02040503050406030204" pitchFamily="18" charset="0"/>
              </a:rPr>
            </a:br>
            <a:r>
              <a:rPr lang="el-GR" sz="2800" dirty="0" smtClean="0">
                <a:solidFill>
                  <a:srgbClr val="002060"/>
                </a:solidFill>
                <a:effectLst>
                  <a:outerShdw blurRad="38100" dist="38100" dir="2700000" algn="tl">
                    <a:srgbClr val="000000">
                      <a:alpha val="43137"/>
                    </a:srgbClr>
                  </a:outerShdw>
                </a:effectLst>
                <a:latin typeface="Cambria" panose="02040503050406030204" pitchFamily="18" charset="0"/>
              </a:rPr>
              <a:t>Παραδείγματα από το Εθνικό Πλαίσιο Προσόντων</a:t>
            </a:r>
            <a:endParaRPr lang="en-US" sz="2800" dirty="0">
              <a:solidFill>
                <a:srgbClr val="002060"/>
              </a:solidFill>
              <a:effectLst>
                <a:outerShdw blurRad="38100" dist="38100" dir="2700000" algn="tl">
                  <a:srgbClr val="000000">
                    <a:alpha val="43137"/>
                  </a:srgbClr>
                </a:outerShdw>
              </a:effectLst>
              <a:latin typeface="Cambria" panose="02040503050406030204" pitchFamily="18" charset="0"/>
            </a:endParaRPr>
          </a:p>
        </p:txBody>
      </p:sp>
    </p:spTree>
    <p:extLst>
      <p:ext uri="{BB962C8B-B14F-4D97-AF65-F5344CB8AC3E}">
        <p14:creationId xmlns:p14="http://schemas.microsoft.com/office/powerpoint/2010/main" xmlns="" val="3464506189"/>
      </p:ext>
    </p:extLst>
  </p:cSld>
  <p:clrMapOvr>
    <a:masterClrMapping/>
  </p:clrMapOvr>
  <p:transition spd="slow">
    <p:wip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6021288"/>
            <a:ext cx="5796136" cy="338554"/>
          </a:xfrm>
          <a:prstGeom prst="rect">
            <a:avLst/>
          </a:prstGeom>
          <a:noFill/>
        </p:spPr>
        <p:txBody>
          <a:bodyPr wrap="square" rtlCol="0">
            <a:spAutoFit/>
          </a:bodyPr>
          <a:lstStyle/>
          <a:p>
            <a:r>
              <a:rPr lang="el-GR" sz="1600" i="1" dirty="0">
                <a:solidFill>
                  <a:schemeClr val="accent5">
                    <a:lumMod val="75000"/>
                  </a:schemeClr>
                </a:solidFill>
              </a:rPr>
              <a:t> </a:t>
            </a:r>
            <a:r>
              <a:rPr lang="el-GR" sz="1600" i="1" dirty="0" smtClean="0">
                <a:solidFill>
                  <a:schemeClr val="accent5">
                    <a:lumMod val="75000"/>
                  </a:schemeClr>
                </a:solidFill>
              </a:rPr>
              <a:t> </a:t>
            </a:r>
            <a:r>
              <a:rPr lang="en-GB" sz="1600" i="1" dirty="0" smtClean="0">
                <a:solidFill>
                  <a:schemeClr val="accent5">
                    <a:lumMod val="75000"/>
                  </a:schemeClr>
                </a:solidFill>
              </a:rPr>
              <a:t>Greece </a:t>
            </a:r>
            <a:r>
              <a:rPr lang="en-GB" sz="1600" i="1" dirty="0">
                <a:solidFill>
                  <a:schemeClr val="accent5">
                    <a:lumMod val="75000"/>
                  </a:schemeClr>
                </a:solidFill>
              </a:rPr>
              <a:t>EQF Referencing Report</a:t>
            </a:r>
            <a:endParaRPr lang="el-GR" sz="1600" i="1" dirty="0">
              <a:solidFill>
                <a:schemeClr val="accent5">
                  <a:lumMod val="75000"/>
                </a:schemeClr>
              </a:solidFill>
            </a:endParaRPr>
          </a:p>
        </p:txBody>
      </p:sp>
      <p:sp>
        <p:nvSpPr>
          <p:cNvPr id="37889" name="Title 1"/>
          <p:cNvSpPr>
            <a:spLocks noGrp="1"/>
          </p:cNvSpPr>
          <p:nvPr>
            <p:ph type="title"/>
          </p:nvPr>
        </p:nvSpPr>
        <p:spPr bwMode="auto">
          <a:xfrm>
            <a:off x="179512" y="980728"/>
            <a:ext cx="8784976" cy="946497"/>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l-GR" sz="3400" b="1" dirty="0" smtClean="0">
                <a:solidFill>
                  <a:srgbClr val="C00000"/>
                </a:solidFill>
                <a:latin typeface="Calibri" pitchFamily="34" charset="0"/>
              </a:rPr>
              <a:t>Εθνικό Πλαίσιο Προσόντων </a:t>
            </a:r>
            <a:r>
              <a:rPr lang="en-GB" sz="3400" b="1" dirty="0" smtClean="0">
                <a:solidFill>
                  <a:srgbClr val="C00000"/>
                </a:solidFill>
                <a:latin typeface="Calibri" pitchFamily="34" charset="0"/>
              </a:rPr>
              <a:t/>
            </a:r>
            <a:br>
              <a:rPr lang="en-GB" sz="3400" b="1" dirty="0" smtClean="0">
                <a:solidFill>
                  <a:srgbClr val="C00000"/>
                </a:solidFill>
                <a:latin typeface="Calibri" pitchFamily="34" charset="0"/>
              </a:rPr>
            </a:br>
            <a:r>
              <a:rPr lang="el-GR" dirty="0" smtClean="0">
                <a:solidFill>
                  <a:srgbClr val="C00000"/>
                </a:solidFill>
                <a:latin typeface="Calibri" pitchFamily="34" charset="0"/>
              </a:rPr>
              <a:t/>
            </a:r>
            <a:br>
              <a:rPr lang="el-GR" dirty="0" smtClean="0">
                <a:solidFill>
                  <a:srgbClr val="C00000"/>
                </a:solidFill>
                <a:latin typeface="Calibri" pitchFamily="34" charset="0"/>
              </a:rPr>
            </a:br>
            <a:endParaRPr lang="en-GB" dirty="0" smtClean="0">
              <a:solidFill>
                <a:srgbClr val="C00000"/>
              </a:solidFill>
            </a:endParaRPr>
          </a:p>
        </p:txBody>
      </p:sp>
      <p:sp>
        <p:nvSpPr>
          <p:cNvPr id="37891" name="TextBox 7"/>
          <p:cNvSpPr txBox="1">
            <a:spLocks noChangeArrowheads="1"/>
          </p:cNvSpPr>
          <p:nvPr/>
        </p:nvSpPr>
        <p:spPr bwMode="auto">
          <a:xfrm>
            <a:off x="34925" y="6518275"/>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Γεωπονικό Πανεπιστήμιο Αθηνών 09.04.2014</a:t>
            </a:r>
            <a:endParaRPr lang="en-GB" sz="1600" b="1" dirty="0">
              <a:solidFill>
                <a:srgbClr val="D9D9D9"/>
              </a:solidFill>
              <a:latin typeface="Calibri" pitchFamily="34" charset="0"/>
            </a:endParaRPr>
          </a:p>
        </p:txBody>
      </p:sp>
      <p:sp>
        <p:nvSpPr>
          <p:cNvPr id="2" name="Content Placeholder 1"/>
          <p:cNvSpPr>
            <a:spLocks noGrp="1"/>
          </p:cNvSpPr>
          <p:nvPr>
            <p:ph idx="1"/>
          </p:nvPr>
        </p:nvSpPr>
        <p:spPr>
          <a:xfrm>
            <a:off x="179512" y="1927224"/>
            <a:ext cx="8784976" cy="4454103"/>
          </a:xfrm>
        </p:spPr>
        <p:txBody>
          <a:bodyPr/>
          <a:lstStyle/>
          <a:p>
            <a:pPr marL="0" indent="0">
              <a:buNone/>
            </a:pPr>
            <a:r>
              <a:rPr lang="el-GR" sz="2000" dirty="0" smtClean="0">
                <a:solidFill>
                  <a:srgbClr val="002060"/>
                </a:solidFill>
                <a:latin typeface="Calibri" panose="020F0502020204030204" pitchFamily="34" charset="0"/>
              </a:rPr>
              <a:t>Περιγραφικοί Δείκτες Μαθησιακών Αποτελεσμάτων για Επίπεδα 6, 7 &amp; 8</a:t>
            </a:r>
          </a:p>
          <a:p>
            <a:pPr marL="0" indent="0">
              <a:buNone/>
            </a:pPr>
            <a:endParaRPr lang="en-GB" sz="2000" b="1" dirty="0" smtClean="0">
              <a:solidFill>
                <a:srgbClr val="002060"/>
              </a:solidFill>
              <a:latin typeface="Calibri" panose="020F0502020204030204" pitchFamily="34" charset="0"/>
            </a:endParaRPr>
          </a:p>
          <a:p>
            <a:pPr marL="357188" indent="-357188">
              <a:buNone/>
            </a:pPr>
            <a:endParaRPr lang="el-GR" sz="2000" dirty="0">
              <a:solidFill>
                <a:schemeClr val="accent5">
                  <a:lumMod val="75000"/>
                </a:schemeClr>
              </a:solidFill>
              <a:latin typeface="Calibri" panose="020F050202020403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xmlns="" val="2577812104"/>
              </p:ext>
            </p:extLst>
          </p:nvPr>
        </p:nvGraphicFramePr>
        <p:xfrm>
          <a:off x="179512" y="2348880"/>
          <a:ext cx="8640962" cy="4119880"/>
        </p:xfrm>
        <a:graphic>
          <a:graphicData uri="http://schemas.openxmlformats.org/drawingml/2006/table">
            <a:tbl>
              <a:tblPr firstRow="1" bandRow="1">
                <a:tableStyleId>{5C22544A-7EE6-4342-B048-85BDC9FD1C3A}</a:tableStyleId>
              </a:tblPr>
              <a:tblGrid>
                <a:gridCol w="432048"/>
                <a:gridCol w="8208914"/>
              </a:tblGrid>
              <a:tr h="370840">
                <a:tc>
                  <a:txBody>
                    <a:bodyPr/>
                    <a:lstStyle/>
                    <a:p>
                      <a:endParaRPr lang="el-GR" dirty="0"/>
                    </a:p>
                  </a:txBody>
                  <a:tcPr/>
                </a:tc>
                <a:tc>
                  <a:txBody>
                    <a:bodyPr/>
                    <a:lstStyle/>
                    <a:p>
                      <a:r>
                        <a:rPr lang="el-GR" dirty="0" smtClean="0"/>
                        <a:t>Επίπεδο 6 (</a:t>
                      </a:r>
                      <a:r>
                        <a:rPr lang="en-GB" dirty="0" smtClean="0"/>
                        <a:t>Minimum</a:t>
                      </a:r>
                      <a:r>
                        <a:rPr lang="en-GB" baseline="0" dirty="0" smtClean="0"/>
                        <a:t> 240 ECTS)</a:t>
                      </a:r>
                      <a:endParaRPr lang="el-GR" dirty="0"/>
                    </a:p>
                  </a:txBody>
                  <a:tcPr/>
                </a:tc>
              </a:tr>
              <a:tr h="370840">
                <a:tc>
                  <a:txBody>
                    <a:bodyPr/>
                    <a:lstStyle/>
                    <a:p>
                      <a:pPr marL="185738" indent="-185738" algn="ctr">
                        <a:spcBef>
                          <a:spcPts val="600"/>
                        </a:spcBef>
                      </a:pPr>
                      <a:r>
                        <a:rPr lang="el-GR" sz="2400" b="1" kern="1200" dirty="0" smtClean="0">
                          <a:solidFill>
                            <a:srgbClr val="002060"/>
                          </a:solidFill>
                          <a:latin typeface="Calibri" panose="020F0502020204030204" pitchFamily="34" charset="0"/>
                          <a:ea typeface="+mn-ea"/>
                          <a:cs typeface="+mn-cs"/>
                        </a:rPr>
                        <a:t>Δεξιότητες</a:t>
                      </a:r>
                      <a:endParaRPr lang="el-GR" sz="2400" b="1" kern="1200" dirty="0">
                        <a:solidFill>
                          <a:srgbClr val="002060"/>
                        </a:solidFill>
                        <a:latin typeface="Calibri" panose="020F0502020204030204" pitchFamily="34" charset="0"/>
                        <a:ea typeface="+mn-ea"/>
                        <a:cs typeface="+mn-cs"/>
                      </a:endParaRPr>
                    </a:p>
                  </a:txBody>
                  <a:tcPr vert="vert270" anchor="ctr"/>
                </a:tc>
                <a:tc>
                  <a:txBody>
                    <a:bodyPr/>
                    <a:lstStyle/>
                    <a:p>
                      <a:pPr marL="185738" indent="-185738"/>
                      <a:r>
                        <a:rPr lang="en-US" sz="1600" b="0" i="0" u="none" strike="noStrike" kern="1200" baseline="0" dirty="0" smtClean="0">
                          <a:solidFill>
                            <a:schemeClr val="dk1"/>
                          </a:solidFill>
                          <a:latin typeface="Calibri" panose="020F0502020204030204" pitchFamily="34" charset="0"/>
                          <a:ea typeface="+mn-ea"/>
                          <a:cs typeface="+mn-cs"/>
                        </a:rPr>
                        <a:t>• Analyze and adjust their acquired knowledge to implement it on a variety of topics</a:t>
                      </a:r>
                      <a:r>
                        <a:rPr lang="el-GR" sz="1600" b="0" i="0" u="none" strike="noStrike" kern="1200" baseline="0" dirty="0" smtClean="0">
                          <a:solidFill>
                            <a:schemeClr val="dk1"/>
                          </a:solidFill>
                          <a:latin typeface="Calibri" panose="020F0502020204030204" pitchFamily="34" charset="0"/>
                          <a:ea typeface="+mn-ea"/>
                          <a:cs typeface="+mn-cs"/>
                        </a:rPr>
                        <a:t> </a:t>
                      </a:r>
                      <a:r>
                        <a:rPr lang="en-US" sz="1600" b="0" i="0" u="none" strike="noStrike" kern="1200" baseline="0" dirty="0" smtClean="0">
                          <a:solidFill>
                            <a:schemeClr val="dk1"/>
                          </a:solidFill>
                          <a:latin typeface="Calibri" panose="020F0502020204030204" pitchFamily="34" charset="0"/>
                          <a:ea typeface="+mn-ea"/>
                          <a:cs typeface="+mn-cs"/>
                        </a:rPr>
                        <a:t>in the field of study or academic and professional field, as well as to acquire new</a:t>
                      </a:r>
                      <a:r>
                        <a:rPr lang="el-GR" sz="1600" b="0" i="0" u="none" strike="noStrike" kern="1200" baseline="0" dirty="0" smtClean="0">
                          <a:solidFill>
                            <a:schemeClr val="dk1"/>
                          </a:solidFill>
                          <a:latin typeface="Calibri" panose="020F0502020204030204" pitchFamily="34" charset="0"/>
                          <a:ea typeface="+mn-ea"/>
                          <a:cs typeface="+mn-cs"/>
                        </a:rPr>
                        <a:t> </a:t>
                      </a:r>
                      <a:r>
                        <a:rPr lang="en-GB" sz="1600" b="0" i="0" u="none" strike="noStrike" kern="1200" baseline="0" dirty="0" smtClean="0">
                          <a:solidFill>
                            <a:schemeClr val="dk1"/>
                          </a:solidFill>
                          <a:latin typeface="Calibri" panose="020F0502020204030204" pitchFamily="34" charset="0"/>
                          <a:ea typeface="+mn-ea"/>
                          <a:cs typeface="+mn-cs"/>
                        </a:rPr>
                        <a:t>knowledge.</a:t>
                      </a:r>
                    </a:p>
                    <a:p>
                      <a:pPr marL="185738" indent="-185738"/>
                      <a:r>
                        <a:rPr lang="en-US" sz="1600" b="0" i="0" u="none" strike="noStrike" kern="1200" baseline="0" dirty="0" smtClean="0">
                          <a:solidFill>
                            <a:schemeClr val="dk1"/>
                          </a:solidFill>
                          <a:latin typeface="Calibri" panose="020F0502020204030204" pitchFamily="34" charset="0"/>
                          <a:ea typeface="+mn-ea"/>
                          <a:cs typeface="+mn-cs"/>
                        </a:rPr>
                        <a:t>• Apply correctly the right tools and the appropriate analytical techniques in</a:t>
                      </a:r>
                      <a:r>
                        <a:rPr lang="el-GR" sz="1600" b="0" i="0" u="none" strike="noStrike" kern="1200" baseline="0" dirty="0" smtClean="0">
                          <a:solidFill>
                            <a:schemeClr val="dk1"/>
                          </a:solidFill>
                          <a:latin typeface="Calibri" panose="020F0502020204030204" pitchFamily="34" charset="0"/>
                          <a:ea typeface="+mn-ea"/>
                          <a:cs typeface="+mn-cs"/>
                        </a:rPr>
                        <a:t> </a:t>
                      </a:r>
                      <a:r>
                        <a:rPr lang="en-US" sz="1600" b="0" i="0" u="none" strike="noStrike" kern="1200" baseline="0" dirty="0" smtClean="0">
                          <a:solidFill>
                            <a:schemeClr val="dk1"/>
                          </a:solidFill>
                          <a:latin typeface="Calibri" panose="020F0502020204030204" pitchFamily="34" charset="0"/>
                          <a:ea typeface="+mn-ea"/>
                          <a:cs typeface="+mn-cs"/>
                        </a:rPr>
                        <a:t>exploring key issues of their scientific field of studies</a:t>
                      </a:r>
                    </a:p>
                    <a:p>
                      <a:pPr marL="185738" indent="-185738"/>
                      <a:r>
                        <a:rPr lang="en-US" sz="1600" b="0" i="0" u="none" strike="noStrike" kern="1200" baseline="0" dirty="0" smtClean="0">
                          <a:solidFill>
                            <a:schemeClr val="dk1"/>
                          </a:solidFill>
                          <a:latin typeface="Calibri" panose="020F0502020204030204" pitchFamily="34" charset="0"/>
                          <a:ea typeface="+mn-ea"/>
                          <a:cs typeface="+mn-cs"/>
                        </a:rPr>
                        <a:t>• Resolve complex or new problems in their scientific field of study, by developing</a:t>
                      </a:r>
                      <a:r>
                        <a:rPr lang="el-GR" sz="1600" b="0" i="0" u="none" strike="noStrike" kern="1200" baseline="0" dirty="0" smtClean="0">
                          <a:solidFill>
                            <a:schemeClr val="dk1"/>
                          </a:solidFill>
                          <a:latin typeface="Calibri" panose="020F0502020204030204" pitchFamily="34" charset="0"/>
                          <a:ea typeface="+mn-ea"/>
                          <a:cs typeface="+mn-cs"/>
                        </a:rPr>
                        <a:t> </a:t>
                      </a:r>
                      <a:r>
                        <a:rPr lang="en-US" sz="1600" b="0" i="0" u="none" strike="noStrike" kern="1200" baseline="0" dirty="0" smtClean="0">
                          <a:solidFill>
                            <a:schemeClr val="dk1"/>
                          </a:solidFill>
                          <a:latin typeface="Calibri" panose="020F0502020204030204" pitchFamily="34" charset="0"/>
                          <a:ea typeface="+mn-ea"/>
                          <a:cs typeface="+mn-cs"/>
                        </a:rPr>
                        <a:t>integrated and creative or innovative solutions and approaches, while also</a:t>
                      </a:r>
                      <a:r>
                        <a:rPr lang="el-GR" sz="1600" b="0" i="0" u="none" strike="noStrike" kern="1200" baseline="0" dirty="0" smtClean="0">
                          <a:solidFill>
                            <a:schemeClr val="dk1"/>
                          </a:solidFill>
                          <a:latin typeface="Calibri" panose="020F0502020204030204" pitchFamily="34" charset="0"/>
                          <a:ea typeface="+mn-ea"/>
                          <a:cs typeface="+mn-cs"/>
                        </a:rPr>
                        <a:t> </a:t>
                      </a:r>
                      <a:r>
                        <a:rPr lang="en-US" sz="1600" b="0" i="0" u="none" strike="noStrike" kern="1200" baseline="0" dirty="0" smtClean="0">
                          <a:solidFill>
                            <a:schemeClr val="dk1"/>
                          </a:solidFill>
                          <a:latin typeface="Calibri" panose="020F0502020204030204" pitchFamily="34" charset="0"/>
                          <a:ea typeface="+mn-ea"/>
                          <a:cs typeface="+mn-cs"/>
                        </a:rPr>
                        <a:t>supporting the solutions and opinions in a methodical and scientific way.</a:t>
                      </a:r>
                    </a:p>
                    <a:p>
                      <a:pPr marL="185738" indent="-185738"/>
                      <a:r>
                        <a:rPr lang="en-US" sz="1600" b="0" i="0" u="none" strike="noStrike" kern="1200" baseline="0" dirty="0" smtClean="0">
                          <a:solidFill>
                            <a:schemeClr val="dk1"/>
                          </a:solidFill>
                          <a:latin typeface="Calibri" panose="020F0502020204030204" pitchFamily="34" charset="0"/>
                          <a:ea typeface="+mn-ea"/>
                          <a:cs typeface="+mn-cs"/>
                        </a:rPr>
                        <a:t>• Using scientific sources or other sources specialized in theoretical, technical,</a:t>
                      </a:r>
                      <a:r>
                        <a:rPr lang="el-GR" sz="1600" b="0" i="0" u="none" strike="noStrike" kern="1200" baseline="0" dirty="0" smtClean="0">
                          <a:solidFill>
                            <a:schemeClr val="dk1"/>
                          </a:solidFill>
                          <a:latin typeface="Calibri" panose="020F0502020204030204" pitchFamily="34" charset="0"/>
                          <a:ea typeface="+mn-ea"/>
                          <a:cs typeface="+mn-cs"/>
                        </a:rPr>
                        <a:t> </a:t>
                      </a:r>
                      <a:r>
                        <a:rPr lang="en-US" sz="1600" b="0" i="0" u="none" strike="noStrike" kern="1200" baseline="0" dirty="0" smtClean="0">
                          <a:solidFill>
                            <a:schemeClr val="dk1"/>
                          </a:solidFill>
                          <a:latin typeface="Calibri" panose="020F0502020204030204" pitchFamily="34" charset="0"/>
                          <a:ea typeface="+mn-ea"/>
                          <a:cs typeface="+mn-cs"/>
                        </a:rPr>
                        <a:t>and professional issues, gather, analyze, and choose in a critical and responsible</a:t>
                      </a:r>
                      <a:r>
                        <a:rPr lang="el-GR" sz="1600" b="0" i="0" u="none" strike="noStrike" kern="1200" baseline="0" dirty="0" smtClean="0">
                          <a:solidFill>
                            <a:schemeClr val="dk1"/>
                          </a:solidFill>
                          <a:latin typeface="Calibri" panose="020F0502020204030204" pitchFamily="34" charset="0"/>
                          <a:ea typeface="+mn-ea"/>
                          <a:cs typeface="+mn-cs"/>
                        </a:rPr>
                        <a:t> </a:t>
                      </a:r>
                      <a:r>
                        <a:rPr lang="en-US" sz="1600" b="0" i="0" u="none" strike="noStrike" kern="1200" baseline="0" dirty="0" smtClean="0">
                          <a:solidFill>
                            <a:schemeClr val="dk1"/>
                          </a:solidFill>
                          <a:latin typeface="Calibri" panose="020F0502020204030204" pitchFamily="34" charset="0"/>
                          <a:ea typeface="+mn-ea"/>
                          <a:cs typeface="+mn-cs"/>
                        </a:rPr>
                        <a:t>manner, ideas, and information on the aspects of their interest.</a:t>
                      </a:r>
                    </a:p>
                    <a:p>
                      <a:pPr marL="185738" indent="-185738"/>
                      <a:r>
                        <a:rPr lang="en-US" sz="1600" b="0" i="0" u="none" strike="noStrike" kern="1200" baseline="0" dirty="0" smtClean="0">
                          <a:solidFill>
                            <a:schemeClr val="dk1"/>
                          </a:solidFill>
                          <a:latin typeface="Calibri" panose="020F0502020204030204" pitchFamily="34" charset="0"/>
                          <a:ea typeface="+mn-ea"/>
                          <a:cs typeface="+mn-cs"/>
                        </a:rPr>
                        <a:t>• Develop topics, mainly within the framework of their professional knowledge and</a:t>
                      </a:r>
                      <a:r>
                        <a:rPr lang="el-GR" sz="1600" b="0" i="0" u="none" strike="noStrike" kern="1200" baseline="0" dirty="0" smtClean="0">
                          <a:solidFill>
                            <a:schemeClr val="dk1"/>
                          </a:solidFill>
                          <a:latin typeface="Calibri" panose="020F0502020204030204" pitchFamily="34" charset="0"/>
                          <a:ea typeface="+mn-ea"/>
                          <a:cs typeface="+mn-cs"/>
                        </a:rPr>
                        <a:t> </a:t>
                      </a:r>
                      <a:r>
                        <a:rPr lang="en-US" sz="1600" b="0" i="0" u="none" strike="noStrike" kern="1200" baseline="0" dirty="0" smtClean="0">
                          <a:solidFill>
                            <a:schemeClr val="dk1"/>
                          </a:solidFill>
                          <a:latin typeface="Calibri" panose="020F0502020204030204" pitchFamily="34" charset="0"/>
                          <a:ea typeface="+mn-ea"/>
                          <a:cs typeface="+mn-cs"/>
                        </a:rPr>
                        <a:t>field, based on scientific documentation and make valid judgments that take</a:t>
                      </a:r>
                      <a:r>
                        <a:rPr lang="el-GR" sz="1600" b="0" i="0" u="none" strike="noStrike" kern="1200" baseline="0" dirty="0" smtClean="0">
                          <a:solidFill>
                            <a:schemeClr val="dk1"/>
                          </a:solidFill>
                          <a:latin typeface="Calibri" panose="020F0502020204030204" pitchFamily="34" charset="0"/>
                          <a:ea typeface="+mn-ea"/>
                          <a:cs typeface="+mn-cs"/>
                        </a:rPr>
                        <a:t> </a:t>
                      </a:r>
                      <a:r>
                        <a:rPr lang="en-US" sz="1600" b="0" i="0" u="none" strike="noStrike" kern="1200" baseline="0" dirty="0" smtClean="0">
                          <a:solidFill>
                            <a:schemeClr val="dk1"/>
                          </a:solidFill>
                          <a:latin typeface="Calibri" panose="020F0502020204030204" pitchFamily="34" charset="0"/>
                          <a:ea typeface="+mn-ea"/>
                          <a:cs typeface="+mn-cs"/>
                        </a:rPr>
                        <a:t>into account the relevant social, economic, cultural and ethical dimensions of the</a:t>
                      </a:r>
                      <a:r>
                        <a:rPr lang="el-GR" sz="1600" b="0" i="0" u="none" strike="noStrike" kern="1200" baseline="0" dirty="0" smtClean="0">
                          <a:solidFill>
                            <a:schemeClr val="dk1"/>
                          </a:solidFill>
                          <a:latin typeface="Calibri" panose="020F0502020204030204" pitchFamily="34" charset="0"/>
                          <a:ea typeface="+mn-ea"/>
                          <a:cs typeface="+mn-cs"/>
                        </a:rPr>
                        <a:t> </a:t>
                      </a:r>
                      <a:r>
                        <a:rPr lang="en-GB" sz="1600" b="0" i="0" u="none" strike="noStrike" kern="1200" baseline="0" dirty="0" smtClean="0">
                          <a:solidFill>
                            <a:schemeClr val="dk1"/>
                          </a:solidFill>
                          <a:latin typeface="Calibri" panose="020F0502020204030204" pitchFamily="34" charset="0"/>
                          <a:ea typeface="+mn-ea"/>
                          <a:cs typeface="+mn-cs"/>
                        </a:rPr>
                        <a:t>issue.</a:t>
                      </a:r>
                    </a:p>
                    <a:p>
                      <a:pPr marL="185738" indent="-185738"/>
                      <a:r>
                        <a:rPr lang="en-US" sz="1600" b="0" i="0" u="none" strike="noStrike" kern="1200" baseline="0" dirty="0" smtClean="0">
                          <a:solidFill>
                            <a:schemeClr val="dk1"/>
                          </a:solidFill>
                          <a:latin typeface="Calibri" panose="020F0502020204030204" pitchFamily="34" charset="0"/>
                          <a:ea typeface="+mn-ea"/>
                          <a:cs typeface="+mn-cs"/>
                        </a:rPr>
                        <a:t>• Communicate with laymen or specialists, in order to convey verbally, in writing</a:t>
                      </a:r>
                      <a:r>
                        <a:rPr lang="el-GR" sz="1600" b="0" i="0" u="none" strike="noStrike" kern="1200" baseline="0" dirty="0" smtClean="0">
                          <a:solidFill>
                            <a:schemeClr val="dk1"/>
                          </a:solidFill>
                          <a:latin typeface="Calibri" panose="020F0502020204030204" pitchFamily="34" charset="0"/>
                          <a:ea typeface="+mn-ea"/>
                          <a:cs typeface="+mn-cs"/>
                        </a:rPr>
                        <a:t> </a:t>
                      </a:r>
                      <a:r>
                        <a:rPr lang="en-US" sz="1600" b="0" i="0" u="none" strike="noStrike" kern="1200" baseline="0" dirty="0" smtClean="0">
                          <a:solidFill>
                            <a:schemeClr val="dk1"/>
                          </a:solidFill>
                          <a:latin typeface="Calibri" panose="020F0502020204030204" pitchFamily="34" charset="0"/>
                          <a:ea typeface="+mn-ea"/>
                          <a:cs typeface="+mn-cs"/>
                        </a:rPr>
                        <a:t>and through other means, information, ideas, problems and solutions in specific</a:t>
                      </a:r>
                      <a:r>
                        <a:rPr lang="el-GR" sz="1600" b="0" i="0" u="none" strike="noStrike" kern="1200" baseline="0" dirty="0" smtClean="0">
                          <a:solidFill>
                            <a:schemeClr val="dk1"/>
                          </a:solidFill>
                          <a:latin typeface="Calibri" panose="020F0502020204030204" pitchFamily="34" charset="0"/>
                          <a:ea typeface="+mn-ea"/>
                          <a:cs typeface="+mn-cs"/>
                        </a:rPr>
                        <a:t> </a:t>
                      </a:r>
                      <a:r>
                        <a:rPr lang="en-GB" sz="1600" b="0" i="0" u="none" strike="noStrike" kern="1200" baseline="0" dirty="0" smtClean="0">
                          <a:solidFill>
                            <a:schemeClr val="dk1"/>
                          </a:solidFill>
                          <a:latin typeface="Calibri" panose="020F0502020204030204" pitchFamily="34" charset="0"/>
                          <a:ea typeface="+mn-ea"/>
                          <a:cs typeface="+mn-cs"/>
                        </a:rPr>
                        <a:t>topics.</a:t>
                      </a:r>
                      <a:endParaRPr lang="el-GR" sz="1600" dirty="0">
                        <a:latin typeface="Calibri" panose="020F0502020204030204" pitchFamily="34" charset="0"/>
                      </a:endParaRPr>
                    </a:p>
                  </a:txBody>
                  <a:tcPr/>
                </a:tc>
              </a:tr>
            </a:tbl>
          </a:graphicData>
        </a:graphic>
      </p:graphicFrame>
      <p:sp>
        <p:nvSpPr>
          <p:cNvPr id="9" name="TextBox 8"/>
          <p:cNvSpPr txBox="1"/>
          <p:nvPr/>
        </p:nvSpPr>
        <p:spPr>
          <a:xfrm>
            <a:off x="5868144" y="1506270"/>
            <a:ext cx="3275856" cy="338554"/>
          </a:xfrm>
          <a:prstGeom prst="rect">
            <a:avLst/>
          </a:prstGeom>
          <a:noFill/>
        </p:spPr>
        <p:txBody>
          <a:bodyPr wrap="square" rtlCol="0">
            <a:spAutoFit/>
          </a:bodyPr>
          <a:lstStyle/>
          <a:p>
            <a:r>
              <a:rPr lang="el-GR" sz="1600" i="1" dirty="0">
                <a:solidFill>
                  <a:schemeClr val="accent5">
                    <a:lumMod val="75000"/>
                  </a:schemeClr>
                </a:solidFill>
              </a:rPr>
              <a:t> </a:t>
            </a:r>
            <a:r>
              <a:rPr lang="el-GR" sz="1600" i="1" dirty="0" smtClean="0">
                <a:solidFill>
                  <a:schemeClr val="accent5">
                    <a:lumMod val="75000"/>
                  </a:schemeClr>
                </a:solidFill>
              </a:rPr>
              <a:t> </a:t>
            </a:r>
            <a:r>
              <a:rPr lang="en-GB" sz="1600" i="1" dirty="0" smtClean="0">
                <a:solidFill>
                  <a:srgbClr val="002060"/>
                </a:solidFill>
              </a:rPr>
              <a:t>Greece </a:t>
            </a:r>
            <a:r>
              <a:rPr lang="en-GB" sz="1600" i="1" dirty="0">
                <a:solidFill>
                  <a:srgbClr val="002060"/>
                </a:solidFill>
              </a:rPr>
              <a:t>EQF Referencing Report</a:t>
            </a:r>
            <a:endParaRPr lang="el-GR" sz="1600" i="1" dirty="0">
              <a:solidFill>
                <a:srgbClr val="002060"/>
              </a:solidFill>
            </a:endParaRPr>
          </a:p>
        </p:txBody>
      </p:sp>
    </p:spTree>
    <p:extLst>
      <p:ext uri="{BB962C8B-B14F-4D97-AF65-F5344CB8AC3E}">
        <p14:creationId xmlns:p14="http://schemas.microsoft.com/office/powerpoint/2010/main" xmlns="" val="414505169"/>
      </p:ext>
    </p:extLst>
  </p:cSld>
  <p:clrMapOvr>
    <a:masterClrMapping/>
  </p:clrMapOvr>
  <p:transition spd="slow">
    <p:wip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bwMode="auto">
          <a:xfrm>
            <a:off x="179512" y="980728"/>
            <a:ext cx="8784976" cy="946497"/>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l-GR" sz="3400" b="1" dirty="0" smtClean="0">
                <a:solidFill>
                  <a:srgbClr val="C00000"/>
                </a:solidFill>
                <a:latin typeface="Calibri" pitchFamily="34" charset="0"/>
              </a:rPr>
              <a:t>Εθνικό Πλαίσιο Προσόντων </a:t>
            </a:r>
            <a:r>
              <a:rPr lang="el-GR" dirty="0" smtClean="0">
                <a:solidFill>
                  <a:srgbClr val="C00000"/>
                </a:solidFill>
                <a:latin typeface="Calibri" pitchFamily="34" charset="0"/>
              </a:rPr>
              <a:t/>
            </a:r>
            <a:br>
              <a:rPr lang="el-GR" dirty="0" smtClean="0">
                <a:solidFill>
                  <a:srgbClr val="C00000"/>
                </a:solidFill>
                <a:latin typeface="Calibri" pitchFamily="34" charset="0"/>
              </a:rPr>
            </a:br>
            <a:endParaRPr lang="en-GB" dirty="0" smtClean="0">
              <a:solidFill>
                <a:srgbClr val="C00000"/>
              </a:solidFill>
            </a:endParaRPr>
          </a:p>
        </p:txBody>
      </p:sp>
      <p:sp>
        <p:nvSpPr>
          <p:cNvPr id="37891" name="TextBox 7"/>
          <p:cNvSpPr txBox="1">
            <a:spLocks noChangeArrowheads="1"/>
          </p:cNvSpPr>
          <p:nvPr/>
        </p:nvSpPr>
        <p:spPr bwMode="auto">
          <a:xfrm>
            <a:off x="34925" y="6518275"/>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Γεωπονικό Πανεπιστήμιο Αθηνών 09.04.2014</a:t>
            </a:r>
            <a:endParaRPr lang="en-GB" sz="1600" b="1" dirty="0">
              <a:solidFill>
                <a:srgbClr val="D9D9D9"/>
              </a:solidFill>
              <a:latin typeface="Calibri" pitchFamily="34" charset="0"/>
            </a:endParaRPr>
          </a:p>
        </p:txBody>
      </p:sp>
      <p:sp>
        <p:nvSpPr>
          <p:cNvPr id="2" name="Content Placeholder 1"/>
          <p:cNvSpPr>
            <a:spLocks noGrp="1"/>
          </p:cNvSpPr>
          <p:nvPr>
            <p:ph idx="1"/>
          </p:nvPr>
        </p:nvSpPr>
        <p:spPr>
          <a:xfrm>
            <a:off x="179512" y="1927224"/>
            <a:ext cx="8784976" cy="4454103"/>
          </a:xfrm>
        </p:spPr>
        <p:txBody>
          <a:bodyPr/>
          <a:lstStyle/>
          <a:p>
            <a:pPr marL="0" indent="0">
              <a:buNone/>
            </a:pPr>
            <a:r>
              <a:rPr lang="el-GR" sz="2000" dirty="0" smtClean="0">
                <a:solidFill>
                  <a:srgbClr val="002060"/>
                </a:solidFill>
                <a:latin typeface="Calibri" panose="020F0502020204030204" pitchFamily="34" charset="0"/>
              </a:rPr>
              <a:t>Περιγραφικοί Δείκτες Μαθησιακών Αποτελεσμάτων για Επίπεδα 6, 7 &amp; 8</a:t>
            </a:r>
          </a:p>
          <a:p>
            <a:pPr marL="0" indent="0">
              <a:buNone/>
            </a:pPr>
            <a:endParaRPr lang="en-GB" sz="2000" b="1" dirty="0" smtClean="0">
              <a:solidFill>
                <a:srgbClr val="002060"/>
              </a:solidFill>
              <a:latin typeface="Calibri" panose="020F0502020204030204" pitchFamily="34" charset="0"/>
            </a:endParaRPr>
          </a:p>
          <a:p>
            <a:pPr marL="357188" indent="-357188">
              <a:buNone/>
            </a:pPr>
            <a:endParaRPr lang="el-GR" sz="2000" dirty="0">
              <a:solidFill>
                <a:schemeClr val="accent5">
                  <a:lumMod val="75000"/>
                </a:schemeClr>
              </a:solidFill>
              <a:latin typeface="Calibri" panose="020F050202020403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xmlns="" val="2917067759"/>
              </p:ext>
            </p:extLst>
          </p:nvPr>
        </p:nvGraphicFramePr>
        <p:xfrm>
          <a:off x="179512" y="2348880"/>
          <a:ext cx="8640962" cy="3434080"/>
        </p:xfrm>
        <a:graphic>
          <a:graphicData uri="http://schemas.openxmlformats.org/drawingml/2006/table">
            <a:tbl>
              <a:tblPr firstRow="1" bandRow="1">
                <a:tableStyleId>{5C22544A-7EE6-4342-B048-85BDC9FD1C3A}</a:tableStyleId>
              </a:tblPr>
              <a:tblGrid>
                <a:gridCol w="432048"/>
                <a:gridCol w="8208914"/>
              </a:tblGrid>
              <a:tr h="370840">
                <a:tc>
                  <a:txBody>
                    <a:bodyPr/>
                    <a:lstStyle/>
                    <a:p>
                      <a:endParaRPr lang="el-GR" dirty="0"/>
                    </a:p>
                  </a:txBody>
                  <a:tcPr/>
                </a:tc>
                <a:tc>
                  <a:txBody>
                    <a:bodyPr/>
                    <a:lstStyle/>
                    <a:p>
                      <a:r>
                        <a:rPr lang="el-GR" dirty="0" smtClean="0"/>
                        <a:t>Επίπεδο 6 (</a:t>
                      </a:r>
                      <a:r>
                        <a:rPr lang="en-GB" dirty="0" smtClean="0"/>
                        <a:t>Minimum</a:t>
                      </a:r>
                      <a:r>
                        <a:rPr lang="en-GB" baseline="0" dirty="0" smtClean="0"/>
                        <a:t> 240 ECTS)</a:t>
                      </a:r>
                      <a:endParaRPr lang="el-GR" dirty="0"/>
                    </a:p>
                  </a:txBody>
                  <a:tcPr/>
                </a:tc>
              </a:tr>
              <a:tr h="370840">
                <a:tc>
                  <a:txBody>
                    <a:bodyPr/>
                    <a:lstStyle/>
                    <a:p>
                      <a:pPr marL="185738" indent="-185738" algn="ctr">
                        <a:spcBef>
                          <a:spcPts val="600"/>
                        </a:spcBef>
                      </a:pPr>
                      <a:r>
                        <a:rPr lang="el-GR" sz="2400" b="1" dirty="0" smtClean="0">
                          <a:solidFill>
                            <a:srgbClr val="002060"/>
                          </a:solidFill>
                          <a:latin typeface="Calibri" panose="020F0502020204030204" pitchFamily="34" charset="0"/>
                        </a:rPr>
                        <a:t>Ικανότητες</a:t>
                      </a:r>
                      <a:endParaRPr lang="el-GR" sz="2400" b="1" dirty="0">
                        <a:solidFill>
                          <a:srgbClr val="002060"/>
                        </a:solidFill>
                        <a:latin typeface="Calibri" panose="020F0502020204030204" pitchFamily="34" charset="0"/>
                      </a:endParaRPr>
                    </a:p>
                  </a:txBody>
                  <a:tcPr vert="vert270" anchor="ctr"/>
                </a:tc>
                <a:tc>
                  <a:txBody>
                    <a:bodyPr/>
                    <a:lstStyle/>
                    <a:p>
                      <a:pPr marL="185738" indent="-185738">
                        <a:spcAft>
                          <a:spcPts val="600"/>
                        </a:spcAft>
                      </a:pPr>
                      <a:r>
                        <a:rPr lang="en-US" sz="1800" b="0" i="0" u="none" strike="noStrike" kern="1200" baseline="0" dirty="0" smtClean="0">
                          <a:solidFill>
                            <a:schemeClr val="dk1"/>
                          </a:solidFill>
                          <a:latin typeface="Calibri" panose="020F0502020204030204" pitchFamily="34" charset="0"/>
                          <a:ea typeface="+mn-ea"/>
                          <a:cs typeface="+mn-cs"/>
                        </a:rPr>
                        <a:t>• Plan, manage and implement research tasks with supervision in the context of</a:t>
                      </a:r>
                      <a:r>
                        <a:rPr lang="el-GR" sz="1800" b="0" i="0" u="none" strike="noStrike" kern="1200" baseline="0" dirty="0" smtClean="0">
                          <a:solidFill>
                            <a:schemeClr val="dk1"/>
                          </a:solidFill>
                          <a:latin typeface="Calibri" panose="020F0502020204030204" pitchFamily="34" charset="0"/>
                          <a:ea typeface="+mn-ea"/>
                          <a:cs typeface="+mn-cs"/>
                        </a:rPr>
                        <a:t> </a:t>
                      </a:r>
                      <a:r>
                        <a:rPr lang="en-US" sz="1800" b="0" i="0" u="none" strike="noStrike" kern="1200" baseline="0" dirty="0" smtClean="0">
                          <a:solidFill>
                            <a:schemeClr val="dk1"/>
                          </a:solidFill>
                          <a:latin typeface="Calibri" panose="020F0502020204030204" pitchFamily="34" charset="0"/>
                          <a:ea typeface="+mn-ea"/>
                          <a:cs typeface="+mn-cs"/>
                        </a:rPr>
                        <a:t>their scientific field of study, both at individual and collective level.</a:t>
                      </a:r>
                    </a:p>
                    <a:p>
                      <a:pPr marL="185738" indent="-185738">
                        <a:spcAft>
                          <a:spcPts val="600"/>
                        </a:spcAft>
                      </a:pPr>
                      <a:r>
                        <a:rPr lang="en-US" sz="1800" b="0" i="0" u="none" strike="noStrike" kern="1200" baseline="0" dirty="0" smtClean="0">
                          <a:solidFill>
                            <a:schemeClr val="dk1"/>
                          </a:solidFill>
                          <a:latin typeface="Calibri" panose="020F0502020204030204" pitchFamily="34" charset="0"/>
                          <a:ea typeface="+mn-ea"/>
                          <a:cs typeface="+mn-cs"/>
                        </a:rPr>
                        <a:t>• Transfer the knowledge and skills acquired in a professional or business context</a:t>
                      </a:r>
                      <a:r>
                        <a:rPr lang="el-GR" sz="1800" b="0" i="0" u="none" strike="noStrike" kern="1200" baseline="0" dirty="0" smtClean="0">
                          <a:solidFill>
                            <a:schemeClr val="dk1"/>
                          </a:solidFill>
                          <a:latin typeface="Calibri" panose="020F0502020204030204" pitchFamily="34" charset="0"/>
                          <a:ea typeface="+mn-ea"/>
                          <a:cs typeface="+mn-cs"/>
                        </a:rPr>
                        <a:t> </a:t>
                      </a:r>
                      <a:r>
                        <a:rPr lang="en-US" sz="1800" b="0" i="0" u="none" strike="noStrike" kern="1200" baseline="0" dirty="0" smtClean="0">
                          <a:solidFill>
                            <a:schemeClr val="dk1"/>
                          </a:solidFill>
                          <a:latin typeface="Calibri" panose="020F0502020204030204" pitchFamily="34" charset="0"/>
                          <a:ea typeface="+mn-ea"/>
                          <a:cs typeface="+mn-cs"/>
                        </a:rPr>
                        <a:t>and apply them with autonomy and in a way that shows professionalism and</a:t>
                      </a:r>
                      <a:r>
                        <a:rPr lang="el-GR" sz="1800" b="0" i="0" u="none" strike="noStrike" kern="1200" baseline="0" dirty="0" smtClean="0">
                          <a:solidFill>
                            <a:schemeClr val="dk1"/>
                          </a:solidFill>
                          <a:latin typeface="Calibri" panose="020F0502020204030204" pitchFamily="34" charset="0"/>
                          <a:ea typeface="+mn-ea"/>
                          <a:cs typeface="+mn-cs"/>
                        </a:rPr>
                        <a:t> </a:t>
                      </a:r>
                      <a:r>
                        <a:rPr lang="en-US" sz="1800" b="0" i="0" u="none" strike="noStrike" kern="1200" baseline="0" dirty="0" smtClean="0">
                          <a:solidFill>
                            <a:schemeClr val="dk1"/>
                          </a:solidFill>
                          <a:latin typeface="Calibri" panose="020F0502020204030204" pitchFamily="34" charset="0"/>
                          <a:ea typeface="+mn-ea"/>
                          <a:cs typeface="+mn-cs"/>
                        </a:rPr>
                        <a:t>social responsibility to plan and manage complex technical or professional</a:t>
                      </a:r>
                      <a:r>
                        <a:rPr lang="el-GR" sz="1800" b="0" i="0" u="none" strike="noStrike" kern="1200" baseline="0" dirty="0" smtClean="0">
                          <a:solidFill>
                            <a:schemeClr val="dk1"/>
                          </a:solidFill>
                          <a:latin typeface="Calibri" panose="020F0502020204030204" pitchFamily="34" charset="0"/>
                          <a:ea typeface="+mn-ea"/>
                          <a:cs typeface="+mn-cs"/>
                        </a:rPr>
                        <a:t> </a:t>
                      </a:r>
                      <a:r>
                        <a:rPr lang="en-GB" sz="1800" b="0" i="0" u="none" strike="noStrike" kern="1200" baseline="0" dirty="0" smtClean="0">
                          <a:solidFill>
                            <a:schemeClr val="dk1"/>
                          </a:solidFill>
                          <a:latin typeface="Calibri" panose="020F0502020204030204" pitchFamily="34" charset="0"/>
                          <a:ea typeface="+mn-ea"/>
                          <a:cs typeface="+mn-cs"/>
                        </a:rPr>
                        <a:t>activities or tasks.</a:t>
                      </a:r>
                    </a:p>
                    <a:p>
                      <a:pPr marL="185738" indent="-185738">
                        <a:spcAft>
                          <a:spcPts val="600"/>
                        </a:spcAft>
                      </a:pPr>
                      <a:r>
                        <a:rPr lang="en-US" sz="1800" b="0" i="0" u="none" strike="noStrike" kern="1200" baseline="0" dirty="0" smtClean="0">
                          <a:solidFill>
                            <a:schemeClr val="dk1"/>
                          </a:solidFill>
                          <a:latin typeface="Calibri" panose="020F0502020204030204" pitchFamily="34" charset="0"/>
                          <a:ea typeface="+mn-ea"/>
                          <a:cs typeface="+mn-cs"/>
                        </a:rPr>
                        <a:t>• Make decisions, evaluate and assume their responsibility in complex professional</a:t>
                      </a:r>
                      <a:r>
                        <a:rPr lang="el-GR" sz="1800" b="0" i="0" u="none" strike="noStrike" kern="1200" baseline="0" dirty="0" smtClean="0">
                          <a:solidFill>
                            <a:schemeClr val="dk1"/>
                          </a:solidFill>
                          <a:latin typeface="Calibri" panose="020F0502020204030204" pitchFamily="34" charset="0"/>
                          <a:ea typeface="+mn-ea"/>
                          <a:cs typeface="+mn-cs"/>
                        </a:rPr>
                        <a:t> </a:t>
                      </a:r>
                      <a:r>
                        <a:rPr lang="en-US" sz="1800" b="0" i="0" u="none" strike="noStrike" kern="1200" baseline="0" dirty="0" smtClean="0">
                          <a:solidFill>
                            <a:schemeClr val="dk1"/>
                          </a:solidFill>
                          <a:latin typeface="Calibri" panose="020F0502020204030204" pitchFamily="34" charset="0"/>
                          <a:ea typeface="+mn-ea"/>
                          <a:cs typeface="+mn-cs"/>
                        </a:rPr>
                        <a:t>and business frames that change and evolve.</a:t>
                      </a:r>
                    </a:p>
                    <a:p>
                      <a:pPr marL="185738" indent="-185738">
                        <a:spcAft>
                          <a:spcPts val="600"/>
                        </a:spcAft>
                      </a:pPr>
                      <a:r>
                        <a:rPr lang="en-US" sz="1800" b="0" i="0" u="none" strike="noStrike" kern="1200" baseline="0" dirty="0" smtClean="0">
                          <a:solidFill>
                            <a:schemeClr val="dk1"/>
                          </a:solidFill>
                          <a:latin typeface="Calibri" panose="020F0502020204030204" pitchFamily="34" charset="0"/>
                          <a:ea typeface="+mn-ea"/>
                          <a:cs typeface="+mn-cs"/>
                        </a:rPr>
                        <a:t>• Be able to undertake a responsibility, within a specified frame, of the development</a:t>
                      </a:r>
                      <a:r>
                        <a:rPr lang="el-GR" sz="1800" b="0" i="0" u="none" strike="noStrike" kern="1200" baseline="0" dirty="0" smtClean="0">
                          <a:solidFill>
                            <a:schemeClr val="dk1"/>
                          </a:solidFill>
                          <a:latin typeface="Calibri" panose="020F0502020204030204" pitchFamily="34" charset="0"/>
                          <a:ea typeface="+mn-ea"/>
                          <a:cs typeface="+mn-cs"/>
                        </a:rPr>
                        <a:t> </a:t>
                      </a:r>
                      <a:r>
                        <a:rPr lang="en-US" sz="1800" b="0" i="0" u="none" strike="noStrike" kern="1200" baseline="0" dirty="0" smtClean="0">
                          <a:solidFill>
                            <a:schemeClr val="dk1"/>
                          </a:solidFill>
                          <a:latin typeface="Calibri" panose="020F0502020204030204" pitchFamily="34" charset="0"/>
                          <a:ea typeface="+mn-ea"/>
                          <a:cs typeface="+mn-cs"/>
                        </a:rPr>
                        <a:t>of knowledge, skills and abilities of individuals and groups.</a:t>
                      </a:r>
                      <a:endParaRPr lang="el-GR" sz="1600" dirty="0">
                        <a:latin typeface="Calibri" panose="020F0502020204030204" pitchFamily="34" charset="0"/>
                      </a:endParaRPr>
                    </a:p>
                  </a:txBody>
                  <a:tcPr/>
                </a:tc>
              </a:tr>
            </a:tbl>
          </a:graphicData>
        </a:graphic>
      </p:graphicFrame>
      <p:sp>
        <p:nvSpPr>
          <p:cNvPr id="7" name="TextBox 6"/>
          <p:cNvSpPr txBox="1"/>
          <p:nvPr/>
        </p:nvSpPr>
        <p:spPr>
          <a:xfrm>
            <a:off x="5868144" y="1506270"/>
            <a:ext cx="3275856" cy="338554"/>
          </a:xfrm>
          <a:prstGeom prst="rect">
            <a:avLst/>
          </a:prstGeom>
          <a:noFill/>
        </p:spPr>
        <p:txBody>
          <a:bodyPr wrap="square" rtlCol="0">
            <a:spAutoFit/>
          </a:bodyPr>
          <a:lstStyle/>
          <a:p>
            <a:r>
              <a:rPr lang="el-GR" sz="1600" i="1" dirty="0">
                <a:solidFill>
                  <a:schemeClr val="accent5">
                    <a:lumMod val="75000"/>
                  </a:schemeClr>
                </a:solidFill>
              </a:rPr>
              <a:t> </a:t>
            </a:r>
            <a:r>
              <a:rPr lang="el-GR" sz="1600" i="1" dirty="0" smtClean="0">
                <a:solidFill>
                  <a:schemeClr val="accent5">
                    <a:lumMod val="75000"/>
                  </a:schemeClr>
                </a:solidFill>
              </a:rPr>
              <a:t> </a:t>
            </a:r>
            <a:r>
              <a:rPr lang="en-GB" sz="1600" i="1" dirty="0" smtClean="0">
                <a:solidFill>
                  <a:srgbClr val="002060"/>
                </a:solidFill>
              </a:rPr>
              <a:t>Greece </a:t>
            </a:r>
            <a:r>
              <a:rPr lang="en-GB" sz="1600" i="1" dirty="0">
                <a:solidFill>
                  <a:srgbClr val="002060"/>
                </a:solidFill>
              </a:rPr>
              <a:t>EQF Referencing Report</a:t>
            </a:r>
            <a:endParaRPr lang="el-GR" sz="1600" i="1" dirty="0">
              <a:solidFill>
                <a:srgbClr val="002060"/>
              </a:solidFill>
            </a:endParaRPr>
          </a:p>
        </p:txBody>
      </p:sp>
    </p:spTree>
    <p:extLst>
      <p:ext uri="{BB962C8B-B14F-4D97-AF65-F5344CB8AC3E}">
        <p14:creationId xmlns:p14="http://schemas.microsoft.com/office/powerpoint/2010/main" xmlns="" val="2981135167"/>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574675" y="980728"/>
            <a:ext cx="8001000" cy="864096"/>
          </a:xfrm>
        </p:spPr>
        <p:txBody>
          <a:bodyPr/>
          <a:lstStyle/>
          <a:p>
            <a:r>
              <a:rPr lang="el-GR" altLang="el-GR" sz="3400" b="1" dirty="0" smtClean="0">
                <a:solidFill>
                  <a:srgbClr val="C00000"/>
                </a:solidFill>
                <a:latin typeface="Calibri" pitchFamily="34" charset="0"/>
              </a:rPr>
              <a:t>Βελτίωση της Ποιότητας</a:t>
            </a:r>
            <a:endParaRPr lang="en-US" altLang="el-GR" sz="3400" b="1" dirty="0">
              <a:solidFill>
                <a:srgbClr val="C00000"/>
              </a:solidFill>
              <a:latin typeface="Calibri" pitchFamily="34" charset="0"/>
            </a:endParaRPr>
          </a:p>
        </p:txBody>
      </p:sp>
      <p:sp>
        <p:nvSpPr>
          <p:cNvPr id="17411" name="Rectangle 3"/>
          <p:cNvSpPr>
            <a:spLocks noGrp="1" noChangeArrowheads="1"/>
          </p:cNvSpPr>
          <p:nvPr>
            <p:ph type="body" sz="half" idx="1"/>
          </p:nvPr>
        </p:nvSpPr>
        <p:spPr>
          <a:xfrm>
            <a:off x="174886" y="3069332"/>
            <a:ext cx="4594200" cy="2819400"/>
          </a:xfrm>
        </p:spPr>
        <p:txBody>
          <a:bodyPr/>
          <a:lstStyle/>
          <a:p>
            <a:r>
              <a:rPr lang="el-GR" altLang="el-GR" sz="2600" b="1" dirty="0">
                <a:solidFill>
                  <a:schemeClr val="accent2"/>
                </a:solidFill>
              </a:rPr>
              <a:t>Σ</a:t>
            </a:r>
            <a:r>
              <a:rPr lang="el-GR" altLang="el-GR" sz="2600" dirty="0" smtClean="0"/>
              <a:t>χεδιασμός</a:t>
            </a:r>
            <a:endParaRPr lang="en-US" altLang="el-GR" sz="2600" dirty="0" smtClean="0"/>
          </a:p>
          <a:p>
            <a:r>
              <a:rPr lang="el-GR" altLang="el-GR" sz="2600" b="1" dirty="0">
                <a:solidFill>
                  <a:schemeClr val="accent2"/>
                </a:solidFill>
              </a:rPr>
              <a:t>Υ</a:t>
            </a:r>
            <a:r>
              <a:rPr lang="el-GR" altLang="el-GR" sz="2600" dirty="0"/>
              <a:t>λ</a:t>
            </a:r>
            <a:r>
              <a:rPr lang="el-GR" altLang="el-GR" sz="2600" dirty="0" smtClean="0"/>
              <a:t>οποίηση</a:t>
            </a:r>
            <a:endParaRPr lang="en-US" altLang="el-GR" sz="2600" dirty="0" smtClean="0"/>
          </a:p>
          <a:p>
            <a:r>
              <a:rPr lang="el-GR" altLang="el-GR" sz="2600" b="1" dirty="0" smtClean="0">
                <a:solidFill>
                  <a:schemeClr val="accent2"/>
                </a:solidFill>
              </a:rPr>
              <a:t>Α</a:t>
            </a:r>
            <a:r>
              <a:rPr lang="el-GR" altLang="el-GR" sz="2600" dirty="0" smtClean="0"/>
              <a:t>νάλυση αποτελεσμάτων</a:t>
            </a:r>
            <a:endParaRPr lang="en-US" altLang="el-GR" sz="2600" dirty="0" smtClean="0"/>
          </a:p>
          <a:p>
            <a:r>
              <a:rPr lang="el-GR" altLang="el-GR" sz="2600" b="1" dirty="0">
                <a:solidFill>
                  <a:schemeClr val="accent2"/>
                </a:solidFill>
              </a:rPr>
              <a:t>Δ</a:t>
            </a:r>
            <a:r>
              <a:rPr lang="el-GR" altLang="el-GR" sz="2600" dirty="0"/>
              <a:t>ράση</a:t>
            </a:r>
            <a:endParaRPr lang="en-US" altLang="el-GR" sz="2600" dirty="0"/>
          </a:p>
        </p:txBody>
      </p:sp>
      <p:sp>
        <p:nvSpPr>
          <p:cNvPr id="17412" name="Rectangle 6"/>
          <p:cNvSpPr>
            <a:spLocks noChangeArrowheads="1"/>
          </p:cNvSpPr>
          <p:nvPr/>
        </p:nvSpPr>
        <p:spPr bwMode="auto">
          <a:xfrm>
            <a:off x="5181600" y="4733032"/>
            <a:ext cx="1217613"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r>
              <a:rPr lang="en-US" altLang="el-GR" dirty="0"/>
              <a:t>STUDY</a:t>
            </a:r>
          </a:p>
        </p:txBody>
      </p:sp>
      <p:sp>
        <p:nvSpPr>
          <p:cNvPr id="17413" name="Rectangle 7"/>
          <p:cNvSpPr>
            <a:spLocks noChangeArrowheads="1"/>
          </p:cNvSpPr>
          <p:nvPr/>
        </p:nvSpPr>
        <p:spPr bwMode="auto">
          <a:xfrm>
            <a:off x="5181600" y="2650232"/>
            <a:ext cx="793750"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r>
              <a:rPr lang="en-US" altLang="el-GR"/>
              <a:t>ACT</a:t>
            </a:r>
          </a:p>
        </p:txBody>
      </p:sp>
      <p:sp>
        <p:nvSpPr>
          <p:cNvPr id="17414" name="Rectangle 8"/>
          <p:cNvSpPr>
            <a:spLocks noChangeArrowheads="1"/>
          </p:cNvSpPr>
          <p:nvPr/>
        </p:nvSpPr>
        <p:spPr bwMode="auto">
          <a:xfrm>
            <a:off x="7467600" y="2650232"/>
            <a:ext cx="981075"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r>
              <a:rPr lang="en-US" altLang="el-GR"/>
              <a:t>PLAN</a:t>
            </a:r>
          </a:p>
        </p:txBody>
      </p:sp>
      <p:sp>
        <p:nvSpPr>
          <p:cNvPr id="17415" name="Rectangle 9"/>
          <p:cNvSpPr>
            <a:spLocks noChangeArrowheads="1"/>
          </p:cNvSpPr>
          <p:nvPr/>
        </p:nvSpPr>
        <p:spPr bwMode="auto">
          <a:xfrm>
            <a:off x="7620000" y="4707632"/>
            <a:ext cx="641350"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r>
              <a:rPr lang="en-US" altLang="el-GR" dirty="0"/>
              <a:t>DO</a:t>
            </a:r>
          </a:p>
        </p:txBody>
      </p:sp>
      <p:sp>
        <p:nvSpPr>
          <p:cNvPr id="17416" name="AutoShape 10"/>
          <p:cNvSpPr>
            <a:spLocks noChangeArrowheads="1"/>
          </p:cNvSpPr>
          <p:nvPr/>
        </p:nvSpPr>
        <p:spPr bwMode="auto">
          <a:xfrm>
            <a:off x="5975350" y="2132856"/>
            <a:ext cx="1676400" cy="533400"/>
          </a:xfrm>
          <a:prstGeom prst="curvedDownArrow">
            <a:avLst>
              <a:gd name="adj1" fmla="val 62857"/>
              <a:gd name="adj2" fmla="val 125714"/>
              <a:gd name="adj3" fmla="val 33333"/>
            </a:avLst>
          </a:prstGeom>
          <a:solidFill>
            <a:srgbClr val="3089D6"/>
          </a:solidFill>
          <a:ln w="9525">
            <a:solidFill>
              <a:schemeClr val="tx1"/>
            </a:solidFill>
            <a:miter lim="800000"/>
            <a:headEnd/>
            <a:tailEnd/>
          </a:ln>
        </p:spPr>
        <p:txBody>
          <a:bodyPr wrap="none" anchor="ct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endParaRPr lang="el-GR" altLang="el-GR"/>
          </a:p>
        </p:txBody>
      </p:sp>
      <p:sp>
        <p:nvSpPr>
          <p:cNvPr id="17417" name="AutoShape 11"/>
          <p:cNvSpPr>
            <a:spLocks noChangeArrowheads="1"/>
          </p:cNvSpPr>
          <p:nvPr/>
        </p:nvSpPr>
        <p:spPr bwMode="auto">
          <a:xfrm>
            <a:off x="8305800" y="3183632"/>
            <a:ext cx="381000" cy="1600200"/>
          </a:xfrm>
          <a:prstGeom prst="curvedLeftArrow">
            <a:avLst>
              <a:gd name="adj1" fmla="val 84000"/>
              <a:gd name="adj2" fmla="val 168000"/>
              <a:gd name="adj3" fmla="val 33333"/>
            </a:avLst>
          </a:prstGeom>
          <a:solidFill>
            <a:srgbClr val="3089D6"/>
          </a:solidFill>
          <a:ln w="9525">
            <a:solidFill>
              <a:schemeClr val="tx1"/>
            </a:solidFill>
            <a:miter lim="800000"/>
            <a:headEnd/>
            <a:tailEnd/>
          </a:ln>
        </p:spPr>
        <p:txBody>
          <a:bodyPr wrap="none" anchor="ct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endParaRPr lang="el-GR" altLang="el-GR"/>
          </a:p>
        </p:txBody>
      </p:sp>
      <p:sp>
        <p:nvSpPr>
          <p:cNvPr id="17419" name="AutoShape 14"/>
          <p:cNvSpPr>
            <a:spLocks noChangeArrowheads="1"/>
          </p:cNvSpPr>
          <p:nvPr/>
        </p:nvSpPr>
        <p:spPr bwMode="auto">
          <a:xfrm flipH="1" flipV="1">
            <a:off x="4876800" y="3107432"/>
            <a:ext cx="533400" cy="1371600"/>
          </a:xfrm>
          <a:prstGeom prst="curvedLeftArrow">
            <a:avLst>
              <a:gd name="adj1" fmla="val 51429"/>
              <a:gd name="adj2" fmla="val 102857"/>
              <a:gd name="adj3" fmla="val 33333"/>
            </a:avLst>
          </a:prstGeom>
          <a:solidFill>
            <a:srgbClr val="3089D6"/>
          </a:solidFill>
          <a:ln w="9525">
            <a:solidFill>
              <a:schemeClr val="tx1"/>
            </a:solidFill>
            <a:miter lim="800000"/>
            <a:headEnd/>
            <a:tailEnd/>
          </a:ln>
        </p:spPr>
        <p:txBody>
          <a:bodyPr wrap="none" anchor="ct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endParaRPr lang="el-GR" altLang="el-GR"/>
          </a:p>
        </p:txBody>
      </p:sp>
      <p:sp>
        <p:nvSpPr>
          <p:cNvPr id="12" name="AutoShape 10"/>
          <p:cNvSpPr>
            <a:spLocks noChangeArrowheads="1"/>
          </p:cNvSpPr>
          <p:nvPr/>
        </p:nvSpPr>
        <p:spPr bwMode="auto">
          <a:xfrm rot="10800000">
            <a:off x="5991944" y="5199855"/>
            <a:ext cx="1676400" cy="533400"/>
          </a:xfrm>
          <a:prstGeom prst="curvedDownArrow">
            <a:avLst>
              <a:gd name="adj1" fmla="val 62857"/>
              <a:gd name="adj2" fmla="val 125714"/>
              <a:gd name="adj3" fmla="val 33333"/>
            </a:avLst>
          </a:prstGeom>
          <a:solidFill>
            <a:srgbClr val="3089D6"/>
          </a:solidFill>
          <a:ln w="9525">
            <a:solidFill>
              <a:schemeClr val="tx1"/>
            </a:solidFill>
            <a:miter lim="800000"/>
            <a:headEnd/>
            <a:tailEnd/>
          </a:ln>
        </p:spPr>
        <p:txBody>
          <a:bodyPr wrap="none" anchor="ct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endParaRPr lang="el-GR" altLang="el-GR"/>
          </a:p>
        </p:txBody>
      </p:sp>
      <p:sp>
        <p:nvSpPr>
          <p:cNvPr id="13" name="Rectangle 3"/>
          <p:cNvSpPr txBox="1">
            <a:spLocks noChangeArrowheads="1"/>
          </p:cNvSpPr>
          <p:nvPr/>
        </p:nvSpPr>
        <p:spPr>
          <a:xfrm>
            <a:off x="5578475" y="3202682"/>
            <a:ext cx="2511896" cy="14097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US" altLang="el-GR" sz="1800" b="1" kern="0" dirty="0" smtClean="0">
                <a:solidFill>
                  <a:schemeClr val="accent2"/>
                </a:solidFill>
              </a:rPr>
              <a:t>P</a:t>
            </a:r>
            <a:r>
              <a:rPr lang="en-US" altLang="el-GR" sz="1800" kern="0" dirty="0" smtClean="0"/>
              <a:t>lan a change</a:t>
            </a:r>
            <a:r>
              <a:rPr lang="el-GR" altLang="el-GR" sz="1800" kern="0" dirty="0" smtClean="0"/>
              <a:t>    </a:t>
            </a:r>
          </a:p>
          <a:p>
            <a:r>
              <a:rPr lang="en-US" altLang="el-GR" sz="1800" b="1" kern="0" dirty="0" smtClean="0">
                <a:solidFill>
                  <a:schemeClr val="accent2"/>
                </a:solidFill>
              </a:rPr>
              <a:t>D</a:t>
            </a:r>
            <a:r>
              <a:rPr lang="en-US" altLang="el-GR" sz="1800" kern="0" dirty="0" smtClean="0"/>
              <a:t>o the change</a:t>
            </a:r>
          </a:p>
          <a:p>
            <a:r>
              <a:rPr lang="en-US" altLang="el-GR" sz="1800" b="1" kern="0" dirty="0" smtClean="0">
                <a:solidFill>
                  <a:schemeClr val="accent2"/>
                </a:solidFill>
              </a:rPr>
              <a:t>S</a:t>
            </a:r>
            <a:r>
              <a:rPr lang="en-US" altLang="el-GR" sz="1800" kern="0" dirty="0" smtClean="0"/>
              <a:t>tudy the results</a:t>
            </a:r>
          </a:p>
          <a:p>
            <a:r>
              <a:rPr lang="en-US" altLang="el-GR" sz="1800" b="1" kern="0" dirty="0" smtClean="0">
                <a:solidFill>
                  <a:schemeClr val="accent2"/>
                </a:solidFill>
              </a:rPr>
              <a:t>A</a:t>
            </a:r>
            <a:r>
              <a:rPr lang="en-US" altLang="el-GR" sz="1800" kern="0" dirty="0" smtClean="0"/>
              <a:t>ct on the results</a:t>
            </a:r>
          </a:p>
        </p:txBody>
      </p:sp>
      <p:sp>
        <p:nvSpPr>
          <p:cNvPr id="14" name="TextBox 7"/>
          <p:cNvSpPr txBox="1">
            <a:spLocks noChangeArrowheads="1"/>
          </p:cNvSpPr>
          <p:nvPr/>
        </p:nvSpPr>
        <p:spPr bwMode="auto">
          <a:xfrm>
            <a:off x="34925" y="6518275"/>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Γεωπονικό Πανεπιστήμιο Αθηνών 09.04.2014</a:t>
            </a:r>
            <a:endParaRPr lang="en-GB" sz="1600" b="1" dirty="0">
              <a:solidFill>
                <a:srgbClr val="D9D9D9"/>
              </a:solidFill>
              <a:latin typeface="Calibri" pitchFamily="34" charset="0"/>
            </a:endParaRPr>
          </a:p>
        </p:txBody>
      </p:sp>
      <p:sp>
        <p:nvSpPr>
          <p:cNvPr id="2" name="Rectangle 1"/>
          <p:cNvSpPr/>
          <p:nvPr/>
        </p:nvSpPr>
        <p:spPr>
          <a:xfrm>
            <a:off x="4876800" y="5975251"/>
            <a:ext cx="3935821" cy="369332"/>
          </a:xfrm>
          <a:prstGeom prst="rect">
            <a:avLst/>
          </a:prstGeom>
        </p:spPr>
        <p:txBody>
          <a:bodyPr wrap="none">
            <a:spAutoFit/>
          </a:bodyPr>
          <a:lstStyle/>
          <a:p>
            <a:r>
              <a:rPr lang="en-GB" i="1" dirty="0">
                <a:latin typeface="Calibri" panose="020F0502020204030204" pitchFamily="34" charset="0"/>
              </a:rPr>
              <a:t>Deming continuous </a:t>
            </a:r>
            <a:r>
              <a:rPr lang="en-GB" i="1" dirty="0" smtClean="0">
                <a:latin typeface="Calibri" panose="020F0502020204030204" pitchFamily="34" charset="0"/>
              </a:rPr>
              <a:t>improvement circle</a:t>
            </a:r>
            <a:endParaRPr lang="el-GR" i="1" dirty="0">
              <a:latin typeface="Calibri" panose="020F0502020204030204" pitchFamily="34" charset="0"/>
            </a:endParaRPr>
          </a:p>
        </p:txBody>
      </p:sp>
    </p:spTree>
    <p:extLst>
      <p:ext uri="{BB962C8B-B14F-4D97-AF65-F5344CB8AC3E}">
        <p14:creationId xmlns:p14="http://schemas.microsoft.com/office/powerpoint/2010/main" xmlns="" val="364908875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bwMode="auto">
          <a:xfrm>
            <a:off x="179512" y="980728"/>
            <a:ext cx="8784976" cy="946497"/>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l-GR" sz="3400" b="1" dirty="0" smtClean="0">
                <a:solidFill>
                  <a:srgbClr val="C00000"/>
                </a:solidFill>
                <a:latin typeface="Calibri" pitchFamily="34" charset="0"/>
              </a:rPr>
              <a:t>Εθνικό Πλαίσιο Προσόντων </a:t>
            </a:r>
            <a:endParaRPr lang="en-GB" dirty="0" smtClean="0">
              <a:solidFill>
                <a:srgbClr val="C00000"/>
              </a:solidFill>
            </a:endParaRPr>
          </a:p>
        </p:txBody>
      </p:sp>
      <p:sp>
        <p:nvSpPr>
          <p:cNvPr id="37891" name="TextBox 7"/>
          <p:cNvSpPr txBox="1">
            <a:spLocks noChangeArrowheads="1"/>
          </p:cNvSpPr>
          <p:nvPr/>
        </p:nvSpPr>
        <p:spPr bwMode="auto">
          <a:xfrm>
            <a:off x="34925" y="6518275"/>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Γεωπονικό Πανεπιστήμιο Αθηνών 09.04.2014</a:t>
            </a:r>
            <a:endParaRPr lang="en-GB" sz="1600" b="1" dirty="0">
              <a:solidFill>
                <a:srgbClr val="D9D9D9"/>
              </a:solidFill>
              <a:latin typeface="Calibri" pitchFamily="34" charset="0"/>
            </a:endParaRPr>
          </a:p>
        </p:txBody>
      </p:sp>
      <p:sp>
        <p:nvSpPr>
          <p:cNvPr id="2" name="Content Placeholder 1"/>
          <p:cNvSpPr>
            <a:spLocks noGrp="1"/>
          </p:cNvSpPr>
          <p:nvPr>
            <p:ph idx="1"/>
          </p:nvPr>
        </p:nvSpPr>
        <p:spPr>
          <a:xfrm>
            <a:off x="179512" y="1927224"/>
            <a:ext cx="8784976" cy="4454103"/>
          </a:xfrm>
        </p:spPr>
        <p:txBody>
          <a:bodyPr/>
          <a:lstStyle/>
          <a:p>
            <a:pPr marL="0" indent="0" algn="ctr">
              <a:buNone/>
            </a:pPr>
            <a:r>
              <a:rPr lang="el-GR" sz="2400" b="1" dirty="0" smtClean="0">
                <a:solidFill>
                  <a:srgbClr val="C00000"/>
                </a:solidFill>
                <a:latin typeface="Calibri" panose="020F0502020204030204" pitchFamily="34" charset="0"/>
              </a:rPr>
              <a:t>Διαφοροποίηση μεταξύ επιπέδων</a:t>
            </a:r>
            <a:r>
              <a:rPr lang="el-GR" sz="2400" b="1" dirty="0" smtClean="0">
                <a:solidFill>
                  <a:srgbClr val="002060"/>
                </a:solidFill>
                <a:latin typeface="Calibri" panose="020F0502020204030204" pitchFamily="34" charset="0"/>
              </a:rPr>
              <a:t> </a:t>
            </a:r>
          </a:p>
          <a:p>
            <a:pPr marL="0" indent="0">
              <a:buNone/>
            </a:pPr>
            <a:endParaRPr lang="en-GB" sz="2000" b="1" dirty="0" smtClean="0">
              <a:solidFill>
                <a:srgbClr val="002060"/>
              </a:solidFill>
              <a:latin typeface="Calibri" panose="020F0502020204030204" pitchFamily="34" charset="0"/>
            </a:endParaRPr>
          </a:p>
          <a:p>
            <a:pPr marL="357188" indent="-357188">
              <a:buNone/>
            </a:pPr>
            <a:endParaRPr lang="el-GR" sz="2000" dirty="0">
              <a:solidFill>
                <a:schemeClr val="accent5">
                  <a:lumMod val="75000"/>
                </a:schemeClr>
              </a:solidFill>
              <a:latin typeface="Calibri" panose="020F050202020403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xmlns="" val="3634085476"/>
              </p:ext>
            </p:extLst>
          </p:nvPr>
        </p:nvGraphicFramePr>
        <p:xfrm>
          <a:off x="186874" y="2420888"/>
          <a:ext cx="8784977" cy="4836160"/>
        </p:xfrm>
        <a:graphic>
          <a:graphicData uri="http://schemas.openxmlformats.org/drawingml/2006/table">
            <a:tbl>
              <a:tblPr firstRow="1" bandRow="1">
                <a:tableStyleId>{5C22544A-7EE6-4342-B048-85BDC9FD1C3A}</a:tableStyleId>
              </a:tblPr>
              <a:tblGrid>
                <a:gridCol w="432048"/>
                <a:gridCol w="4176464"/>
                <a:gridCol w="4176465"/>
              </a:tblGrid>
              <a:tr h="370840">
                <a:tc>
                  <a:txBody>
                    <a:bodyPr/>
                    <a:lstStyle/>
                    <a:p>
                      <a:endParaRPr lang="el-GR" dirty="0"/>
                    </a:p>
                  </a:txBody>
                  <a:tcPr/>
                </a:tc>
                <a:tc>
                  <a:txBody>
                    <a:bodyPr/>
                    <a:lstStyle/>
                    <a:p>
                      <a:r>
                        <a:rPr lang="el-GR" sz="1600" dirty="0" smtClean="0"/>
                        <a:t>Επίπεδο 6 (</a:t>
                      </a:r>
                      <a:r>
                        <a:rPr lang="en-GB" sz="1600" dirty="0" smtClean="0"/>
                        <a:t>Minimum</a:t>
                      </a:r>
                      <a:r>
                        <a:rPr lang="en-GB" sz="1600" baseline="0" dirty="0" smtClean="0"/>
                        <a:t> 240 ECTS)</a:t>
                      </a:r>
                      <a:endParaRPr lang="el-GR"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600" dirty="0" smtClean="0"/>
                        <a:t>Επίπεδο 7 (</a:t>
                      </a:r>
                      <a:r>
                        <a:rPr lang="en-GB" sz="1600" dirty="0" smtClean="0"/>
                        <a:t>Minimum</a:t>
                      </a:r>
                      <a:r>
                        <a:rPr lang="en-GB" sz="1600" baseline="0" dirty="0" smtClean="0"/>
                        <a:t> </a:t>
                      </a:r>
                      <a:r>
                        <a:rPr lang="el-GR" sz="1600" baseline="0" dirty="0" smtClean="0"/>
                        <a:t>6</a:t>
                      </a:r>
                      <a:r>
                        <a:rPr lang="en-GB" sz="1600" baseline="0" dirty="0" smtClean="0"/>
                        <a:t>0</a:t>
                      </a:r>
                      <a:r>
                        <a:rPr lang="el-GR" sz="1600" baseline="0" dirty="0" smtClean="0"/>
                        <a:t>+</a:t>
                      </a:r>
                      <a:r>
                        <a:rPr lang="en-GB" sz="1600" baseline="0" dirty="0" smtClean="0"/>
                        <a:t> or</a:t>
                      </a:r>
                      <a:r>
                        <a:rPr lang="el-GR" sz="1600" baseline="0" dirty="0" smtClean="0"/>
                        <a:t> 300 </a:t>
                      </a:r>
                      <a:r>
                        <a:rPr lang="en-GB" sz="1600" baseline="0" dirty="0" smtClean="0"/>
                        <a:t>ECTS)</a:t>
                      </a:r>
                      <a:endParaRPr lang="el-GR" sz="1600" dirty="0" smtClean="0"/>
                    </a:p>
                  </a:txBody>
                  <a:tcPr/>
                </a:tc>
              </a:tr>
              <a:tr h="370840">
                <a:tc>
                  <a:txBody>
                    <a:bodyPr/>
                    <a:lstStyle/>
                    <a:p>
                      <a:pPr marL="185738" indent="-185738" algn="ctr">
                        <a:spcBef>
                          <a:spcPts val="600"/>
                        </a:spcBef>
                      </a:pPr>
                      <a:r>
                        <a:rPr lang="el-GR" sz="2400" b="1" dirty="0" smtClean="0">
                          <a:solidFill>
                            <a:srgbClr val="002060"/>
                          </a:solidFill>
                          <a:latin typeface="Calibri" panose="020F0502020204030204" pitchFamily="34" charset="0"/>
                        </a:rPr>
                        <a:t>Ικανότητες</a:t>
                      </a:r>
                      <a:endParaRPr lang="el-GR" b="1" dirty="0">
                        <a:solidFill>
                          <a:srgbClr val="002060"/>
                        </a:solidFill>
                        <a:latin typeface="Calibri" panose="020F0502020204030204" pitchFamily="34" charset="0"/>
                      </a:endParaRPr>
                    </a:p>
                  </a:txBody>
                  <a:tcPr vert="vert270" anchor="ctr"/>
                </a:tc>
                <a:tc>
                  <a:txBody>
                    <a:bodyPr/>
                    <a:lstStyle/>
                    <a:p>
                      <a:pPr marL="185738" indent="-185738">
                        <a:spcAft>
                          <a:spcPts val="600"/>
                        </a:spcAft>
                      </a:pPr>
                      <a:r>
                        <a:rPr lang="en-US" sz="1600" b="0" i="0" u="none" strike="noStrike" kern="1200" baseline="0" dirty="0" smtClean="0">
                          <a:solidFill>
                            <a:schemeClr val="dk1"/>
                          </a:solidFill>
                          <a:latin typeface="Calibri" panose="020F0502020204030204" pitchFamily="34" charset="0"/>
                          <a:ea typeface="+mn-ea"/>
                          <a:cs typeface="+mn-cs"/>
                        </a:rPr>
                        <a:t>• Plan, manage and implement research tasks with supervision in the context of</a:t>
                      </a:r>
                      <a:r>
                        <a:rPr lang="el-GR" sz="1600" b="0" i="0" u="none" strike="noStrike" kern="1200" baseline="0" dirty="0" smtClean="0">
                          <a:solidFill>
                            <a:schemeClr val="dk1"/>
                          </a:solidFill>
                          <a:latin typeface="Calibri" panose="020F0502020204030204" pitchFamily="34" charset="0"/>
                          <a:ea typeface="+mn-ea"/>
                          <a:cs typeface="+mn-cs"/>
                        </a:rPr>
                        <a:t> </a:t>
                      </a:r>
                      <a:r>
                        <a:rPr lang="en-US" sz="1600" b="0" i="0" u="none" strike="noStrike" kern="1200" baseline="0" dirty="0" smtClean="0">
                          <a:solidFill>
                            <a:schemeClr val="dk1"/>
                          </a:solidFill>
                          <a:latin typeface="Calibri" panose="020F0502020204030204" pitchFamily="34" charset="0"/>
                          <a:ea typeface="+mn-ea"/>
                          <a:cs typeface="+mn-cs"/>
                        </a:rPr>
                        <a:t>their scientific field of study, both at individual and collective level.</a:t>
                      </a:r>
                    </a:p>
                    <a:p>
                      <a:pPr marL="185738" indent="-185738">
                        <a:spcAft>
                          <a:spcPts val="600"/>
                        </a:spcAft>
                      </a:pPr>
                      <a:r>
                        <a:rPr lang="en-US" sz="1600" b="0" i="0" u="none" strike="noStrike" kern="1200" baseline="0" dirty="0" smtClean="0">
                          <a:solidFill>
                            <a:schemeClr val="dk1"/>
                          </a:solidFill>
                          <a:latin typeface="Calibri" panose="020F0502020204030204" pitchFamily="34" charset="0"/>
                          <a:ea typeface="+mn-ea"/>
                          <a:cs typeface="+mn-cs"/>
                        </a:rPr>
                        <a:t>• Transfer </a:t>
                      </a:r>
                      <a:r>
                        <a:rPr lang="en-US" sz="1600" b="1" i="0" u="none" strike="noStrike" kern="1200" baseline="0" dirty="0" smtClean="0">
                          <a:solidFill>
                            <a:schemeClr val="dk1"/>
                          </a:solidFill>
                          <a:latin typeface="Calibri" panose="020F0502020204030204" pitchFamily="34" charset="0"/>
                          <a:ea typeface="+mn-ea"/>
                          <a:cs typeface="+mn-cs"/>
                        </a:rPr>
                        <a:t>the knowledge and skills acquired in a professional or business context</a:t>
                      </a:r>
                      <a:r>
                        <a:rPr lang="el-GR" sz="1600" b="1" i="0" u="none" strike="noStrike" kern="1200" baseline="0" dirty="0" smtClean="0">
                          <a:solidFill>
                            <a:schemeClr val="dk1"/>
                          </a:solidFill>
                          <a:latin typeface="Calibri" panose="020F0502020204030204" pitchFamily="34" charset="0"/>
                          <a:ea typeface="+mn-ea"/>
                          <a:cs typeface="+mn-cs"/>
                        </a:rPr>
                        <a:t> </a:t>
                      </a:r>
                      <a:r>
                        <a:rPr lang="en-US" sz="1600" b="1" i="0" u="none" strike="noStrike" kern="1200" baseline="0" dirty="0" smtClean="0">
                          <a:solidFill>
                            <a:schemeClr val="dk1"/>
                          </a:solidFill>
                          <a:latin typeface="Calibri" panose="020F0502020204030204" pitchFamily="34" charset="0"/>
                          <a:ea typeface="+mn-ea"/>
                          <a:cs typeface="+mn-cs"/>
                        </a:rPr>
                        <a:t>and apply them with autonomy </a:t>
                      </a:r>
                      <a:r>
                        <a:rPr lang="en-US" sz="1600" b="0" i="0" u="none" strike="noStrike" kern="1200" baseline="0" dirty="0" smtClean="0">
                          <a:solidFill>
                            <a:schemeClr val="dk1"/>
                          </a:solidFill>
                          <a:latin typeface="Calibri" panose="020F0502020204030204" pitchFamily="34" charset="0"/>
                          <a:ea typeface="+mn-ea"/>
                          <a:cs typeface="+mn-cs"/>
                        </a:rPr>
                        <a:t>and in a way that shows professionalism and</a:t>
                      </a:r>
                      <a:r>
                        <a:rPr lang="el-GR" sz="1600" b="0" i="0" u="none" strike="noStrike" kern="1200" baseline="0" dirty="0" smtClean="0">
                          <a:solidFill>
                            <a:schemeClr val="dk1"/>
                          </a:solidFill>
                          <a:latin typeface="Calibri" panose="020F0502020204030204" pitchFamily="34" charset="0"/>
                          <a:ea typeface="+mn-ea"/>
                          <a:cs typeface="+mn-cs"/>
                        </a:rPr>
                        <a:t> </a:t>
                      </a:r>
                      <a:r>
                        <a:rPr lang="en-US" sz="1600" b="0" i="0" u="none" strike="noStrike" kern="1200" baseline="0" dirty="0" smtClean="0">
                          <a:solidFill>
                            <a:schemeClr val="dk1"/>
                          </a:solidFill>
                          <a:latin typeface="Calibri" panose="020F0502020204030204" pitchFamily="34" charset="0"/>
                          <a:ea typeface="+mn-ea"/>
                          <a:cs typeface="+mn-cs"/>
                        </a:rPr>
                        <a:t>social responsibility to plan and manage complex technical or professional</a:t>
                      </a:r>
                      <a:r>
                        <a:rPr lang="el-GR" sz="1600" b="0" i="0" u="none" strike="noStrike" kern="1200" baseline="0" dirty="0" smtClean="0">
                          <a:solidFill>
                            <a:schemeClr val="dk1"/>
                          </a:solidFill>
                          <a:latin typeface="Calibri" panose="020F0502020204030204" pitchFamily="34" charset="0"/>
                          <a:ea typeface="+mn-ea"/>
                          <a:cs typeface="+mn-cs"/>
                        </a:rPr>
                        <a:t> </a:t>
                      </a:r>
                      <a:r>
                        <a:rPr lang="en-GB" sz="1600" b="0" i="0" u="none" strike="noStrike" kern="1200" baseline="0" dirty="0" smtClean="0">
                          <a:solidFill>
                            <a:schemeClr val="dk1"/>
                          </a:solidFill>
                          <a:latin typeface="Calibri" panose="020F0502020204030204" pitchFamily="34" charset="0"/>
                          <a:ea typeface="+mn-ea"/>
                          <a:cs typeface="+mn-cs"/>
                        </a:rPr>
                        <a:t>activities or tasks.</a:t>
                      </a:r>
                    </a:p>
                    <a:p>
                      <a:pPr marL="185738" indent="-185738">
                        <a:spcAft>
                          <a:spcPts val="600"/>
                        </a:spcAft>
                      </a:pPr>
                      <a:r>
                        <a:rPr lang="en-US" sz="1600" b="0" i="0" u="none" strike="noStrike" kern="1200" baseline="0" dirty="0" smtClean="0">
                          <a:solidFill>
                            <a:schemeClr val="dk1"/>
                          </a:solidFill>
                          <a:latin typeface="Calibri" panose="020F0502020204030204" pitchFamily="34" charset="0"/>
                          <a:ea typeface="+mn-ea"/>
                          <a:cs typeface="+mn-cs"/>
                        </a:rPr>
                        <a:t>• </a:t>
                      </a:r>
                      <a:r>
                        <a:rPr lang="en-US" sz="1600" b="1" i="0" u="none" strike="noStrike" kern="1200" baseline="0" dirty="0" smtClean="0">
                          <a:solidFill>
                            <a:schemeClr val="dk1"/>
                          </a:solidFill>
                          <a:latin typeface="Calibri" panose="020F0502020204030204" pitchFamily="34" charset="0"/>
                          <a:ea typeface="+mn-ea"/>
                          <a:cs typeface="+mn-cs"/>
                        </a:rPr>
                        <a:t>Make decisions, evaluate and assume their responsibility </a:t>
                      </a:r>
                      <a:r>
                        <a:rPr lang="en-US" sz="1600" b="0" i="0" u="none" strike="noStrike" kern="1200" baseline="0" dirty="0" smtClean="0">
                          <a:solidFill>
                            <a:schemeClr val="dk1"/>
                          </a:solidFill>
                          <a:latin typeface="Calibri" panose="020F0502020204030204" pitchFamily="34" charset="0"/>
                          <a:ea typeface="+mn-ea"/>
                          <a:cs typeface="+mn-cs"/>
                        </a:rPr>
                        <a:t>in complex professional</a:t>
                      </a:r>
                      <a:r>
                        <a:rPr lang="el-GR" sz="1600" b="0" i="0" u="none" strike="noStrike" kern="1200" baseline="0" dirty="0" smtClean="0">
                          <a:solidFill>
                            <a:schemeClr val="dk1"/>
                          </a:solidFill>
                          <a:latin typeface="Calibri" panose="020F0502020204030204" pitchFamily="34" charset="0"/>
                          <a:ea typeface="+mn-ea"/>
                          <a:cs typeface="+mn-cs"/>
                        </a:rPr>
                        <a:t> </a:t>
                      </a:r>
                      <a:r>
                        <a:rPr lang="en-US" sz="1600" b="0" i="0" u="none" strike="noStrike" kern="1200" baseline="0" dirty="0" smtClean="0">
                          <a:solidFill>
                            <a:schemeClr val="dk1"/>
                          </a:solidFill>
                          <a:latin typeface="Calibri" panose="020F0502020204030204" pitchFamily="34" charset="0"/>
                          <a:ea typeface="+mn-ea"/>
                          <a:cs typeface="+mn-cs"/>
                        </a:rPr>
                        <a:t>and business frames that change and evolve.</a:t>
                      </a:r>
                    </a:p>
                    <a:p>
                      <a:pPr marL="185738" indent="-185738">
                        <a:spcAft>
                          <a:spcPts val="600"/>
                        </a:spcAft>
                      </a:pPr>
                      <a:r>
                        <a:rPr lang="en-US" sz="1600" b="0" i="0" u="none" strike="noStrike" kern="1200" baseline="0" dirty="0" smtClean="0">
                          <a:solidFill>
                            <a:schemeClr val="dk1"/>
                          </a:solidFill>
                          <a:latin typeface="Calibri" panose="020F0502020204030204" pitchFamily="34" charset="0"/>
                          <a:ea typeface="+mn-ea"/>
                          <a:cs typeface="+mn-cs"/>
                        </a:rPr>
                        <a:t>• Be able to undertake a responsibility, within a specified frame, of the development</a:t>
                      </a:r>
                      <a:r>
                        <a:rPr lang="el-GR" sz="1600" b="0" i="0" u="none" strike="noStrike" kern="1200" baseline="0" dirty="0" smtClean="0">
                          <a:solidFill>
                            <a:schemeClr val="dk1"/>
                          </a:solidFill>
                          <a:latin typeface="Calibri" panose="020F0502020204030204" pitchFamily="34" charset="0"/>
                          <a:ea typeface="+mn-ea"/>
                          <a:cs typeface="+mn-cs"/>
                        </a:rPr>
                        <a:t> </a:t>
                      </a:r>
                      <a:r>
                        <a:rPr lang="en-US" sz="1600" b="0" i="0" u="none" strike="noStrike" kern="1200" baseline="0" dirty="0" smtClean="0">
                          <a:solidFill>
                            <a:schemeClr val="dk1"/>
                          </a:solidFill>
                          <a:latin typeface="Calibri" panose="020F0502020204030204" pitchFamily="34" charset="0"/>
                          <a:ea typeface="+mn-ea"/>
                          <a:cs typeface="+mn-cs"/>
                        </a:rPr>
                        <a:t>of knowledge, skills and abilities of individuals and groups.</a:t>
                      </a:r>
                      <a:endParaRPr lang="el-GR" sz="1400" dirty="0">
                        <a:latin typeface="Calibri" panose="020F0502020204030204" pitchFamily="34" charset="0"/>
                      </a:endParaRPr>
                    </a:p>
                  </a:txBody>
                  <a:tcPr/>
                </a:tc>
                <a:tc>
                  <a:txBody>
                    <a:bodyPr/>
                    <a:lstStyle/>
                    <a:p>
                      <a:pPr marL="185738" indent="-185738">
                        <a:spcAft>
                          <a:spcPts val="600"/>
                        </a:spcAft>
                      </a:pPr>
                      <a:r>
                        <a:rPr lang="en-US" sz="1600" b="0" i="0" u="none" strike="noStrike" kern="1200" baseline="0" dirty="0" smtClean="0">
                          <a:solidFill>
                            <a:schemeClr val="dk1"/>
                          </a:solidFill>
                          <a:latin typeface="Calibri" panose="020F0502020204030204" pitchFamily="34" charset="0"/>
                          <a:ea typeface="+mn-ea"/>
                          <a:cs typeface="+mn-cs"/>
                        </a:rPr>
                        <a:t>• Continue to develop with autonomy their knowledge and their skills at a high </a:t>
                      </a:r>
                      <a:r>
                        <a:rPr lang="en-GB" sz="1600" b="0" i="0" u="none" strike="noStrike" kern="1200" baseline="0" dirty="0" smtClean="0">
                          <a:solidFill>
                            <a:schemeClr val="dk1"/>
                          </a:solidFill>
                          <a:latin typeface="Calibri" panose="020F0502020204030204" pitchFamily="34" charset="0"/>
                          <a:ea typeface="+mn-ea"/>
                          <a:cs typeface="+mn-cs"/>
                        </a:rPr>
                        <a:t>level.</a:t>
                      </a:r>
                    </a:p>
                    <a:p>
                      <a:pPr marL="185738" indent="-185738">
                        <a:spcAft>
                          <a:spcPts val="600"/>
                        </a:spcAft>
                      </a:pPr>
                      <a:r>
                        <a:rPr lang="en-US" sz="1600" b="0" i="0" u="none" strike="noStrike" kern="1200" baseline="0" dirty="0" smtClean="0">
                          <a:solidFill>
                            <a:schemeClr val="dk1"/>
                          </a:solidFill>
                          <a:latin typeface="Calibri" panose="020F0502020204030204" pitchFamily="34" charset="0"/>
                          <a:ea typeface="+mn-ea"/>
                          <a:cs typeface="+mn-cs"/>
                        </a:rPr>
                        <a:t>• Apply professionally their specialized knowledge and skills and </a:t>
                      </a:r>
                      <a:r>
                        <a:rPr lang="en-US" sz="1600" b="1" i="0" u="none" strike="noStrike" kern="1200" baseline="0" dirty="0" smtClean="0">
                          <a:solidFill>
                            <a:schemeClr val="dk1"/>
                          </a:solidFill>
                          <a:latin typeface="Calibri" panose="020F0502020204030204" pitchFamily="34" charset="0"/>
                          <a:ea typeface="+mn-ea"/>
                          <a:cs typeface="+mn-cs"/>
                        </a:rPr>
                        <a:t>effectively address new, interdisciplinary or unforeseen issues</a:t>
                      </a:r>
                      <a:r>
                        <a:rPr lang="en-US" sz="1600" b="0" i="0" u="none" strike="noStrike" kern="1200" baseline="0" dirty="0" smtClean="0">
                          <a:solidFill>
                            <a:schemeClr val="dk1"/>
                          </a:solidFill>
                          <a:latin typeface="Calibri" panose="020F0502020204030204" pitchFamily="34" charset="0"/>
                          <a:ea typeface="+mn-ea"/>
                          <a:cs typeface="+mn-cs"/>
                        </a:rPr>
                        <a:t>.</a:t>
                      </a:r>
                    </a:p>
                    <a:p>
                      <a:pPr marL="185738" indent="-185738">
                        <a:spcAft>
                          <a:spcPts val="600"/>
                        </a:spcAft>
                      </a:pPr>
                      <a:r>
                        <a:rPr lang="en-US" sz="1600" b="0" i="0" u="none" strike="noStrike" kern="1200" baseline="0" dirty="0" smtClean="0">
                          <a:solidFill>
                            <a:schemeClr val="dk1"/>
                          </a:solidFill>
                          <a:latin typeface="Calibri" panose="020F0502020204030204" pitchFamily="34" charset="0"/>
                          <a:ea typeface="+mn-ea"/>
                          <a:cs typeface="+mn-cs"/>
                        </a:rPr>
                        <a:t>• Solve problems </a:t>
                      </a:r>
                      <a:r>
                        <a:rPr lang="en-US" sz="1600" b="1" i="0" u="none" strike="noStrike" kern="1200" baseline="0" dirty="0" smtClean="0">
                          <a:solidFill>
                            <a:schemeClr val="dk1"/>
                          </a:solidFill>
                          <a:latin typeface="Calibri" panose="020F0502020204030204" pitchFamily="34" charset="0"/>
                          <a:ea typeface="+mn-ea"/>
                          <a:cs typeface="+mn-cs"/>
                        </a:rPr>
                        <a:t>and take strategic decisions</a:t>
                      </a:r>
                      <a:r>
                        <a:rPr lang="en-US" sz="1600" b="0" i="0" u="none" strike="noStrike" kern="1200" baseline="0" dirty="0" smtClean="0">
                          <a:solidFill>
                            <a:schemeClr val="dk1"/>
                          </a:solidFill>
                          <a:latin typeface="Calibri" panose="020F0502020204030204" pitchFamily="34" charset="0"/>
                          <a:ea typeface="+mn-ea"/>
                          <a:cs typeface="+mn-cs"/>
                        </a:rPr>
                        <a:t> based on inductive thinking.</a:t>
                      </a:r>
                    </a:p>
                    <a:p>
                      <a:pPr marL="185738" indent="-185738">
                        <a:spcAft>
                          <a:spcPts val="600"/>
                        </a:spcAft>
                      </a:pPr>
                      <a:r>
                        <a:rPr lang="en-US" sz="1600" b="0" i="0" u="none" strike="noStrike" kern="1200" baseline="0" dirty="0" smtClean="0">
                          <a:solidFill>
                            <a:schemeClr val="dk1"/>
                          </a:solidFill>
                          <a:latin typeface="Calibri" panose="020F0502020204030204" pitchFamily="34" charset="0"/>
                          <a:ea typeface="+mn-ea"/>
                          <a:cs typeface="+mn-cs"/>
                        </a:rPr>
                        <a:t>• Contribute to </a:t>
                      </a:r>
                      <a:r>
                        <a:rPr lang="en-US" sz="1600" b="1" i="0" u="none" strike="noStrike" kern="1200" baseline="0" dirty="0" smtClean="0">
                          <a:solidFill>
                            <a:schemeClr val="dk1"/>
                          </a:solidFill>
                          <a:latin typeface="Calibri" panose="020F0502020204030204" pitchFamily="34" charset="0"/>
                          <a:ea typeface="+mn-ea"/>
                          <a:cs typeface="+mn-cs"/>
                        </a:rPr>
                        <a:t>the development of knowledge and practices in professional and business space </a:t>
                      </a:r>
                      <a:r>
                        <a:rPr lang="en-US" sz="1600" b="0" i="0" u="none" strike="noStrike" kern="1200" baseline="0" dirty="0" smtClean="0">
                          <a:solidFill>
                            <a:schemeClr val="dk1"/>
                          </a:solidFill>
                          <a:latin typeface="Calibri" panose="020F0502020204030204" pitchFamily="34" charset="0"/>
                          <a:ea typeface="+mn-ea"/>
                          <a:cs typeface="+mn-cs"/>
                        </a:rPr>
                        <a:t>and have operational capability in crisis management.</a:t>
                      </a:r>
                    </a:p>
                    <a:p>
                      <a:pPr marL="185738" indent="-185738">
                        <a:spcAft>
                          <a:spcPts val="600"/>
                        </a:spcAft>
                      </a:pPr>
                      <a:r>
                        <a:rPr lang="en-US" sz="1600" b="0" i="0" u="none" strike="noStrike" kern="1200" baseline="0" dirty="0" smtClean="0">
                          <a:solidFill>
                            <a:schemeClr val="dk1"/>
                          </a:solidFill>
                          <a:latin typeface="Calibri" panose="020F0502020204030204" pitchFamily="34" charset="0"/>
                          <a:ea typeface="+mn-ea"/>
                          <a:cs typeface="+mn-cs"/>
                        </a:rPr>
                        <a:t>• Take autonomous responsibility for education/training and managing a team and </a:t>
                      </a:r>
                      <a:r>
                        <a:rPr lang="en-GB" sz="1600" b="0" i="0" u="none" strike="noStrike" kern="1200" baseline="0" dirty="0" smtClean="0">
                          <a:solidFill>
                            <a:schemeClr val="dk1"/>
                          </a:solidFill>
                          <a:latin typeface="Calibri" panose="020F0502020204030204" pitchFamily="34" charset="0"/>
                          <a:ea typeface="+mn-ea"/>
                          <a:cs typeface="+mn-cs"/>
                        </a:rPr>
                        <a:t>assess its performance.</a:t>
                      </a:r>
                      <a:endParaRPr lang="el-GR" sz="1400" dirty="0">
                        <a:latin typeface="Calibri" panose="020F0502020204030204" pitchFamily="34" charset="0"/>
                      </a:endParaRPr>
                    </a:p>
                  </a:txBody>
                  <a:tcPr/>
                </a:tc>
              </a:tr>
            </a:tbl>
          </a:graphicData>
        </a:graphic>
      </p:graphicFrame>
      <p:sp>
        <p:nvSpPr>
          <p:cNvPr id="7" name="TextBox 6"/>
          <p:cNvSpPr txBox="1"/>
          <p:nvPr/>
        </p:nvSpPr>
        <p:spPr>
          <a:xfrm>
            <a:off x="5868144" y="1506270"/>
            <a:ext cx="3275856" cy="338554"/>
          </a:xfrm>
          <a:prstGeom prst="rect">
            <a:avLst/>
          </a:prstGeom>
          <a:noFill/>
        </p:spPr>
        <p:txBody>
          <a:bodyPr wrap="square" rtlCol="0">
            <a:spAutoFit/>
          </a:bodyPr>
          <a:lstStyle/>
          <a:p>
            <a:r>
              <a:rPr lang="el-GR" sz="1600" i="1" dirty="0">
                <a:solidFill>
                  <a:schemeClr val="accent5">
                    <a:lumMod val="75000"/>
                  </a:schemeClr>
                </a:solidFill>
              </a:rPr>
              <a:t> </a:t>
            </a:r>
            <a:r>
              <a:rPr lang="el-GR" sz="1600" i="1" dirty="0" smtClean="0">
                <a:solidFill>
                  <a:schemeClr val="accent5">
                    <a:lumMod val="75000"/>
                  </a:schemeClr>
                </a:solidFill>
              </a:rPr>
              <a:t> </a:t>
            </a:r>
            <a:r>
              <a:rPr lang="en-GB" sz="1600" i="1" dirty="0" smtClean="0">
                <a:solidFill>
                  <a:srgbClr val="002060"/>
                </a:solidFill>
              </a:rPr>
              <a:t>Greece </a:t>
            </a:r>
            <a:r>
              <a:rPr lang="en-GB" sz="1600" i="1" dirty="0">
                <a:solidFill>
                  <a:srgbClr val="002060"/>
                </a:solidFill>
              </a:rPr>
              <a:t>EQF Referencing Report</a:t>
            </a:r>
            <a:endParaRPr lang="el-GR" sz="1600" i="1" dirty="0">
              <a:solidFill>
                <a:srgbClr val="002060"/>
              </a:solidFill>
            </a:endParaRPr>
          </a:p>
        </p:txBody>
      </p:sp>
    </p:spTree>
    <p:extLst>
      <p:ext uri="{BB962C8B-B14F-4D97-AF65-F5344CB8AC3E}">
        <p14:creationId xmlns:p14="http://schemas.microsoft.com/office/powerpoint/2010/main" xmlns="" val="3311817378"/>
      </p:ext>
    </p:extLst>
  </p:cSld>
  <p:clrMapOvr>
    <a:masterClrMapping/>
  </p:clrMapOvr>
  <p:transition spd="slow">
    <p:wip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8" name="TextBox 7"/>
          <p:cNvSpPr txBox="1">
            <a:spLocks noChangeArrowheads="1"/>
          </p:cNvSpPr>
          <p:nvPr/>
        </p:nvSpPr>
        <p:spPr bwMode="auto">
          <a:xfrm>
            <a:off x="34925" y="6518275"/>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Γεωπονικό Πανεπιστήμιο Αθηνών 09.04.2014</a:t>
            </a:r>
            <a:endParaRPr lang="en-GB" sz="1600" b="1" dirty="0">
              <a:solidFill>
                <a:srgbClr val="D9D9D9"/>
              </a:solidFill>
              <a:latin typeface="Calibri" pitchFamily="34" charset="0"/>
            </a:endParaRPr>
          </a:p>
        </p:txBody>
      </p:sp>
      <p:sp>
        <p:nvSpPr>
          <p:cNvPr id="5" name="Title 1"/>
          <p:cNvSpPr>
            <a:spLocks noGrp="1"/>
          </p:cNvSpPr>
          <p:nvPr>
            <p:ph type="title"/>
          </p:nvPr>
        </p:nvSpPr>
        <p:spPr bwMode="auto">
          <a:xfrm>
            <a:off x="683568" y="2193468"/>
            <a:ext cx="7992888" cy="863947"/>
          </a:xfrm>
          <a:noFill/>
          <a:ln>
            <a:miter lim="800000"/>
            <a:headEnd/>
            <a:tailEnd/>
          </a:ln>
        </p:spPr>
        <p:txBody>
          <a:bodyPr vert="horz" wrap="square" lIns="91440" tIns="45720" rIns="91440" bIns="45720" numCol="1" anchor="t" anchorCtr="0" compatLnSpc="1">
            <a:prstTxWarp prst="textNoShape">
              <a:avLst/>
            </a:prstTxWarp>
          </a:bodyPr>
          <a:lstStyle/>
          <a:p>
            <a:pPr marL="0" indent="0"/>
            <a:r>
              <a:rPr lang="el-GR" sz="2800" dirty="0" smtClean="0">
                <a:solidFill>
                  <a:srgbClr val="002060"/>
                </a:solidFill>
                <a:effectLst>
                  <a:outerShdw blurRad="38100" dist="38100" dir="2700000" algn="tl">
                    <a:srgbClr val="000000">
                      <a:alpha val="43137"/>
                    </a:srgbClr>
                  </a:outerShdw>
                </a:effectLst>
                <a:latin typeface="Cambria" panose="02040503050406030204" pitchFamily="18" charset="0"/>
              </a:rPr>
              <a:t>Συμπληρωματικό Υλικό</a:t>
            </a:r>
            <a:br>
              <a:rPr lang="el-GR" sz="2800" dirty="0" smtClean="0">
                <a:solidFill>
                  <a:srgbClr val="002060"/>
                </a:solidFill>
                <a:effectLst>
                  <a:outerShdw blurRad="38100" dist="38100" dir="2700000" algn="tl">
                    <a:srgbClr val="000000">
                      <a:alpha val="43137"/>
                    </a:srgbClr>
                  </a:outerShdw>
                </a:effectLst>
                <a:latin typeface="Cambria" panose="02040503050406030204" pitchFamily="18" charset="0"/>
              </a:rPr>
            </a:br>
            <a:r>
              <a:rPr lang="el-GR" sz="2800" dirty="0">
                <a:solidFill>
                  <a:srgbClr val="002060"/>
                </a:solidFill>
                <a:effectLst>
                  <a:outerShdw blurRad="38100" dist="38100" dir="2700000" algn="tl">
                    <a:srgbClr val="000000">
                      <a:alpha val="43137"/>
                    </a:srgbClr>
                  </a:outerShdw>
                </a:effectLst>
                <a:latin typeface="Cambria" panose="02040503050406030204" pitchFamily="18" charset="0"/>
              </a:rPr>
              <a:t/>
            </a:r>
            <a:br>
              <a:rPr lang="el-GR" sz="2800" dirty="0">
                <a:solidFill>
                  <a:srgbClr val="002060"/>
                </a:solidFill>
                <a:effectLst>
                  <a:outerShdw blurRad="38100" dist="38100" dir="2700000" algn="tl">
                    <a:srgbClr val="000000">
                      <a:alpha val="43137"/>
                    </a:srgbClr>
                  </a:outerShdw>
                </a:effectLst>
                <a:latin typeface="Cambria" panose="02040503050406030204" pitchFamily="18" charset="0"/>
              </a:rPr>
            </a:br>
            <a:r>
              <a:rPr lang="en-US" sz="2800" dirty="0" smtClean="0">
                <a:solidFill>
                  <a:srgbClr val="002060"/>
                </a:solidFill>
                <a:effectLst>
                  <a:outerShdw blurRad="38100" dist="38100" dir="2700000" algn="tl">
                    <a:srgbClr val="000000">
                      <a:alpha val="43137"/>
                    </a:srgbClr>
                  </a:outerShdw>
                </a:effectLst>
                <a:latin typeface="Cambria" panose="02040503050406030204" pitchFamily="18" charset="0"/>
              </a:rPr>
              <a:t>ESG </a:t>
            </a:r>
            <a:r>
              <a:rPr lang="el-GR" sz="2800" dirty="0" smtClean="0">
                <a:solidFill>
                  <a:srgbClr val="002060"/>
                </a:solidFill>
                <a:effectLst>
                  <a:outerShdw blurRad="38100" dist="38100" dir="2700000" algn="tl">
                    <a:srgbClr val="000000">
                      <a:alpha val="43137"/>
                    </a:srgbClr>
                  </a:outerShdw>
                </a:effectLst>
                <a:latin typeface="Cambria" panose="02040503050406030204" pitchFamily="18" charset="0"/>
              </a:rPr>
              <a:t>Κριτήρια Εσωτερικών Συστημάτων ΔΠ σε ΑΕΙ</a:t>
            </a:r>
            <a:endParaRPr lang="en-US" sz="2800" dirty="0">
              <a:solidFill>
                <a:srgbClr val="002060"/>
              </a:solidFill>
              <a:effectLst>
                <a:outerShdw blurRad="38100" dist="38100" dir="2700000" algn="tl">
                  <a:srgbClr val="000000">
                    <a:alpha val="43137"/>
                  </a:srgbClr>
                </a:outerShdw>
              </a:effectLst>
              <a:latin typeface="Cambria" panose="02040503050406030204" pitchFamily="18" charset="0"/>
            </a:endParaRPr>
          </a:p>
        </p:txBody>
      </p:sp>
    </p:spTree>
    <p:extLst>
      <p:ext uri="{BB962C8B-B14F-4D97-AF65-F5344CB8AC3E}">
        <p14:creationId xmlns:p14="http://schemas.microsoft.com/office/powerpoint/2010/main" xmlns="" val="2338841799"/>
      </p:ext>
    </p:extLst>
  </p:cSld>
  <p:clrMapOvr>
    <a:masterClrMapping/>
  </p:clrMapOvr>
  <p:transition spd="slow">
    <p:wip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bwMode="auto">
          <a:xfrm>
            <a:off x="179512" y="908720"/>
            <a:ext cx="8784976" cy="730473"/>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l-GR" sz="2800" b="1" dirty="0">
                <a:solidFill>
                  <a:srgbClr val="C00000"/>
                </a:solidFill>
                <a:latin typeface="Calibri" panose="020F0502020204030204" pitchFamily="34" charset="0"/>
                <a:ea typeface="+mn-ea"/>
                <a:cs typeface="+mn-cs"/>
              </a:rPr>
              <a:t>Εσωτερικά Συστήματα Διασφάλισης Ποιότητας </a:t>
            </a:r>
            <a:r>
              <a:rPr lang="el-GR" sz="2800" b="1" dirty="0" smtClean="0">
                <a:solidFill>
                  <a:srgbClr val="C00000"/>
                </a:solidFill>
                <a:latin typeface="Calibri" panose="020F0502020204030204" pitchFamily="34" charset="0"/>
                <a:ea typeface="+mn-ea"/>
                <a:cs typeface="+mn-cs"/>
              </a:rPr>
              <a:t>ΑΕΙ </a:t>
            </a:r>
            <a:r>
              <a:rPr lang="el-GR" sz="2800" dirty="0" smtClean="0">
                <a:solidFill>
                  <a:srgbClr val="C00000"/>
                </a:solidFill>
                <a:latin typeface="Calibri" panose="020F0502020204030204" pitchFamily="34" charset="0"/>
                <a:ea typeface="+mn-ea"/>
                <a:cs typeface="+mn-cs"/>
              </a:rPr>
              <a:t>(2/</a:t>
            </a:r>
            <a:r>
              <a:rPr lang="en-US" sz="2800" dirty="0" smtClean="0">
                <a:solidFill>
                  <a:srgbClr val="C00000"/>
                </a:solidFill>
                <a:latin typeface="Calibri" panose="020F0502020204030204" pitchFamily="34" charset="0"/>
                <a:ea typeface="+mn-ea"/>
                <a:cs typeface="+mn-cs"/>
              </a:rPr>
              <a:t>4</a:t>
            </a:r>
            <a:r>
              <a:rPr lang="el-GR" sz="2800" dirty="0" smtClean="0">
                <a:solidFill>
                  <a:srgbClr val="C00000"/>
                </a:solidFill>
                <a:latin typeface="Calibri" panose="020F0502020204030204" pitchFamily="34" charset="0"/>
                <a:ea typeface="+mn-ea"/>
                <a:cs typeface="+mn-cs"/>
              </a:rPr>
              <a:t>)</a:t>
            </a:r>
            <a:r>
              <a:rPr lang="en-US" sz="2800" dirty="0" smtClean="0">
                <a:solidFill>
                  <a:srgbClr val="C00000"/>
                </a:solidFill>
                <a:latin typeface="Calibri" panose="020F0502020204030204" pitchFamily="34" charset="0"/>
                <a:ea typeface="+mn-ea"/>
                <a:cs typeface="+mn-cs"/>
              </a:rPr>
              <a:t/>
            </a:r>
            <a:br>
              <a:rPr lang="en-US" sz="2800" dirty="0" smtClean="0">
                <a:solidFill>
                  <a:srgbClr val="C00000"/>
                </a:solidFill>
                <a:latin typeface="Calibri" panose="020F0502020204030204" pitchFamily="34" charset="0"/>
                <a:ea typeface="+mn-ea"/>
                <a:cs typeface="+mn-cs"/>
              </a:rPr>
            </a:br>
            <a:r>
              <a:rPr lang="en-US" sz="2800" dirty="0" smtClean="0">
                <a:solidFill>
                  <a:srgbClr val="C00000"/>
                </a:solidFill>
                <a:latin typeface="Calibri" panose="020F0502020204030204" pitchFamily="34" charset="0"/>
                <a:ea typeface="+mn-ea"/>
                <a:cs typeface="+mn-cs"/>
              </a:rPr>
              <a:t>European Standards and Guidelines (ESG)</a:t>
            </a:r>
            <a:r>
              <a:rPr lang="el-GR" sz="3600" dirty="0" smtClean="0">
                <a:latin typeface="Calibri" pitchFamily="34" charset="0"/>
              </a:rPr>
              <a:t/>
            </a:r>
            <a:br>
              <a:rPr lang="el-GR" sz="3600" dirty="0" smtClean="0">
                <a:latin typeface="Calibri" pitchFamily="34" charset="0"/>
              </a:rPr>
            </a:br>
            <a:endParaRPr lang="en-GB" sz="3600" dirty="0" smtClean="0"/>
          </a:p>
        </p:txBody>
      </p:sp>
      <p:sp>
        <p:nvSpPr>
          <p:cNvPr id="37891" name="TextBox 7"/>
          <p:cNvSpPr txBox="1">
            <a:spLocks noChangeArrowheads="1"/>
          </p:cNvSpPr>
          <p:nvPr/>
        </p:nvSpPr>
        <p:spPr bwMode="auto">
          <a:xfrm>
            <a:off x="34925" y="6518275"/>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Γεωπονικό Πανεπιστήμιο Αθηνών 09.04.2014</a:t>
            </a:r>
            <a:endParaRPr lang="en-GB" sz="1600" b="1" dirty="0">
              <a:solidFill>
                <a:srgbClr val="D9D9D9"/>
              </a:solidFill>
              <a:latin typeface="Calibri" pitchFamily="34" charset="0"/>
            </a:endParaRPr>
          </a:p>
        </p:txBody>
      </p:sp>
      <p:sp>
        <p:nvSpPr>
          <p:cNvPr id="2" name="Content Placeholder 1"/>
          <p:cNvSpPr>
            <a:spLocks noGrp="1"/>
          </p:cNvSpPr>
          <p:nvPr>
            <p:ph idx="1"/>
          </p:nvPr>
        </p:nvSpPr>
        <p:spPr>
          <a:xfrm>
            <a:off x="89756" y="1815785"/>
            <a:ext cx="8964488" cy="4454103"/>
          </a:xfrm>
        </p:spPr>
        <p:txBody>
          <a:bodyPr/>
          <a:lstStyle/>
          <a:p>
            <a:pPr marL="0" indent="0">
              <a:buNone/>
            </a:pPr>
            <a:r>
              <a:rPr lang="en-US" sz="1600" b="1" kern="1200" dirty="0">
                <a:solidFill>
                  <a:srgbClr val="0070C0"/>
                </a:solidFill>
                <a:latin typeface="Arial" charset="0"/>
              </a:rPr>
              <a:t>Part 1: Standards and guidelines for internal quality assurance within higher education institutions</a:t>
            </a:r>
            <a:endParaRPr lang="el-GR" sz="1600" b="1" kern="1200" dirty="0">
              <a:solidFill>
                <a:srgbClr val="0070C0"/>
              </a:solidFill>
              <a:latin typeface="Arial" charset="0"/>
            </a:endParaRPr>
          </a:p>
          <a:p>
            <a:pPr marL="0" indent="0">
              <a:buNone/>
            </a:pPr>
            <a:r>
              <a:rPr lang="en-US" sz="1600" kern="1200" dirty="0">
                <a:solidFill>
                  <a:srgbClr val="0070C0"/>
                </a:solidFill>
                <a:latin typeface="Arial" charset="0"/>
              </a:rPr>
              <a:t>1.1 Policy and processes for quality assurance</a:t>
            </a:r>
            <a:endParaRPr lang="el-GR" sz="1600" kern="1200" dirty="0">
              <a:solidFill>
                <a:srgbClr val="0070C0"/>
              </a:solidFill>
              <a:latin typeface="Arial" charset="0"/>
            </a:endParaRPr>
          </a:p>
          <a:p>
            <a:pPr marL="0" indent="0">
              <a:buNone/>
            </a:pPr>
            <a:r>
              <a:rPr lang="en-US" sz="1600" kern="1200" dirty="0" smtClean="0">
                <a:latin typeface="Cambria" panose="02040503050406030204" pitchFamily="18" charset="0"/>
              </a:rPr>
              <a:t>Institutions </a:t>
            </a:r>
            <a:r>
              <a:rPr lang="en-US" sz="1600" kern="1200" dirty="0">
                <a:latin typeface="Cambria" panose="02040503050406030204" pitchFamily="18" charset="0"/>
              </a:rPr>
              <a:t>should have a public quality assurance policy that reflects institutional vision and strategy, thus linking it to strategic management of the institution. The policy should be put into practice through the quality assurance processes, managed by appropriate structures. </a:t>
            </a:r>
            <a:r>
              <a:rPr lang="en-US" sz="1600" kern="1200" dirty="0" smtClean="0">
                <a:latin typeface="Cambria" panose="02040503050406030204" pitchFamily="18" charset="0"/>
              </a:rPr>
              <a:t>Stakeholders </a:t>
            </a:r>
            <a:r>
              <a:rPr lang="en-US" sz="1600" kern="1200" dirty="0">
                <a:latin typeface="Cambria" panose="02040503050406030204" pitchFamily="18" charset="0"/>
              </a:rPr>
              <a:t>should be involved in the development and implementation of policy and processes.</a:t>
            </a:r>
            <a:endParaRPr lang="el-GR" sz="1600" kern="1200" dirty="0">
              <a:latin typeface="Cambria" panose="02040503050406030204" pitchFamily="18" charset="0"/>
            </a:endParaRPr>
          </a:p>
          <a:p>
            <a:pPr marL="0" indent="0">
              <a:buNone/>
            </a:pPr>
            <a:r>
              <a:rPr lang="en-US" sz="1600" kern="1200" dirty="0">
                <a:solidFill>
                  <a:srgbClr val="0070C0"/>
                </a:solidFill>
                <a:latin typeface="Arial" charset="0"/>
              </a:rPr>
              <a:t>1.2 Design and approval of </a:t>
            </a:r>
            <a:r>
              <a:rPr lang="en-US" sz="1600" kern="1200" dirty="0" smtClean="0">
                <a:solidFill>
                  <a:srgbClr val="0070C0"/>
                </a:solidFill>
                <a:latin typeface="Arial" charset="0"/>
              </a:rPr>
              <a:t>programmes</a:t>
            </a:r>
            <a:endParaRPr lang="el-GR" sz="1600" kern="1200" dirty="0">
              <a:solidFill>
                <a:srgbClr val="0070C0"/>
              </a:solidFill>
              <a:latin typeface="Arial" charset="0"/>
            </a:endParaRPr>
          </a:p>
          <a:p>
            <a:pPr marL="0" indent="0">
              <a:buNone/>
            </a:pPr>
            <a:r>
              <a:rPr lang="en-US" sz="1600" kern="1200" dirty="0" smtClean="0">
                <a:latin typeface="Cambria" panose="02040503050406030204" pitchFamily="18" charset="0"/>
              </a:rPr>
              <a:t>Institutions </a:t>
            </a:r>
            <a:r>
              <a:rPr lang="en-US" sz="1600" kern="1200" dirty="0">
                <a:latin typeface="Cambria" panose="02040503050406030204" pitchFamily="18" charset="0"/>
              </a:rPr>
              <a:t>should have processes for the design and approval of their programmes. The programmes should be designed so that they match the objectives set for them. The qualification resulting from a programme should be clearly specified and communicated, and refer to the correct level of the national qualifications framework for higher education and, consequently, to the Framework for Qualifications of the European Higher Education Area.</a:t>
            </a:r>
          </a:p>
          <a:p>
            <a:pPr marL="0" indent="0">
              <a:buNone/>
            </a:pPr>
            <a:r>
              <a:rPr lang="en-US" sz="1600" kern="1200" dirty="0">
                <a:solidFill>
                  <a:srgbClr val="0070C0"/>
                </a:solidFill>
                <a:latin typeface="Arial" charset="0"/>
              </a:rPr>
              <a:t>1.3 Student </a:t>
            </a:r>
            <a:r>
              <a:rPr lang="en-US" sz="1600" kern="1200" dirty="0" smtClean="0">
                <a:solidFill>
                  <a:srgbClr val="0070C0"/>
                </a:solidFill>
                <a:latin typeface="Arial" charset="0"/>
              </a:rPr>
              <a:t>centered </a:t>
            </a:r>
            <a:r>
              <a:rPr lang="en-US" sz="1600" kern="1200" dirty="0">
                <a:solidFill>
                  <a:srgbClr val="0070C0"/>
                </a:solidFill>
                <a:latin typeface="Arial" charset="0"/>
              </a:rPr>
              <a:t>learning</a:t>
            </a:r>
            <a:endParaRPr lang="el-GR" sz="1600" kern="1200" dirty="0">
              <a:solidFill>
                <a:srgbClr val="0070C0"/>
              </a:solidFill>
              <a:latin typeface="Arial" charset="0"/>
            </a:endParaRPr>
          </a:p>
          <a:p>
            <a:pPr marL="0" indent="0">
              <a:buNone/>
            </a:pPr>
            <a:r>
              <a:rPr lang="en-US" sz="1600" kern="1200" dirty="0" smtClean="0">
                <a:latin typeface="Cambria" panose="02040503050406030204" pitchFamily="18" charset="0"/>
              </a:rPr>
              <a:t>Institutions </a:t>
            </a:r>
            <a:r>
              <a:rPr lang="en-US" sz="1600" kern="1200" dirty="0">
                <a:latin typeface="Cambria" panose="02040503050406030204" pitchFamily="18" charset="0"/>
              </a:rPr>
              <a:t>should embed student </a:t>
            </a:r>
            <a:r>
              <a:rPr lang="en-US" sz="1600" kern="1200" dirty="0" smtClean="0">
                <a:latin typeface="Cambria" panose="02040503050406030204" pitchFamily="18" charset="0"/>
              </a:rPr>
              <a:t>centered </a:t>
            </a:r>
            <a:r>
              <a:rPr lang="en-US" sz="1600" kern="1200" dirty="0">
                <a:latin typeface="Cambria" panose="02040503050406030204" pitchFamily="18" charset="0"/>
              </a:rPr>
              <a:t>learning approaches in their programmes. The way in which the programmes are delivered should encourage students to take an active role in co creating the learning process. </a:t>
            </a:r>
            <a:endParaRPr lang="el-GR" sz="1600" kern="1200" dirty="0">
              <a:latin typeface="Cambria" panose="02040503050406030204" pitchFamily="18" charset="0"/>
            </a:endParaRPr>
          </a:p>
        </p:txBody>
      </p:sp>
    </p:spTree>
    <p:extLst>
      <p:ext uri="{BB962C8B-B14F-4D97-AF65-F5344CB8AC3E}">
        <p14:creationId xmlns:p14="http://schemas.microsoft.com/office/powerpoint/2010/main" xmlns="" val="1214659634"/>
      </p:ext>
    </p:extLst>
  </p:cSld>
  <p:clrMapOvr>
    <a:masterClrMapping/>
  </p:clrMapOvr>
  <p:transition spd="slow">
    <p:wip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bwMode="auto">
          <a:xfrm>
            <a:off x="179512" y="908720"/>
            <a:ext cx="8784976" cy="730473"/>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l-GR" sz="2800" b="1" dirty="0">
                <a:solidFill>
                  <a:srgbClr val="C00000"/>
                </a:solidFill>
                <a:latin typeface="Calibri" panose="020F0502020204030204" pitchFamily="34" charset="0"/>
                <a:ea typeface="+mn-ea"/>
                <a:cs typeface="+mn-cs"/>
              </a:rPr>
              <a:t>Εσωτερικά Συστήματα Διασφάλισης Ποιότητας </a:t>
            </a:r>
            <a:r>
              <a:rPr lang="el-GR" sz="2800" b="1" dirty="0" smtClean="0">
                <a:solidFill>
                  <a:srgbClr val="C00000"/>
                </a:solidFill>
                <a:latin typeface="Calibri" panose="020F0502020204030204" pitchFamily="34" charset="0"/>
                <a:ea typeface="+mn-ea"/>
                <a:cs typeface="+mn-cs"/>
              </a:rPr>
              <a:t>ΑΕΙ </a:t>
            </a:r>
            <a:r>
              <a:rPr lang="el-GR" sz="2800" dirty="0" smtClean="0">
                <a:solidFill>
                  <a:srgbClr val="C00000"/>
                </a:solidFill>
                <a:latin typeface="Calibri" panose="020F0502020204030204" pitchFamily="34" charset="0"/>
                <a:ea typeface="+mn-ea"/>
                <a:cs typeface="+mn-cs"/>
              </a:rPr>
              <a:t>(3/</a:t>
            </a:r>
            <a:r>
              <a:rPr lang="en-US" sz="2800" dirty="0" smtClean="0">
                <a:solidFill>
                  <a:srgbClr val="C00000"/>
                </a:solidFill>
                <a:latin typeface="Calibri" panose="020F0502020204030204" pitchFamily="34" charset="0"/>
                <a:ea typeface="+mn-ea"/>
                <a:cs typeface="+mn-cs"/>
              </a:rPr>
              <a:t>4</a:t>
            </a:r>
            <a:r>
              <a:rPr lang="el-GR" sz="2800" dirty="0" smtClean="0">
                <a:solidFill>
                  <a:srgbClr val="C00000"/>
                </a:solidFill>
                <a:latin typeface="Calibri" panose="020F0502020204030204" pitchFamily="34" charset="0"/>
                <a:ea typeface="+mn-ea"/>
                <a:cs typeface="+mn-cs"/>
              </a:rPr>
              <a:t>)</a:t>
            </a:r>
            <a:r>
              <a:rPr lang="en-US" sz="2800" dirty="0" smtClean="0">
                <a:solidFill>
                  <a:srgbClr val="C00000"/>
                </a:solidFill>
                <a:latin typeface="Calibri" panose="020F0502020204030204" pitchFamily="34" charset="0"/>
                <a:ea typeface="+mn-ea"/>
                <a:cs typeface="+mn-cs"/>
              </a:rPr>
              <a:t/>
            </a:r>
            <a:br>
              <a:rPr lang="en-US" sz="2800" dirty="0" smtClean="0">
                <a:solidFill>
                  <a:srgbClr val="C00000"/>
                </a:solidFill>
                <a:latin typeface="Calibri" panose="020F0502020204030204" pitchFamily="34" charset="0"/>
                <a:ea typeface="+mn-ea"/>
                <a:cs typeface="+mn-cs"/>
              </a:rPr>
            </a:br>
            <a:r>
              <a:rPr lang="en-US" sz="2800" dirty="0" smtClean="0">
                <a:solidFill>
                  <a:srgbClr val="C00000"/>
                </a:solidFill>
                <a:latin typeface="Calibri" panose="020F0502020204030204" pitchFamily="34" charset="0"/>
                <a:ea typeface="+mn-ea"/>
                <a:cs typeface="+mn-cs"/>
              </a:rPr>
              <a:t>European Standards and Guidelines (ESG)</a:t>
            </a:r>
            <a:r>
              <a:rPr lang="el-GR" sz="3600" dirty="0" smtClean="0">
                <a:latin typeface="Calibri" pitchFamily="34" charset="0"/>
              </a:rPr>
              <a:t/>
            </a:r>
            <a:br>
              <a:rPr lang="el-GR" sz="3600" dirty="0" smtClean="0">
                <a:latin typeface="Calibri" pitchFamily="34" charset="0"/>
              </a:rPr>
            </a:br>
            <a:endParaRPr lang="en-GB" sz="3600" dirty="0" smtClean="0"/>
          </a:p>
        </p:txBody>
      </p:sp>
      <p:sp>
        <p:nvSpPr>
          <p:cNvPr id="37891" name="TextBox 7"/>
          <p:cNvSpPr txBox="1">
            <a:spLocks noChangeArrowheads="1"/>
          </p:cNvSpPr>
          <p:nvPr/>
        </p:nvSpPr>
        <p:spPr bwMode="auto">
          <a:xfrm>
            <a:off x="34925" y="6518275"/>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Γεωπονικό Πανεπιστήμιο Αθηνών 09.04.2014</a:t>
            </a:r>
            <a:endParaRPr lang="en-GB" sz="1600" b="1" dirty="0">
              <a:solidFill>
                <a:srgbClr val="D9D9D9"/>
              </a:solidFill>
              <a:latin typeface="Calibri" pitchFamily="34" charset="0"/>
            </a:endParaRPr>
          </a:p>
        </p:txBody>
      </p:sp>
      <p:sp>
        <p:nvSpPr>
          <p:cNvPr id="2" name="Content Placeholder 1"/>
          <p:cNvSpPr>
            <a:spLocks noGrp="1"/>
          </p:cNvSpPr>
          <p:nvPr>
            <p:ph idx="1"/>
          </p:nvPr>
        </p:nvSpPr>
        <p:spPr>
          <a:xfrm>
            <a:off x="89756" y="1999233"/>
            <a:ext cx="8964488" cy="4454103"/>
          </a:xfrm>
        </p:spPr>
        <p:txBody>
          <a:bodyPr/>
          <a:lstStyle/>
          <a:p>
            <a:pPr marL="0" indent="0">
              <a:buNone/>
            </a:pPr>
            <a:r>
              <a:rPr lang="en-US" sz="1600" kern="1200" dirty="0" smtClean="0">
                <a:solidFill>
                  <a:srgbClr val="0070C0"/>
                </a:solidFill>
                <a:latin typeface="Arial" charset="0"/>
              </a:rPr>
              <a:t>1.4 </a:t>
            </a:r>
            <a:r>
              <a:rPr lang="en-US" sz="1600" kern="1200" dirty="0">
                <a:solidFill>
                  <a:srgbClr val="0070C0"/>
                </a:solidFill>
                <a:latin typeface="Arial" charset="0"/>
              </a:rPr>
              <a:t>Student admission, progression and completion</a:t>
            </a:r>
            <a:endParaRPr lang="el-GR" sz="1600" kern="1200" dirty="0">
              <a:solidFill>
                <a:srgbClr val="0070C0"/>
              </a:solidFill>
              <a:latin typeface="Arial" charset="0"/>
            </a:endParaRPr>
          </a:p>
          <a:p>
            <a:pPr marL="0" indent="0">
              <a:buNone/>
            </a:pPr>
            <a:r>
              <a:rPr lang="en-US" sz="1600" kern="1200" dirty="0" smtClean="0">
                <a:latin typeface="Cambria" panose="02040503050406030204" pitchFamily="18" charset="0"/>
              </a:rPr>
              <a:t>Institutions </a:t>
            </a:r>
            <a:r>
              <a:rPr lang="en-US" sz="1600" kern="1200" dirty="0">
                <a:latin typeface="Cambria" panose="02040503050406030204" pitchFamily="18" charset="0"/>
              </a:rPr>
              <a:t>should have pre‐defined, published and consistently applied regulations covering all phases of the student “life cycle”, e.g. student admission, assessment, recognition and certification.</a:t>
            </a:r>
            <a:endParaRPr lang="el-GR" sz="1600" kern="1200" dirty="0">
              <a:latin typeface="Cambria" panose="02040503050406030204" pitchFamily="18" charset="0"/>
            </a:endParaRPr>
          </a:p>
          <a:p>
            <a:pPr marL="0" indent="0">
              <a:buNone/>
            </a:pPr>
            <a:r>
              <a:rPr lang="en-US" sz="1600" kern="1200" dirty="0">
                <a:solidFill>
                  <a:srgbClr val="0070C0"/>
                </a:solidFill>
                <a:latin typeface="Arial" charset="0"/>
              </a:rPr>
              <a:t>1.5 Development of teaching staff</a:t>
            </a:r>
            <a:endParaRPr lang="el-GR" sz="1600" kern="1200" dirty="0">
              <a:solidFill>
                <a:srgbClr val="0070C0"/>
              </a:solidFill>
              <a:latin typeface="Arial" charset="0"/>
            </a:endParaRPr>
          </a:p>
          <a:p>
            <a:pPr marL="0" indent="0">
              <a:buNone/>
            </a:pPr>
            <a:r>
              <a:rPr lang="en-US" sz="1600" kern="1200" dirty="0" smtClean="0">
                <a:latin typeface="Cambria" panose="02040503050406030204" pitchFamily="18" charset="0"/>
              </a:rPr>
              <a:t>Institutions </a:t>
            </a:r>
            <a:r>
              <a:rPr lang="en-US" sz="1600" kern="1200" dirty="0">
                <a:latin typeface="Cambria" panose="02040503050406030204" pitchFamily="18" charset="0"/>
              </a:rPr>
              <a:t>should have fair and transparent processes for the recruitment and development of all staff that allow them to assure themselves of the competence of their teachers.</a:t>
            </a:r>
            <a:endParaRPr lang="el-GR" sz="1600" kern="1200" dirty="0">
              <a:latin typeface="Cambria" panose="02040503050406030204" pitchFamily="18" charset="0"/>
            </a:endParaRPr>
          </a:p>
          <a:p>
            <a:pPr marL="0" indent="0">
              <a:buNone/>
            </a:pPr>
            <a:r>
              <a:rPr lang="en-US" sz="1600" kern="1200" dirty="0">
                <a:solidFill>
                  <a:srgbClr val="0070C0"/>
                </a:solidFill>
                <a:latin typeface="Arial" charset="0"/>
              </a:rPr>
              <a:t>1.6 Learning resources and student support</a:t>
            </a:r>
            <a:endParaRPr lang="el-GR" sz="1600" kern="1200" dirty="0">
              <a:solidFill>
                <a:srgbClr val="0070C0"/>
              </a:solidFill>
              <a:latin typeface="Arial" charset="0"/>
            </a:endParaRPr>
          </a:p>
          <a:p>
            <a:pPr marL="0" indent="0">
              <a:buNone/>
            </a:pPr>
            <a:r>
              <a:rPr lang="en-US" sz="1600" kern="1200" dirty="0">
                <a:latin typeface="Cambria" panose="02040503050406030204" pitchFamily="18" charset="0"/>
              </a:rPr>
              <a:t>Institutions should ensure that learning and student support resources are adequate, readily accessible and appropriate.</a:t>
            </a:r>
            <a:endParaRPr lang="el-GR" sz="1600" kern="1200" dirty="0">
              <a:latin typeface="Cambria" panose="02040503050406030204" pitchFamily="18" charset="0"/>
            </a:endParaRPr>
          </a:p>
          <a:p>
            <a:pPr marL="0" indent="0">
              <a:buNone/>
            </a:pPr>
            <a:r>
              <a:rPr lang="en-US" sz="1600" kern="1200" dirty="0">
                <a:solidFill>
                  <a:srgbClr val="0070C0"/>
                </a:solidFill>
                <a:latin typeface="Arial" charset="0"/>
              </a:rPr>
              <a:t>1.7 Information </a:t>
            </a:r>
            <a:r>
              <a:rPr lang="en-US" sz="1600" kern="1200" dirty="0" smtClean="0">
                <a:solidFill>
                  <a:srgbClr val="0070C0"/>
                </a:solidFill>
                <a:latin typeface="Arial" charset="0"/>
              </a:rPr>
              <a:t>management / </a:t>
            </a:r>
            <a:r>
              <a:rPr lang="en-US" sz="1600" kern="1200" dirty="0">
                <a:solidFill>
                  <a:srgbClr val="0070C0"/>
                </a:solidFill>
                <a:latin typeface="Arial" charset="0"/>
              </a:rPr>
              <a:t>1.8 Public information</a:t>
            </a:r>
            <a:endParaRPr lang="el-GR" sz="1600" kern="1200" dirty="0">
              <a:solidFill>
                <a:srgbClr val="0070C0"/>
              </a:solidFill>
              <a:latin typeface="Arial" charset="0"/>
            </a:endParaRPr>
          </a:p>
          <a:p>
            <a:pPr marL="0" indent="0">
              <a:buNone/>
            </a:pPr>
            <a:r>
              <a:rPr lang="en-US" sz="1600" kern="1200" dirty="0">
                <a:latin typeface="Cambria" panose="02040503050406030204" pitchFamily="18" charset="0"/>
              </a:rPr>
              <a:t>Institutions should ensure that they collect, </a:t>
            </a:r>
            <a:r>
              <a:rPr lang="en-US" sz="1600" kern="1200" dirty="0" err="1">
                <a:latin typeface="Cambria" panose="02040503050406030204" pitchFamily="18" charset="0"/>
              </a:rPr>
              <a:t>analyse</a:t>
            </a:r>
            <a:r>
              <a:rPr lang="en-US" sz="1600" kern="1200" dirty="0">
                <a:latin typeface="Cambria" panose="02040503050406030204" pitchFamily="18" charset="0"/>
              </a:rPr>
              <a:t> and use relevant information for the effective management of their programmes and other activities. Institutions should publish information about their activities, including programmes, which is clear, accurate, objective, up‐to date and readily accessible.</a:t>
            </a:r>
            <a:endParaRPr lang="el-GR" sz="1600" kern="1200" dirty="0">
              <a:solidFill>
                <a:srgbClr val="0070C0"/>
              </a:solidFill>
              <a:latin typeface="Arial" charset="0"/>
            </a:endParaRPr>
          </a:p>
          <a:p>
            <a:pPr marL="0" indent="0">
              <a:buNone/>
            </a:pPr>
            <a:r>
              <a:rPr lang="en-US" sz="1600" kern="1200" dirty="0">
                <a:solidFill>
                  <a:srgbClr val="0070C0"/>
                </a:solidFill>
                <a:latin typeface="Arial" charset="0"/>
              </a:rPr>
              <a:t>1.9 On‐going monitoring and periodic review of </a:t>
            </a:r>
            <a:r>
              <a:rPr lang="en-US" sz="1600" kern="1200" dirty="0" smtClean="0">
                <a:solidFill>
                  <a:srgbClr val="0070C0"/>
                </a:solidFill>
                <a:latin typeface="Arial" charset="0"/>
              </a:rPr>
              <a:t>programmes</a:t>
            </a:r>
            <a:endParaRPr lang="el-GR" sz="1600" kern="1200" dirty="0" smtClean="0">
              <a:solidFill>
                <a:srgbClr val="0070C0"/>
              </a:solidFill>
              <a:latin typeface="Arial" charset="0"/>
            </a:endParaRPr>
          </a:p>
          <a:p>
            <a:pPr marL="0" indent="0">
              <a:buNone/>
            </a:pPr>
            <a:r>
              <a:rPr lang="en-US" sz="1600" kern="1200" dirty="0">
                <a:solidFill>
                  <a:srgbClr val="0070C0"/>
                </a:solidFill>
                <a:latin typeface="Arial" charset="0"/>
              </a:rPr>
              <a:t>1.10 Cyclical external quality assurance</a:t>
            </a:r>
            <a:endParaRPr lang="el-GR" sz="1600" kern="1200" dirty="0">
              <a:solidFill>
                <a:srgbClr val="0070C0"/>
              </a:solidFill>
              <a:latin typeface="Arial" charset="0"/>
            </a:endParaRPr>
          </a:p>
          <a:p>
            <a:pPr marL="0" indent="0">
              <a:buNone/>
            </a:pPr>
            <a:endParaRPr lang="el-GR" sz="1600" kern="1200" dirty="0">
              <a:solidFill>
                <a:srgbClr val="0070C0"/>
              </a:solidFill>
              <a:latin typeface="Arial" charset="0"/>
            </a:endParaRPr>
          </a:p>
          <a:p>
            <a:pPr marL="0" indent="0">
              <a:buNone/>
            </a:pPr>
            <a:endParaRPr lang="el-GR" sz="1600" kern="1200" dirty="0">
              <a:latin typeface="Cambria" panose="02040503050406030204" pitchFamily="18" charset="0"/>
            </a:endParaRPr>
          </a:p>
        </p:txBody>
      </p:sp>
    </p:spTree>
    <p:extLst>
      <p:ext uri="{BB962C8B-B14F-4D97-AF65-F5344CB8AC3E}">
        <p14:creationId xmlns:p14="http://schemas.microsoft.com/office/powerpoint/2010/main" xmlns="" val="1666894351"/>
      </p:ext>
    </p:extLst>
  </p:cSld>
  <p:clrMapOvr>
    <a:masterClrMapping/>
  </p:clrMapOvr>
  <p:transition spd="slow">
    <p:wip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8" name="TextBox 7"/>
          <p:cNvSpPr txBox="1">
            <a:spLocks noChangeArrowheads="1"/>
          </p:cNvSpPr>
          <p:nvPr/>
        </p:nvSpPr>
        <p:spPr bwMode="auto">
          <a:xfrm>
            <a:off x="34925" y="6518275"/>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Γεωπονικό Πανεπιστήμιο Αθηνών 09.04.2014</a:t>
            </a:r>
            <a:endParaRPr lang="en-GB" sz="1600" b="1" dirty="0">
              <a:solidFill>
                <a:srgbClr val="D9D9D9"/>
              </a:solidFill>
              <a:latin typeface="Calibri" pitchFamily="34" charset="0"/>
            </a:endParaRPr>
          </a:p>
        </p:txBody>
      </p:sp>
      <p:sp>
        <p:nvSpPr>
          <p:cNvPr id="5" name="Title 1"/>
          <p:cNvSpPr>
            <a:spLocks noGrp="1"/>
          </p:cNvSpPr>
          <p:nvPr>
            <p:ph type="title"/>
          </p:nvPr>
        </p:nvSpPr>
        <p:spPr bwMode="auto">
          <a:xfrm>
            <a:off x="683568" y="2193468"/>
            <a:ext cx="7992888" cy="863947"/>
          </a:xfrm>
          <a:noFill/>
          <a:ln>
            <a:miter lim="800000"/>
            <a:headEnd/>
            <a:tailEnd/>
          </a:ln>
        </p:spPr>
        <p:txBody>
          <a:bodyPr vert="horz" wrap="square" lIns="91440" tIns="45720" rIns="91440" bIns="45720" numCol="1" anchor="t" anchorCtr="0" compatLnSpc="1">
            <a:prstTxWarp prst="textNoShape">
              <a:avLst/>
            </a:prstTxWarp>
          </a:bodyPr>
          <a:lstStyle/>
          <a:p>
            <a:pPr marL="0" indent="0"/>
            <a:r>
              <a:rPr lang="el-GR" sz="2800" dirty="0" smtClean="0">
                <a:solidFill>
                  <a:srgbClr val="002060"/>
                </a:solidFill>
                <a:effectLst>
                  <a:outerShdw blurRad="38100" dist="38100" dir="2700000" algn="tl">
                    <a:srgbClr val="000000">
                      <a:alpha val="43137"/>
                    </a:srgbClr>
                  </a:outerShdw>
                </a:effectLst>
                <a:latin typeface="Cambria" panose="02040503050406030204" pitchFamily="18" charset="0"/>
              </a:rPr>
              <a:t>Συμπληρωματικό Υλικό</a:t>
            </a:r>
            <a:br>
              <a:rPr lang="el-GR" sz="2800" dirty="0" smtClean="0">
                <a:solidFill>
                  <a:srgbClr val="002060"/>
                </a:solidFill>
                <a:effectLst>
                  <a:outerShdw blurRad="38100" dist="38100" dir="2700000" algn="tl">
                    <a:srgbClr val="000000">
                      <a:alpha val="43137"/>
                    </a:srgbClr>
                  </a:outerShdw>
                </a:effectLst>
                <a:latin typeface="Cambria" panose="02040503050406030204" pitchFamily="18" charset="0"/>
              </a:rPr>
            </a:br>
            <a:r>
              <a:rPr lang="el-GR" sz="2800" dirty="0">
                <a:solidFill>
                  <a:srgbClr val="002060"/>
                </a:solidFill>
                <a:effectLst>
                  <a:outerShdw blurRad="38100" dist="38100" dir="2700000" algn="tl">
                    <a:srgbClr val="000000">
                      <a:alpha val="43137"/>
                    </a:srgbClr>
                  </a:outerShdw>
                </a:effectLst>
                <a:latin typeface="Cambria" panose="02040503050406030204" pitchFamily="18" charset="0"/>
              </a:rPr>
              <a:t/>
            </a:r>
            <a:br>
              <a:rPr lang="el-GR" sz="2800" dirty="0">
                <a:solidFill>
                  <a:srgbClr val="002060"/>
                </a:solidFill>
                <a:effectLst>
                  <a:outerShdw blurRad="38100" dist="38100" dir="2700000" algn="tl">
                    <a:srgbClr val="000000">
                      <a:alpha val="43137"/>
                    </a:srgbClr>
                  </a:outerShdw>
                </a:effectLst>
                <a:latin typeface="Cambria" panose="02040503050406030204" pitchFamily="18" charset="0"/>
              </a:rPr>
            </a:br>
            <a:r>
              <a:rPr lang="el-GR" sz="2800" dirty="0" smtClean="0">
                <a:solidFill>
                  <a:srgbClr val="002060"/>
                </a:solidFill>
                <a:effectLst>
                  <a:outerShdw blurRad="38100" dist="38100" dir="2700000" algn="tl">
                    <a:srgbClr val="000000">
                      <a:alpha val="43137"/>
                    </a:srgbClr>
                  </a:outerShdw>
                </a:effectLst>
                <a:latin typeface="Cambria" panose="02040503050406030204" pitchFamily="18" charset="0"/>
              </a:rPr>
              <a:t>Αρχές σχετικά με Μαθησιακά Αποτελέσματα</a:t>
            </a:r>
            <a:endParaRPr lang="en-US" sz="2800" dirty="0">
              <a:solidFill>
                <a:srgbClr val="002060"/>
              </a:solidFill>
              <a:effectLst>
                <a:outerShdw blurRad="38100" dist="38100" dir="2700000" algn="tl">
                  <a:srgbClr val="000000">
                    <a:alpha val="43137"/>
                  </a:srgbClr>
                </a:outerShdw>
              </a:effectLst>
              <a:latin typeface="Cambria" panose="02040503050406030204" pitchFamily="18" charset="0"/>
            </a:endParaRPr>
          </a:p>
        </p:txBody>
      </p:sp>
    </p:spTree>
    <p:extLst>
      <p:ext uri="{BB962C8B-B14F-4D97-AF65-F5344CB8AC3E}">
        <p14:creationId xmlns:p14="http://schemas.microsoft.com/office/powerpoint/2010/main" xmlns="" val="2338841799"/>
      </p:ext>
    </p:extLst>
  </p:cSld>
  <p:clrMapOvr>
    <a:masterClrMapping/>
  </p:clrMapOvr>
  <p:transition spd="slow">
    <p:wip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bwMode="auto">
          <a:xfrm>
            <a:off x="0" y="980727"/>
            <a:ext cx="9144000" cy="863947"/>
          </a:xfrm>
          <a:noFill/>
          <a:ln>
            <a:miter lim="800000"/>
            <a:headEnd/>
            <a:tailEnd/>
          </a:ln>
        </p:spPr>
        <p:txBody>
          <a:bodyPr vert="horz" wrap="square" lIns="91440" tIns="45720" rIns="91440" bIns="45720" numCol="1" anchor="t" anchorCtr="0" compatLnSpc="1">
            <a:prstTxWarp prst="textNoShape">
              <a:avLst/>
            </a:prstTxWarp>
          </a:bodyPr>
          <a:lstStyle/>
          <a:p>
            <a:r>
              <a:rPr lang="el-GR" sz="2800" b="1" kern="1200" dirty="0">
                <a:solidFill>
                  <a:srgbClr val="C00000"/>
                </a:solidFill>
                <a:latin typeface="Calibri" panose="020F0502020204030204" pitchFamily="34" charset="0"/>
                <a:ea typeface="+mn-ea"/>
                <a:cs typeface="+mn-cs"/>
              </a:rPr>
              <a:t>Αρχές σχετικά με τα μαθησιακά αποτελέσματα </a:t>
            </a:r>
            <a:r>
              <a:rPr lang="el-GR" sz="2800" b="1" kern="1200" dirty="0" smtClean="0">
                <a:solidFill>
                  <a:srgbClr val="C00000"/>
                </a:solidFill>
                <a:latin typeface="Calibri" panose="020F0502020204030204" pitchFamily="34" charset="0"/>
                <a:ea typeface="+mn-ea"/>
                <a:cs typeface="+mn-cs"/>
              </a:rPr>
              <a:t/>
            </a:r>
            <a:br>
              <a:rPr lang="el-GR" sz="2800" b="1" kern="1200" dirty="0" smtClean="0">
                <a:solidFill>
                  <a:srgbClr val="C00000"/>
                </a:solidFill>
                <a:latin typeface="Calibri" panose="020F0502020204030204" pitchFamily="34" charset="0"/>
                <a:ea typeface="+mn-ea"/>
                <a:cs typeface="+mn-cs"/>
              </a:rPr>
            </a:br>
            <a:r>
              <a:rPr lang="el-GR" sz="2800" b="1" kern="1200" dirty="0" smtClean="0">
                <a:solidFill>
                  <a:srgbClr val="C00000"/>
                </a:solidFill>
                <a:latin typeface="Calibri" panose="020F0502020204030204" pitchFamily="34" charset="0"/>
                <a:ea typeface="+mn-ea"/>
                <a:cs typeface="+mn-cs"/>
              </a:rPr>
              <a:t>και την </a:t>
            </a:r>
            <a:r>
              <a:rPr lang="el-GR" sz="2800" b="1" kern="1200" dirty="0">
                <a:solidFill>
                  <a:srgbClr val="C00000"/>
                </a:solidFill>
                <a:latin typeface="Calibri" panose="020F0502020204030204" pitchFamily="34" charset="0"/>
                <a:ea typeface="+mn-ea"/>
                <a:cs typeface="+mn-cs"/>
              </a:rPr>
              <a:t>πιστοποίηση τους:</a:t>
            </a:r>
            <a:endParaRPr lang="en-GB" sz="2800" b="1" kern="1200" dirty="0">
              <a:solidFill>
                <a:srgbClr val="C00000"/>
              </a:solidFill>
              <a:latin typeface="Calibri" panose="020F0502020204030204" pitchFamily="34" charset="0"/>
              <a:ea typeface="+mn-ea"/>
              <a:cs typeface="+mn-cs"/>
            </a:endParaRPr>
          </a:p>
        </p:txBody>
      </p:sp>
      <p:sp>
        <p:nvSpPr>
          <p:cNvPr id="43010" name="Content Placeholder 2"/>
          <p:cNvSpPr>
            <a:spLocks noGrp="1"/>
          </p:cNvSpPr>
          <p:nvPr>
            <p:ph idx="1"/>
          </p:nvPr>
        </p:nvSpPr>
        <p:spPr bwMode="auto">
          <a:xfrm>
            <a:off x="251520" y="1927225"/>
            <a:ext cx="8712968" cy="4525963"/>
          </a:xfrm>
          <a:noFill/>
          <a:ln>
            <a:miter lim="800000"/>
            <a:headEnd/>
            <a:tailEnd/>
          </a:ln>
        </p:spPr>
        <p:txBody>
          <a:bodyPr vert="horz" wrap="square" lIns="91440" tIns="45720" rIns="91440" bIns="45720" numCol="1" anchor="t" anchorCtr="0" compatLnSpc="1">
            <a:prstTxWarp prst="textNoShape">
              <a:avLst/>
            </a:prstTxWarp>
          </a:bodyPr>
          <a:lstStyle/>
          <a:p>
            <a:pPr marL="0" indent="0">
              <a:spcBef>
                <a:spcPts val="600"/>
              </a:spcBef>
              <a:buNone/>
            </a:pPr>
            <a:r>
              <a:rPr lang="el-GR" sz="1600" b="1" dirty="0" smtClean="0">
                <a:latin typeface="Calibri" pitchFamily="34" charset="0"/>
              </a:rPr>
              <a:t>1 </a:t>
            </a:r>
            <a:r>
              <a:rPr lang="el-GR" sz="1600" dirty="0" smtClean="0">
                <a:latin typeface="Calibri" pitchFamily="34" charset="0"/>
              </a:rPr>
              <a:t>: Ο οργανισμός πιστοποίησης θα πρέπει να λαμβάνει υπόψη τα </a:t>
            </a:r>
            <a:r>
              <a:rPr lang="el-GR" sz="1600" dirty="0" smtClean="0">
                <a:solidFill>
                  <a:schemeClr val="tx2"/>
                </a:solidFill>
                <a:latin typeface="Calibri" pitchFamily="34" charset="0"/>
              </a:rPr>
              <a:t>μαθησιακά αποτελέσματα </a:t>
            </a:r>
            <a:r>
              <a:rPr lang="el-GR" sz="1600" dirty="0" smtClean="0">
                <a:latin typeface="Calibri" pitchFamily="34" charset="0"/>
              </a:rPr>
              <a:t>στις αξιολογήσεις τους</a:t>
            </a:r>
            <a:endParaRPr lang="en-GB" sz="1600" dirty="0" smtClean="0">
              <a:latin typeface="Calibri" pitchFamily="34" charset="0"/>
            </a:endParaRPr>
          </a:p>
          <a:p>
            <a:pPr marL="0" indent="0">
              <a:spcBef>
                <a:spcPts val="600"/>
              </a:spcBef>
              <a:buNone/>
            </a:pPr>
            <a:r>
              <a:rPr lang="el-GR" sz="1600" b="1" dirty="0" smtClean="0">
                <a:latin typeface="Calibri" pitchFamily="34" charset="0"/>
              </a:rPr>
              <a:t>2</a:t>
            </a:r>
            <a:r>
              <a:rPr lang="el-GR" sz="1600" dirty="0" smtClean="0">
                <a:latin typeface="Calibri" pitchFamily="34" charset="0"/>
              </a:rPr>
              <a:t>:  ........αξιολογεί κατά πόσον τα μαθησιακά αποτελέσματα είναι σύμφωνα με το </a:t>
            </a:r>
            <a:r>
              <a:rPr lang="el-GR" sz="1600" dirty="0" smtClean="0">
                <a:solidFill>
                  <a:schemeClr val="tx2"/>
                </a:solidFill>
                <a:latin typeface="Calibri" pitchFamily="34" charset="0"/>
              </a:rPr>
              <a:t>Εθνικό Πλαίσιο Προσόντων του Ευρωπαϊκού Χώρου Τριτοβάθμιας Εκπαίδευσης </a:t>
            </a:r>
            <a:r>
              <a:rPr lang="el-GR" sz="1600" dirty="0" smtClean="0">
                <a:latin typeface="Calibri" pitchFamily="34" charset="0"/>
              </a:rPr>
              <a:t>.</a:t>
            </a:r>
            <a:endParaRPr lang="en-GB" sz="1600" dirty="0" smtClean="0">
              <a:latin typeface="Calibri" pitchFamily="34" charset="0"/>
            </a:endParaRPr>
          </a:p>
          <a:p>
            <a:pPr marL="0" indent="0">
              <a:spcBef>
                <a:spcPts val="600"/>
              </a:spcBef>
              <a:buNone/>
            </a:pPr>
            <a:r>
              <a:rPr lang="el-GR" sz="1600" b="1" dirty="0" smtClean="0">
                <a:latin typeface="Calibri" pitchFamily="34" charset="0"/>
              </a:rPr>
              <a:t>3 </a:t>
            </a:r>
            <a:r>
              <a:rPr lang="el-GR" sz="1600" dirty="0" smtClean="0">
                <a:latin typeface="Calibri" pitchFamily="34" charset="0"/>
              </a:rPr>
              <a:t>:  ......αξιολογεί κατά πόσον </a:t>
            </a:r>
            <a:r>
              <a:rPr lang="el-GR" sz="1600" dirty="0" smtClean="0">
                <a:solidFill>
                  <a:schemeClr val="tx2"/>
                </a:solidFill>
                <a:latin typeface="Calibri" pitchFamily="34" charset="0"/>
              </a:rPr>
              <a:t>ελήφθη υπόψη </a:t>
            </a:r>
            <a:r>
              <a:rPr lang="el-GR" sz="1600" dirty="0">
                <a:solidFill>
                  <a:schemeClr val="tx2"/>
                </a:solidFill>
                <a:latin typeface="Calibri" pitchFamily="34" charset="0"/>
              </a:rPr>
              <a:t>η</a:t>
            </a:r>
            <a:r>
              <a:rPr lang="el-GR" sz="1600" dirty="0" smtClean="0">
                <a:solidFill>
                  <a:schemeClr val="tx2"/>
                </a:solidFill>
                <a:latin typeface="Calibri" pitchFamily="34" charset="0"/>
              </a:rPr>
              <a:t> γνώμη επαγγελματιών </a:t>
            </a:r>
            <a:r>
              <a:rPr lang="el-GR" sz="1600" dirty="0" smtClean="0">
                <a:latin typeface="Calibri" pitchFamily="34" charset="0"/>
              </a:rPr>
              <a:t>κατά το σχεδιασμό ή την αναθεώρηση των προγραμμάτων σπουδών και των μαθησιακών αποτελεσμάτων .</a:t>
            </a:r>
            <a:endParaRPr lang="en-GB" sz="1600" dirty="0" smtClean="0">
              <a:latin typeface="Calibri" pitchFamily="34" charset="0"/>
            </a:endParaRPr>
          </a:p>
          <a:p>
            <a:pPr marL="0" indent="0">
              <a:spcBef>
                <a:spcPts val="600"/>
              </a:spcBef>
              <a:buNone/>
            </a:pPr>
            <a:r>
              <a:rPr lang="el-GR" sz="1600" b="1" dirty="0" smtClean="0">
                <a:latin typeface="Calibri" pitchFamily="34" charset="0"/>
              </a:rPr>
              <a:t>4 </a:t>
            </a:r>
            <a:r>
              <a:rPr lang="el-GR" sz="1600" dirty="0" smtClean="0">
                <a:latin typeface="Calibri" pitchFamily="34" charset="0"/>
              </a:rPr>
              <a:t>: ........ κατά </a:t>
            </a:r>
            <a:r>
              <a:rPr lang="el-GR" sz="1600" dirty="0" smtClean="0">
                <a:solidFill>
                  <a:schemeClr val="tx2"/>
                </a:solidFill>
                <a:latin typeface="Calibri" pitchFamily="34" charset="0"/>
              </a:rPr>
              <a:t>πόσον τα μαθησιακά αποτελέσματα και η αξιολόγησή τους </a:t>
            </a:r>
            <a:r>
              <a:rPr lang="el-GR" sz="1600" dirty="0" smtClean="0">
                <a:latin typeface="Calibri" pitchFamily="34" charset="0"/>
              </a:rPr>
              <a:t>από τα ιδρύματα τριτοβάθμιας εκπαίδευσης </a:t>
            </a:r>
            <a:r>
              <a:rPr lang="el-GR" sz="1600" dirty="0" smtClean="0">
                <a:solidFill>
                  <a:schemeClr val="tx2"/>
                </a:solidFill>
                <a:latin typeface="Calibri" pitchFamily="34" charset="0"/>
              </a:rPr>
              <a:t>είναι κατανοητά και κοινοποιημένα</a:t>
            </a:r>
            <a:r>
              <a:rPr lang="el-GR" sz="1600" dirty="0" smtClean="0">
                <a:latin typeface="Calibri" pitchFamily="34" charset="0"/>
              </a:rPr>
              <a:t>.</a:t>
            </a:r>
            <a:endParaRPr lang="en-GB" sz="1600" dirty="0" smtClean="0">
              <a:latin typeface="Calibri" pitchFamily="34" charset="0"/>
            </a:endParaRPr>
          </a:p>
          <a:p>
            <a:pPr marL="0" indent="0">
              <a:spcBef>
                <a:spcPts val="600"/>
              </a:spcBef>
              <a:buNone/>
            </a:pPr>
            <a:r>
              <a:rPr lang="el-GR" sz="1600" b="1" dirty="0" smtClean="0">
                <a:latin typeface="Calibri" pitchFamily="34" charset="0"/>
              </a:rPr>
              <a:t>5 </a:t>
            </a:r>
            <a:r>
              <a:rPr lang="el-GR" sz="1600" dirty="0" smtClean="0">
                <a:latin typeface="Calibri" pitchFamily="34" charset="0"/>
              </a:rPr>
              <a:t>: .........κατά πόσον ο σχεδιασμός προγραμμάτων σπουδών και το περιεχόμενο τους </a:t>
            </a:r>
            <a:r>
              <a:rPr lang="el-GR" sz="1600" dirty="0" smtClean="0">
                <a:solidFill>
                  <a:schemeClr val="tx2"/>
                </a:solidFill>
                <a:latin typeface="Calibri" pitchFamily="34" charset="0"/>
              </a:rPr>
              <a:t>επιτρέπουν στους φοιτητές να επιτύχουν το επιδιωκόμενο αποτέλεσμα </a:t>
            </a:r>
            <a:r>
              <a:rPr lang="el-GR" sz="1600" dirty="0" smtClean="0">
                <a:latin typeface="Calibri" pitchFamily="34" charset="0"/>
              </a:rPr>
              <a:t>(ΕΑ) και εάν τα ιδρύματα τριτοβάθμιας εκπαίδευσης επιβάλλουν τις κατάλληλες διαδικασίες για την αξιολόγηση εκείνων που προορίζονται για το ΕΑ .</a:t>
            </a:r>
            <a:endParaRPr lang="en-GB" sz="1600" dirty="0" smtClean="0">
              <a:latin typeface="Calibri" pitchFamily="34" charset="0"/>
            </a:endParaRPr>
          </a:p>
          <a:p>
            <a:pPr marL="0" indent="0">
              <a:spcBef>
                <a:spcPts val="600"/>
              </a:spcBef>
              <a:buNone/>
            </a:pPr>
            <a:r>
              <a:rPr lang="el-GR" sz="1600" b="1" dirty="0" smtClean="0">
                <a:latin typeface="Calibri" pitchFamily="34" charset="0"/>
              </a:rPr>
              <a:t>6 </a:t>
            </a:r>
            <a:r>
              <a:rPr lang="el-GR" sz="1600" dirty="0" smtClean="0">
                <a:latin typeface="Calibri" pitchFamily="34" charset="0"/>
              </a:rPr>
              <a:t>: Σε περίπτωση </a:t>
            </a:r>
            <a:r>
              <a:rPr lang="el-GR" sz="1600" dirty="0">
                <a:latin typeface="Calibri" pitchFamily="34" charset="0"/>
              </a:rPr>
              <a:t>πιστοποίησης </a:t>
            </a:r>
            <a:r>
              <a:rPr lang="el-GR" sz="1600" dirty="0" smtClean="0">
                <a:latin typeface="Calibri" pitchFamily="34" charset="0"/>
              </a:rPr>
              <a:t>του προγράμματος , </a:t>
            </a:r>
            <a:r>
              <a:rPr lang="el-GR" sz="1600" dirty="0">
                <a:latin typeface="Calibri" pitchFamily="34" charset="0"/>
              </a:rPr>
              <a:t>ο </a:t>
            </a:r>
            <a:r>
              <a:rPr lang="el-GR" sz="1600" dirty="0" smtClean="0">
                <a:latin typeface="Calibri" pitchFamily="34" charset="0"/>
              </a:rPr>
              <a:t> </a:t>
            </a:r>
            <a:r>
              <a:rPr lang="el-GR" sz="1600" dirty="0">
                <a:latin typeface="Calibri" pitchFamily="34" charset="0"/>
              </a:rPr>
              <a:t>οργανισμός πιστοποίησης πρέπει</a:t>
            </a:r>
            <a:r>
              <a:rPr lang="el-GR" sz="1600" dirty="0" smtClean="0">
                <a:solidFill>
                  <a:schemeClr val="tx2"/>
                </a:solidFill>
                <a:latin typeface="Calibri" pitchFamily="34" charset="0"/>
              </a:rPr>
              <a:t> να αναφέρει ρητά στις εκθέσεις του τα μαθησιακά αποτελέσματα στα οποία στοχεύουν τα προγράμματα</a:t>
            </a:r>
            <a:r>
              <a:rPr lang="el-GR" sz="1600" dirty="0" smtClean="0">
                <a:latin typeface="Calibri" pitchFamily="34" charset="0"/>
              </a:rPr>
              <a:t>.</a:t>
            </a:r>
            <a:endParaRPr lang="en-GB" sz="1600" dirty="0" smtClean="0">
              <a:latin typeface="Calibri" pitchFamily="34" charset="0"/>
            </a:endParaRPr>
          </a:p>
          <a:p>
            <a:pPr marL="0" indent="0">
              <a:spcBef>
                <a:spcPts val="600"/>
              </a:spcBef>
              <a:buNone/>
            </a:pPr>
            <a:r>
              <a:rPr lang="el-GR" sz="1600" b="1" dirty="0" smtClean="0">
                <a:latin typeface="Calibri" pitchFamily="34" charset="0"/>
              </a:rPr>
              <a:t>7 </a:t>
            </a:r>
            <a:r>
              <a:rPr lang="el-GR" sz="1600" dirty="0" smtClean="0">
                <a:latin typeface="Calibri" pitchFamily="34" charset="0"/>
              </a:rPr>
              <a:t>: Σε περίπτωση </a:t>
            </a:r>
            <a:r>
              <a:rPr lang="el-GR" sz="1600" dirty="0">
                <a:latin typeface="Calibri" pitchFamily="34" charset="0"/>
              </a:rPr>
              <a:t>πιστοποίησης </a:t>
            </a:r>
            <a:r>
              <a:rPr lang="el-GR" sz="1600" dirty="0" smtClean="0">
                <a:latin typeface="Calibri" pitchFamily="34" charset="0"/>
              </a:rPr>
              <a:t>των ιδρυμάτων πρέπει να ελέγχονται οι διατάξεις του οργάνου </a:t>
            </a:r>
            <a:r>
              <a:rPr lang="el-GR" sz="1600" dirty="0" smtClean="0">
                <a:solidFill>
                  <a:schemeClr val="tx2"/>
                </a:solidFill>
                <a:latin typeface="Calibri" pitchFamily="34" charset="0"/>
              </a:rPr>
              <a:t>σχετικά με την εφαρμογή και την αξιολόγηση των μαθησιακών αποτελεσμάτων </a:t>
            </a:r>
            <a:r>
              <a:rPr lang="el-GR" sz="1600" dirty="0" smtClean="0">
                <a:latin typeface="Calibri" pitchFamily="34" charset="0"/>
              </a:rPr>
              <a:t>.</a:t>
            </a:r>
            <a:endParaRPr lang="en-GB" sz="1600" dirty="0" smtClean="0">
              <a:latin typeface="Calibri" pitchFamily="34" charset="0"/>
            </a:endParaRPr>
          </a:p>
        </p:txBody>
      </p:sp>
      <p:sp>
        <p:nvSpPr>
          <p:cNvPr id="43011" name="TextBox 7"/>
          <p:cNvSpPr txBox="1">
            <a:spLocks noChangeArrowheads="1"/>
          </p:cNvSpPr>
          <p:nvPr/>
        </p:nvSpPr>
        <p:spPr bwMode="auto">
          <a:xfrm>
            <a:off x="34925" y="6518275"/>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Γεωπονικό Πανεπιστήμιο Αθηνών 09.04.2014</a:t>
            </a:r>
            <a:endParaRPr lang="en-GB" sz="1600" b="1" dirty="0">
              <a:solidFill>
                <a:srgbClr val="D9D9D9"/>
              </a:solidFill>
              <a:latin typeface="Calibri" pitchFamily="34" charset="0"/>
            </a:endParaRPr>
          </a:p>
        </p:txBody>
      </p:sp>
    </p:spTree>
    <p:extLst>
      <p:ext uri="{BB962C8B-B14F-4D97-AF65-F5344CB8AC3E}">
        <p14:creationId xmlns:p14="http://schemas.microsoft.com/office/powerpoint/2010/main" xmlns="" val="1148904818"/>
      </p:ext>
    </p:extLst>
  </p:cSld>
  <p:clrMapOvr>
    <a:masterClrMapping/>
  </p:clrMapOvr>
  <p:transition spd="slow">
    <p:wip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extBox 1"/>
          <p:cNvSpPr txBox="1">
            <a:spLocks noChangeArrowheads="1"/>
          </p:cNvSpPr>
          <p:nvPr/>
        </p:nvSpPr>
        <p:spPr bwMode="auto">
          <a:xfrm>
            <a:off x="179388" y="1844675"/>
            <a:ext cx="8496300" cy="4478149"/>
          </a:xfrm>
          <a:prstGeom prst="rect">
            <a:avLst/>
          </a:prstGeom>
          <a:noFill/>
          <a:ln w="9525">
            <a:noFill/>
            <a:miter lim="800000"/>
            <a:headEnd/>
            <a:tailEnd/>
          </a:ln>
        </p:spPr>
        <p:txBody>
          <a:bodyPr>
            <a:spAutoFit/>
          </a:bodyPr>
          <a:lstStyle/>
          <a:p>
            <a:r>
              <a:rPr lang="el-GR" dirty="0">
                <a:latin typeface="Calibri" panose="020F0502020204030204" pitchFamily="34" charset="0"/>
              </a:rPr>
              <a:t>Σε </a:t>
            </a:r>
            <a:r>
              <a:rPr lang="el-GR" dirty="0">
                <a:solidFill>
                  <a:schemeClr val="tx2"/>
                </a:solidFill>
                <a:latin typeface="Calibri" panose="020F0502020204030204" pitchFamily="34" charset="0"/>
              </a:rPr>
              <a:t>γνώσεις, δεξιότητες και ικανότητες </a:t>
            </a:r>
            <a:r>
              <a:rPr lang="el-GR" dirty="0">
                <a:latin typeface="Calibri" panose="020F0502020204030204" pitchFamily="34" charset="0"/>
              </a:rPr>
              <a:t>βοηθά στη σαφή δόμηση περιγραφικών δεικτών και στην ευκολότερη κατηγοριοποίηση των επιπέδων προσόντων. </a:t>
            </a:r>
          </a:p>
          <a:p>
            <a:pPr>
              <a:spcBef>
                <a:spcPts val="600"/>
              </a:spcBef>
            </a:pPr>
            <a:r>
              <a:rPr lang="el-GR" baseline="30000" dirty="0">
                <a:latin typeface="Calibri" panose="020F0502020204030204" pitchFamily="34" charset="0"/>
              </a:rPr>
              <a:t>5 </a:t>
            </a:r>
            <a:r>
              <a:rPr lang="el-GR" dirty="0">
                <a:latin typeface="Calibri" panose="020F0502020204030204" pitchFamily="34" charset="0"/>
              </a:rPr>
              <a:t>Με τον όρο </a:t>
            </a:r>
            <a:r>
              <a:rPr lang="el-GR" b="1" dirty="0">
                <a:solidFill>
                  <a:schemeClr val="tx2"/>
                </a:solidFill>
                <a:latin typeface="Calibri" panose="020F0502020204030204" pitchFamily="34" charset="0"/>
              </a:rPr>
              <a:t>«γνώσεις» </a:t>
            </a:r>
            <a:r>
              <a:rPr lang="el-GR" dirty="0">
                <a:latin typeface="Calibri" panose="020F0502020204030204" pitchFamily="34" charset="0"/>
              </a:rPr>
              <a:t>νοείται το αποτέλεσμα της αφομοίωσης πληροφοριών μέσω της μάθησης. Οι γνώσεις είναι το σώμα θετικών στοιχείων, αρχών, θεωριών και πρακτικών που σχετίζεται με ένα πεδίο σπουδής ή εργασίας. Οι γνώσεις χαρακτηρίζονται ως </a:t>
            </a:r>
            <a:r>
              <a:rPr lang="el-GR" b="1" dirty="0">
                <a:solidFill>
                  <a:schemeClr val="tx2"/>
                </a:solidFill>
                <a:latin typeface="Calibri" panose="020F0502020204030204" pitchFamily="34" charset="0"/>
              </a:rPr>
              <a:t>θεωρητικές ή/ και αντικειμενικές.</a:t>
            </a:r>
            <a:endParaRPr lang="en-GB" b="1" dirty="0">
              <a:solidFill>
                <a:schemeClr val="tx2"/>
              </a:solidFill>
              <a:latin typeface="Calibri" panose="020F0502020204030204" pitchFamily="34" charset="0"/>
            </a:endParaRPr>
          </a:p>
          <a:p>
            <a:pPr>
              <a:spcBef>
                <a:spcPts val="600"/>
              </a:spcBef>
            </a:pPr>
            <a:r>
              <a:rPr lang="el-GR" baseline="30000" dirty="0">
                <a:latin typeface="Calibri" panose="020F0502020204030204" pitchFamily="34" charset="0"/>
              </a:rPr>
              <a:t>6 </a:t>
            </a:r>
            <a:r>
              <a:rPr lang="el-GR" dirty="0">
                <a:latin typeface="Calibri" panose="020F0502020204030204" pitchFamily="34" charset="0"/>
              </a:rPr>
              <a:t>Με τον όρο </a:t>
            </a:r>
            <a:r>
              <a:rPr lang="el-GR" dirty="0">
                <a:solidFill>
                  <a:srgbClr val="FF0000"/>
                </a:solidFill>
                <a:latin typeface="Calibri" panose="020F0502020204030204" pitchFamily="34" charset="0"/>
              </a:rPr>
              <a:t>«δεξιότητες» </a:t>
            </a:r>
            <a:r>
              <a:rPr lang="el-GR" dirty="0">
                <a:latin typeface="Calibri" panose="020F0502020204030204" pitchFamily="34" charset="0"/>
              </a:rPr>
              <a:t>νοείται η ικανότητα εφαρμογής γνώσεων και αξιοποίησης τεχνογνωσίας για την εκπλήρωση εργασιών και την επίλυση προβλημάτων. Οι δεξιότητες περιγράφονται ως </a:t>
            </a:r>
            <a:r>
              <a:rPr lang="el-GR" dirty="0">
                <a:solidFill>
                  <a:srgbClr val="FF0000"/>
                </a:solidFill>
                <a:latin typeface="Calibri" panose="020F0502020204030204" pitchFamily="34" charset="0"/>
              </a:rPr>
              <a:t>νοητικές</a:t>
            </a:r>
            <a:r>
              <a:rPr lang="el-GR" dirty="0">
                <a:latin typeface="Calibri" panose="020F0502020204030204" pitchFamily="34" charset="0"/>
              </a:rPr>
              <a:t> (χρήση λογικής, διαισθητικής και δημιουργικής σκέψης) και </a:t>
            </a:r>
            <a:r>
              <a:rPr lang="el-GR" dirty="0">
                <a:solidFill>
                  <a:srgbClr val="FF0000"/>
                </a:solidFill>
                <a:latin typeface="Calibri" panose="020F0502020204030204" pitchFamily="34" charset="0"/>
              </a:rPr>
              <a:t>πρακτικές</a:t>
            </a:r>
            <a:r>
              <a:rPr lang="el-GR" dirty="0">
                <a:latin typeface="Calibri" panose="020F0502020204030204" pitchFamily="34" charset="0"/>
              </a:rPr>
              <a:t> (αφορούν τη </a:t>
            </a:r>
            <a:r>
              <a:rPr lang="el-GR" dirty="0" err="1" smtClean="0">
                <a:latin typeface="Calibri" panose="020F0502020204030204" pitchFamily="34" charset="0"/>
              </a:rPr>
              <a:t>χειρονακτική</a:t>
            </a:r>
            <a:r>
              <a:rPr lang="el-GR" dirty="0" smtClean="0">
                <a:latin typeface="Calibri" panose="020F0502020204030204" pitchFamily="34" charset="0"/>
              </a:rPr>
              <a:t> </a:t>
            </a:r>
            <a:r>
              <a:rPr lang="el-GR" dirty="0">
                <a:latin typeface="Calibri" panose="020F0502020204030204" pitchFamily="34" charset="0"/>
              </a:rPr>
              <a:t>επιδεξιότητα και τη χρήση μεθόδων, υλικών, εργαλείων και οργάνων)</a:t>
            </a:r>
            <a:endParaRPr lang="en-GB" dirty="0">
              <a:latin typeface="Calibri" panose="020F0502020204030204" pitchFamily="34" charset="0"/>
            </a:endParaRPr>
          </a:p>
          <a:p>
            <a:pPr>
              <a:spcBef>
                <a:spcPts val="600"/>
              </a:spcBef>
            </a:pPr>
            <a:r>
              <a:rPr lang="el-GR" baseline="30000" dirty="0">
                <a:latin typeface="Calibri" panose="020F0502020204030204" pitchFamily="34" charset="0"/>
              </a:rPr>
              <a:t>7 </a:t>
            </a:r>
            <a:r>
              <a:rPr lang="el-GR" dirty="0">
                <a:latin typeface="Calibri" panose="020F0502020204030204" pitchFamily="34" charset="0"/>
              </a:rPr>
              <a:t>Με τον όρο </a:t>
            </a:r>
            <a:r>
              <a:rPr lang="el-GR" b="1" dirty="0">
                <a:solidFill>
                  <a:srgbClr val="008000"/>
                </a:solidFill>
                <a:latin typeface="Calibri" panose="020F0502020204030204" pitchFamily="34" charset="0"/>
              </a:rPr>
              <a:t>«ικανότητες» </a:t>
            </a:r>
            <a:r>
              <a:rPr lang="el-GR" dirty="0">
                <a:latin typeface="Calibri" panose="020F0502020204030204" pitchFamily="34" charset="0"/>
              </a:rPr>
              <a:t>νοείται η αποδεδειγμένη επάρκεια στη χρήση γνώσεων, δεξιοτήτων και προσωπικών, κοινωνικών ή/και μεθοδολογικών δυνατοτήτων σε περιστάσεις εργασίας ή σπουδών και στην επαγγελματική ή/ και προσωπική ανέλιξη. Η περιγραφή ως προς τις «ικανότητες» αφορά </a:t>
            </a:r>
            <a:r>
              <a:rPr lang="el-GR" b="1" dirty="0">
                <a:solidFill>
                  <a:srgbClr val="008000"/>
                </a:solidFill>
                <a:latin typeface="Calibri" panose="020F0502020204030204" pitchFamily="34" charset="0"/>
              </a:rPr>
              <a:t>την υπευθυνότητα και την αυτονομία.</a:t>
            </a:r>
            <a:endParaRPr lang="en-GB" dirty="0">
              <a:latin typeface="Calibri" panose="020F0502020204030204" pitchFamily="34" charset="0"/>
            </a:endParaRPr>
          </a:p>
        </p:txBody>
      </p:sp>
      <p:sp>
        <p:nvSpPr>
          <p:cNvPr id="39938" name="TextBox 2"/>
          <p:cNvSpPr txBox="1">
            <a:spLocks noChangeArrowheads="1"/>
          </p:cNvSpPr>
          <p:nvPr/>
        </p:nvSpPr>
        <p:spPr bwMode="auto">
          <a:xfrm>
            <a:off x="-127000" y="1223730"/>
            <a:ext cx="9109075" cy="523220"/>
          </a:xfrm>
          <a:prstGeom prst="rect">
            <a:avLst/>
          </a:prstGeom>
          <a:noFill/>
          <a:ln w="9525">
            <a:noFill/>
            <a:miter lim="800000"/>
            <a:headEnd/>
            <a:tailEnd/>
          </a:ln>
        </p:spPr>
        <p:txBody>
          <a:bodyPr>
            <a:spAutoFit/>
          </a:bodyPr>
          <a:lstStyle/>
          <a:p>
            <a:pPr algn="ctr"/>
            <a:r>
              <a:rPr lang="el-GR" sz="2800" b="1" dirty="0">
                <a:solidFill>
                  <a:srgbClr val="C00000"/>
                </a:solidFill>
                <a:latin typeface="Calibri" panose="020F0502020204030204" pitchFamily="34" charset="0"/>
                <a:cs typeface="+mn-cs"/>
              </a:rPr>
              <a:t>Η διαφοροποίηση των μαθησιακών αποτελεσμάτων</a:t>
            </a:r>
            <a:endParaRPr lang="en-GB" sz="2800" b="1" dirty="0">
              <a:solidFill>
                <a:srgbClr val="C00000"/>
              </a:solidFill>
              <a:latin typeface="Calibri" panose="020F0502020204030204" pitchFamily="34" charset="0"/>
              <a:cs typeface="+mn-cs"/>
            </a:endParaRPr>
          </a:p>
        </p:txBody>
      </p:sp>
      <p:sp>
        <p:nvSpPr>
          <p:cNvPr id="39939" name="TextBox 7"/>
          <p:cNvSpPr txBox="1">
            <a:spLocks noChangeArrowheads="1"/>
          </p:cNvSpPr>
          <p:nvPr/>
        </p:nvSpPr>
        <p:spPr bwMode="auto">
          <a:xfrm>
            <a:off x="34925" y="6518275"/>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Γεωπονικό Πανεπιστήμιο Αθηνών 09.04.2014</a:t>
            </a:r>
            <a:endParaRPr lang="en-GB" sz="1600" b="1" dirty="0">
              <a:solidFill>
                <a:srgbClr val="D9D9D9"/>
              </a:solidFill>
              <a:latin typeface="Calibri" pitchFamily="34" charset="0"/>
            </a:endParaRPr>
          </a:p>
        </p:txBody>
      </p:sp>
    </p:spTree>
    <p:extLst>
      <p:ext uri="{BB962C8B-B14F-4D97-AF65-F5344CB8AC3E}">
        <p14:creationId xmlns:p14="http://schemas.microsoft.com/office/powerpoint/2010/main" xmlns="" val="258328483"/>
      </p:ext>
    </p:extLst>
  </p:cSld>
  <p:clrMapOvr>
    <a:masterClrMapping/>
  </p:clrMapOvr>
  <p:transition spd="slow">
    <p:wip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8" name="TextBox 7"/>
          <p:cNvSpPr txBox="1">
            <a:spLocks noChangeArrowheads="1"/>
          </p:cNvSpPr>
          <p:nvPr/>
        </p:nvSpPr>
        <p:spPr bwMode="auto">
          <a:xfrm>
            <a:off x="34925" y="6518275"/>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Γεωπονικό Πανεπιστήμιο Αθηνών 09.04.2014</a:t>
            </a:r>
            <a:endParaRPr lang="en-GB" sz="1600" b="1" dirty="0">
              <a:solidFill>
                <a:srgbClr val="D9D9D9"/>
              </a:solidFill>
              <a:latin typeface="Calibri" pitchFamily="34" charset="0"/>
            </a:endParaRPr>
          </a:p>
        </p:txBody>
      </p:sp>
      <p:sp>
        <p:nvSpPr>
          <p:cNvPr id="5" name="Title 1"/>
          <p:cNvSpPr>
            <a:spLocks noGrp="1"/>
          </p:cNvSpPr>
          <p:nvPr>
            <p:ph type="title"/>
          </p:nvPr>
        </p:nvSpPr>
        <p:spPr bwMode="auto">
          <a:xfrm>
            <a:off x="683568" y="2193468"/>
            <a:ext cx="7992888" cy="863947"/>
          </a:xfrm>
          <a:noFill/>
          <a:ln>
            <a:miter lim="800000"/>
            <a:headEnd/>
            <a:tailEnd/>
          </a:ln>
        </p:spPr>
        <p:txBody>
          <a:bodyPr vert="horz" wrap="square" lIns="91440" tIns="45720" rIns="91440" bIns="45720" numCol="1" anchor="t" anchorCtr="0" compatLnSpc="1">
            <a:prstTxWarp prst="textNoShape">
              <a:avLst/>
            </a:prstTxWarp>
          </a:bodyPr>
          <a:lstStyle/>
          <a:p>
            <a:pPr marL="0" indent="0"/>
            <a:r>
              <a:rPr lang="el-GR" sz="2800" dirty="0" smtClean="0">
                <a:solidFill>
                  <a:srgbClr val="002060"/>
                </a:solidFill>
                <a:effectLst>
                  <a:outerShdw blurRad="38100" dist="38100" dir="2700000" algn="tl">
                    <a:srgbClr val="000000">
                      <a:alpha val="43137"/>
                    </a:srgbClr>
                  </a:outerShdw>
                </a:effectLst>
                <a:latin typeface="Cambria" panose="02040503050406030204" pitchFamily="18" charset="0"/>
              </a:rPr>
              <a:t>Συμπληρωματικό Υλικό</a:t>
            </a:r>
            <a:br>
              <a:rPr lang="el-GR" sz="2800" dirty="0" smtClean="0">
                <a:solidFill>
                  <a:srgbClr val="002060"/>
                </a:solidFill>
                <a:effectLst>
                  <a:outerShdw blurRad="38100" dist="38100" dir="2700000" algn="tl">
                    <a:srgbClr val="000000">
                      <a:alpha val="43137"/>
                    </a:srgbClr>
                  </a:outerShdw>
                </a:effectLst>
                <a:latin typeface="Cambria" panose="02040503050406030204" pitchFamily="18" charset="0"/>
              </a:rPr>
            </a:br>
            <a:r>
              <a:rPr lang="el-GR" sz="2800" dirty="0">
                <a:solidFill>
                  <a:srgbClr val="002060"/>
                </a:solidFill>
                <a:effectLst>
                  <a:outerShdw blurRad="38100" dist="38100" dir="2700000" algn="tl">
                    <a:srgbClr val="000000">
                      <a:alpha val="43137"/>
                    </a:srgbClr>
                  </a:outerShdw>
                </a:effectLst>
                <a:latin typeface="Cambria" panose="02040503050406030204" pitchFamily="18" charset="0"/>
              </a:rPr>
              <a:t/>
            </a:r>
            <a:br>
              <a:rPr lang="el-GR" sz="2800" dirty="0">
                <a:solidFill>
                  <a:srgbClr val="002060"/>
                </a:solidFill>
                <a:effectLst>
                  <a:outerShdw blurRad="38100" dist="38100" dir="2700000" algn="tl">
                    <a:srgbClr val="000000">
                      <a:alpha val="43137"/>
                    </a:srgbClr>
                  </a:outerShdw>
                </a:effectLst>
                <a:latin typeface="Cambria" panose="02040503050406030204" pitchFamily="18" charset="0"/>
              </a:rPr>
            </a:br>
            <a:r>
              <a:rPr lang="el-GR" sz="2800" dirty="0" smtClean="0">
                <a:solidFill>
                  <a:srgbClr val="002060"/>
                </a:solidFill>
                <a:effectLst>
                  <a:outerShdw blurRad="38100" dist="38100" dir="2700000" algn="tl">
                    <a:srgbClr val="000000">
                      <a:alpha val="43137"/>
                    </a:srgbClr>
                  </a:outerShdw>
                </a:effectLst>
                <a:latin typeface="Cambria" panose="02040503050406030204" pitchFamily="18" charset="0"/>
              </a:rPr>
              <a:t>Εξειδίκευση Γενικών Κριτηρίων Πιστοποίησης</a:t>
            </a:r>
            <a:endParaRPr lang="en-US" sz="2800" dirty="0">
              <a:solidFill>
                <a:srgbClr val="002060"/>
              </a:solidFill>
              <a:effectLst>
                <a:outerShdw blurRad="38100" dist="38100" dir="2700000" algn="tl">
                  <a:srgbClr val="000000">
                    <a:alpha val="43137"/>
                  </a:srgbClr>
                </a:outerShdw>
              </a:effectLst>
              <a:latin typeface="Cambria" panose="02040503050406030204" pitchFamily="18" charset="0"/>
            </a:endParaRPr>
          </a:p>
        </p:txBody>
      </p:sp>
    </p:spTree>
    <p:extLst>
      <p:ext uri="{BB962C8B-B14F-4D97-AF65-F5344CB8AC3E}">
        <p14:creationId xmlns:p14="http://schemas.microsoft.com/office/powerpoint/2010/main" xmlns="" val="2338841799"/>
      </p:ext>
    </p:extLst>
  </p:cSld>
  <p:clrMapOvr>
    <a:masterClrMapping/>
  </p:clrMapOvr>
  <p:transition spd="slow">
    <p:wip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bwMode="auto">
          <a:xfrm>
            <a:off x="179512" y="980728"/>
            <a:ext cx="8784976" cy="946497"/>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l-GR" sz="2800" b="1" dirty="0" smtClean="0">
                <a:solidFill>
                  <a:srgbClr val="C00000"/>
                </a:solidFill>
                <a:latin typeface="Calibri" panose="020F0502020204030204" pitchFamily="34" charset="0"/>
                <a:ea typeface="+mn-ea"/>
                <a:cs typeface="+mn-cs"/>
              </a:rPr>
              <a:t>Εξειδίκευση Γενικών Κριτηρίων Πιστοποίησης</a:t>
            </a:r>
            <a:r>
              <a:rPr lang="el-GR" sz="2800" b="1" dirty="0">
                <a:solidFill>
                  <a:srgbClr val="C00000"/>
                </a:solidFill>
                <a:latin typeface="Calibri" panose="020F0502020204030204" pitchFamily="34" charset="0"/>
              </a:rPr>
              <a:t> </a:t>
            </a:r>
            <a:r>
              <a:rPr lang="en-US" sz="2800" dirty="0" smtClean="0">
                <a:solidFill>
                  <a:srgbClr val="C00000"/>
                </a:solidFill>
                <a:latin typeface="Calibri" panose="020F0502020204030204" pitchFamily="34" charset="0"/>
              </a:rPr>
              <a:t>(</a:t>
            </a:r>
            <a:r>
              <a:rPr lang="el-GR" sz="2800" dirty="0" smtClean="0">
                <a:solidFill>
                  <a:srgbClr val="C00000"/>
                </a:solidFill>
                <a:latin typeface="Calibri" panose="020F0502020204030204" pitchFamily="34" charset="0"/>
              </a:rPr>
              <a:t>2α</a:t>
            </a:r>
            <a:r>
              <a:rPr lang="en-US" sz="2800" dirty="0" smtClean="0">
                <a:solidFill>
                  <a:srgbClr val="C00000"/>
                </a:solidFill>
                <a:latin typeface="Calibri" panose="020F0502020204030204" pitchFamily="34" charset="0"/>
              </a:rPr>
              <a:t>/</a:t>
            </a:r>
            <a:r>
              <a:rPr lang="el-GR" sz="2800" dirty="0" smtClean="0">
                <a:solidFill>
                  <a:srgbClr val="C00000"/>
                </a:solidFill>
                <a:latin typeface="Calibri" panose="020F0502020204030204" pitchFamily="34" charset="0"/>
              </a:rPr>
              <a:t>2</a:t>
            </a:r>
            <a:r>
              <a:rPr lang="en-US" sz="2800" dirty="0" smtClean="0">
                <a:solidFill>
                  <a:srgbClr val="C00000"/>
                </a:solidFill>
                <a:latin typeface="Calibri" panose="020F0502020204030204" pitchFamily="34" charset="0"/>
              </a:rPr>
              <a:t>)</a:t>
            </a:r>
            <a:r>
              <a:rPr lang="el-GR" sz="2800" dirty="0">
                <a:solidFill>
                  <a:srgbClr val="C00000"/>
                </a:solidFill>
                <a:latin typeface="Calibri" panose="020F0502020204030204" pitchFamily="34" charset="0"/>
              </a:rPr>
              <a:t/>
            </a:r>
            <a:br>
              <a:rPr lang="el-GR" sz="2800" dirty="0">
                <a:solidFill>
                  <a:srgbClr val="C00000"/>
                </a:solidFill>
                <a:latin typeface="Calibri" panose="020F0502020204030204" pitchFamily="34" charset="0"/>
              </a:rPr>
            </a:br>
            <a:r>
              <a:rPr lang="el-GR" sz="2000" dirty="0" smtClean="0">
                <a:solidFill>
                  <a:srgbClr val="002060"/>
                </a:solidFill>
                <a:latin typeface="Calibri" panose="020F0502020204030204" pitchFamily="34" charset="0"/>
              </a:rPr>
              <a:t>Άρθρο </a:t>
            </a:r>
            <a:r>
              <a:rPr lang="el-GR" sz="2000" dirty="0">
                <a:solidFill>
                  <a:srgbClr val="002060"/>
                </a:solidFill>
                <a:latin typeface="Calibri" panose="020F0502020204030204" pitchFamily="34" charset="0"/>
              </a:rPr>
              <a:t>72 “Κριτήρια Πιστοποίησης” του </a:t>
            </a:r>
            <a:r>
              <a:rPr lang="el-GR" sz="2000" dirty="0" smtClean="0">
                <a:solidFill>
                  <a:srgbClr val="002060"/>
                </a:solidFill>
                <a:latin typeface="Calibri" panose="020F0502020204030204" pitchFamily="34" charset="0"/>
              </a:rPr>
              <a:t>Ν.4009/11</a:t>
            </a:r>
            <a:r>
              <a:rPr lang="el-GR" sz="2800" dirty="0" smtClean="0">
                <a:latin typeface="Calibri" pitchFamily="34" charset="0"/>
              </a:rPr>
              <a:t/>
            </a:r>
            <a:br>
              <a:rPr lang="el-GR" sz="2800" dirty="0" smtClean="0">
                <a:latin typeface="Calibri" pitchFamily="34" charset="0"/>
              </a:rPr>
            </a:br>
            <a:endParaRPr lang="en-GB" sz="2800" dirty="0" smtClean="0"/>
          </a:p>
        </p:txBody>
      </p:sp>
      <p:sp>
        <p:nvSpPr>
          <p:cNvPr id="37891" name="TextBox 7"/>
          <p:cNvSpPr txBox="1">
            <a:spLocks noChangeArrowheads="1"/>
          </p:cNvSpPr>
          <p:nvPr/>
        </p:nvSpPr>
        <p:spPr bwMode="auto">
          <a:xfrm>
            <a:off x="34925" y="6518275"/>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Γεωπονικό Πανεπιστήμιο Αθηνών 09.04.2014</a:t>
            </a:r>
            <a:endParaRPr lang="en-GB" sz="1600" b="1" dirty="0">
              <a:solidFill>
                <a:srgbClr val="D9D9D9"/>
              </a:solidFill>
              <a:latin typeface="Calibri" pitchFamily="34" charset="0"/>
            </a:endParaRPr>
          </a:p>
        </p:txBody>
      </p:sp>
      <p:sp>
        <p:nvSpPr>
          <p:cNvPr id="2" name="Content Placeholder 1"/>
          <p:cNvSpPr>
            <a:spLocks noGrp="1"/>
          </p:cNvSpPr>
          <p:nvPr>
            <p:ph idx="1"/>
          </p:nvPr>
        </p:nvSpPr>
        <p:spPr>
          <a:xfrm>
            <a:off x="179512" y="1927224"/>
            <a:ext cx="8964488" cy="4454103"/>
          </a:xfrm>
        </p:spPr>
        <p:txBody>
          <a:bodyPr/>
          <a:lstStyle/>
          <a:p>
            <a:pPr marL="263525" indent="-263525">
              <a:buNone/>
            </a:pPr>
            <a:r>
              <a:rPr lang="el-GR" sz="2000" b="1" dirty="0">
                <a:latin typeface="Calibri" panose="020F0502020204030204" pitchFamily="34" charset="0"/>
              </a:rPr>
              <a:t>α) </a:t>
            </a:r>
            <a:r>
              <a:rPr lang="el-GR" sz="2000" b="1" dirty="0" smtClean="0">
                <a:latin typeface="Calibri" panose="020F0502020204030204" pitchFamily="34" charset="0"/>
              </a:rPr>
              <a:t>Ακαδημαϊκή </a:t>
            </a:r>
            <a:r>
              <a:rPr lang="el-GR" sz="2000" b="1" dirty="0">
                <a:latin typeface="Calibri" panose="020F0502020204030204" pitchFamily="34" charset="0"/>
              </a:rPr>
              <a:t>φυσιογνωμία και </a:t>
            </a:r>
            <a:r>
              <a:rPr lang="el-GR" sz="2000" b="1" dirty="0" smtClean="0">
                <a:latin typeface="Calibri" panose="020F0502020204030204" pitchFamily="34" charset="0"/>
              </a:rPr>
              <a:t>προσανατολισμός </a:t>
            </a:r>
            <a:r>
              <a:rPr lang="el-GR" sz="2000" b="1" dirty="0">
                <a:latin typeface="Calibri" panose="020F0502020204030204" pitchFamily="34" charset="0"/>
              </a:rPr>
              <a:t>του προγράμματος σπουδών</a:t>
            </a:r>
            <a:endParaRPr lang="el-GR" sz="2000" dirty="0">
              <a:latin typeface="Calibri" panose="020F0502020204030204" pitchFamily="34" charset="0"/>
            </a:endParaRPr>
          </a:p>
          <a:p>
            <a:pPr lvl="1"/>
            <a:r>
              <a:rPr lang="el-GR" sz="1800" i="1" dirty="0">
                <a:latin typeface="Calibri" panose="020F0502020204030204" pitchFamily="34" charset="0"/>
              </a:rPr>
              <a:t>Ανταπόκριση του Προγράμματος Προπτυχιακών Σπουδών στους στόχους του Τμήματος και τις ανάγκες της κοινωνίας.</a:t>
            </a:r>
            <a:endParaRPr lang="el-GR" sz="1800" dirty="0">
              <a:latin typeface="Calibri" panose="020F0502020204030204" pitchFamily="34" charset="0"/>
            </a:endParaRPr>
          </a:p>
          <a:p>
            <a:pPr lvl="1"/>
            <a:r>
              <a:rPr lang="el-GR" sz="1800" i="1" dirty="0">
                <a:latin typeface="Calibri" panose="020F0502020204030204" pitchFamily="34" charset="0"/>
              </a:rPr>
              <a:t>Ύπαρξη διαδικασιών ελέγχου της ανταπόκρισης αυτής; Πόσο αποτελεσματικά αξιοποιήθηκαν στη διαδικασία σύνταξης του προγράμματος.</a:t>
            </a:r>
            <a:endParaRPr lang="el-GR" sz="1800" dirty="0">
              <a:latin typeface="Calibri" panose="020F0502020204030204" pitchFamily="34" charset="0"/>
            </a:endParaRPr>
          </a:p>
          <a:p>
            <a:pPr lvl="1"/>
            <a:r>
              <a:rPr lang="el-GR" sz="1800" i="1" dirty="0">
                <a:latin typeface="Calibri" panose="020F0502020204030204" pitchFamily="34" charset="0"/>
              </a:rPr>
              <a:t>Οι στόχοι του προγράμματος είναι κατάλληλοι με το είδος και το επίπεδο των σπουδών.</a:t>
            </a:r>
            <a:endParaRPr lang="el-GR" sz="1800" dirty="0">
              <a:latin typeface="Calibri" panose="020F0502020204030204" pitchFamily="34" charset="0"/>
            </a:endParaRPr>
          </a:p>
          <a:p>
            <a:pPr lvl="1"/>
            <a:r>
              <a:rPr lang="el-GR" sz="1800" i="1" dirty="0">
                <a:latin typeface="Calibri" panose="020F0502020204030204" pitchFamily="34" charset="0"/>
              </a:rPr>
              <a:t>Οι στόχοι του προγράμματος και των μαθησιακών αποτελεσμάτων καθορίζονται με σαφήνεια και οι αντίστοιχες πληροφορίες είναι εύκολα προσβάσιμες από κάθε ενδιαφερόμενο.</a:t>
            </a:r>
            <a:endParaRPr lang="el-GR" sz="1800" dirty="0">
              <a:latin typeface="Calibri" panose="020F0502020204030204" pitchFamily="34" charset="0"/>
            </a:endParaRPr>
          </a:p>
          <a:p>
            <a:pPr lvl="1"/>
            <a:r>
              <a:rPr lang="el-GR" sz="1800" i="1" dirty="0">
                <a:latin typeface="Calibri" panose="020F0502020204030204" pitchFamily="34" charset="0"/>
              </a:rPr>
              <a:t>Η ακαδημαϊκή φυσιογνωμία του Προγράμματος Σπουδών είναι συμβατή με αντίστοιχα προγράμματα σπουδών στον ΕΧΑΕ και γενικότερα διεθνώς. Αποτελέσματα συγκριτικής προτυποποίησης (</a:t>
            </a:r>
            <a:r>
              <a:rPr lang="el-GR" sz="1800" b="1" i="1" dirty="0" err="1">
                <a:latin typeface="Calibri" panose="020F0502020204030204" pitchFamily="34" charset="0"/>
              </a:rPr>
              <a:t>benchmarking</a:t>
            </a:r>
            <a:r>
              <a:rPr lang="el-GR" sz="1800" i="1" dirty="0">
                <a:latin typeface="Calibri" panose="020F0502020204030204" pitchFamily="34" charset="0"/>
              </a:rPr>
              <a:t>).</a:t>
            </a:r>
            <a:endParaRPr lang="el-GR" sz="1800" dirty="0">
              <a:latin typeface="Calibri" panose="020F0502020204030204" pitchFamily="34" charset="0"/>
            </a:endParaRPr>
          </a:p>
          <a:p>
            <a:pPr lvl="1"/>
            <a:r>
              <a:rPr lang="el-GR" sz="1800" i="1" dirty="0">
                <a:latin typeface="Calibri" panose="020F0502020204030204" pitchFamily="34" charset="0"/>
              </a:rPr>
              <a:t>Πλεονεκτήματα, ισχυρά σημεία ή διαφοροποιήσεις του Προγράμματος σε σχέση με παρόμοια άλλων Ελληνικών ΑΕΙ</a:t>
            </a:r>
            <a:endParaRPr lang="el-GR" sz="1800" dirty="0">
              <a:latin typeface="Calibri" panose="020F0502020204030204" pitchFamily="34" charset="0"/>
            </a:endParaRPr>
          </a:p>
          <a:p>
            <a:pPr marL="185738" lvl="2" indent="0" defTabSz="806450">
              <a:lnSpc>
                <a:spcPct val="95000"/>
              </a:lnSpc>
              <a:spcBef>
                <a:spcPts val="600"/>
              </a:spcBef>
              <a:buNone/>
            </a:pPr>
            <a:r>
              <a:rPr lang="el-GR" sz="1000" b="1" dirty="0" smtClean="0">
                <a:solidFill>
                  <a:srgbClr val="C00000"/>
                </a:solidFill>
                <a:latin typeface="Calibri" panose="020F0502020204030204" pitchFamily="34" charset="0"/>
              </a:rPr>
              <a:t> </a:t>
            </a:r>
            <a:endParaRPr lang="el-GR" sz="1050" dirty="0">
              <a:latin typeface="Calibri" panose="020F0502020204030204" pitchFamily="34" charset="0"/>
            </a:endParaRPr>
          </a:p>
        </p:txBody>
      </p:sp>
      <p:sp>
        <p:nvSpPr>
          <p:cNvPr id="3" name="Left Arrow 2">
            <a:hlinkClick r:id="rId3" action="ppaction://hlinksldjump"/>
          </p:cNvPr>
          <p:cNvSpPr/>
          <p:nvPr/>
        </p:nvSpPr>
        <p:spPr>
          <a:xfrm>
            <a:off x="92480" y="6028357"/>
            <a:ext cx="432048" cy="352970"/>
          </a:xfrm>
          <a:prstGeom prst="leftArrow">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1200" dirty="0">
              <a:solidFill>
                <a:srgbClr val="C00000"/>
              </a:solidFill>
            </a:endParaRPr>
          </a:p>
        </p:txBody>
      </p:sp>
    </p:spTree>
    <p:extLst>
      <p:ext uri="{BB962C8B-B14F-4D97-AF65-F5344CB8AC3E}">
        <p14:creationId xmlns:p14="http://schemas.microsoft.com/office/powerpoint/2010/main" xmlns="" val="2029061395"/>
      </p:ext>
    </p:extLst>
  </p:cSld>
  <p:clrMapOvr>
    <a:masterClrMapping/>
  </p:clrMapOvr>
  <p:transition spd="slow">
    <p:wip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bwMode="auto">
          <a:xfrm>
            <a:off x="179512" y="980728"/>
            <a:ext cx="8784976" cy="946497"/>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l-GR" sz="2800" b="1" dirty="0" smtClean="0">
                <a:solidFill>
                  <a:srgbClr val="C00000"/>
                </a:solidFill>
                <a:latin typeface="Calibri" panose="020F0502020204030204" pitchFamily="34" charset="0"/>
                <a:ea typeface="+mn-ea"/>
                <a:cs typeface="+mn-cs"/>
              </a:rPr>
              <a:t>Εξειδίκευση Γενικών Κριτηρίων Πιστοποίησης</a:t>
            </a:r>
            <a:r>
              <a:rPr lang="el-GR" sz="2800" b="1" dirty="0">
                <a:solidFill>
                  <a:srgbClr val="C00000"/>
                </a:solidFill>
                <a:latin typeface="Calibri" panose="020F0502020204030204" pitchFamily="34" charset="0"/>
              </a:rPr>
              <a:t> </a:t>
            </a:r>
            <a:r>
              <a:rPr lang="en-US" sz="2800" dirty="0" smtClean="0">
                <a:solidFill>
                  <a:srgbClr val="C00000"/>
                </a:solidFill>
                <a:latin typeface="Calibri" panose="020F0502020204030204" pitchFamily="34" charset="0"/>
              </a:rPr>
              <a:t>(</a:t>
            </a:r>
            <a:r>
              <a:rPr lang="el-GR" sz="2800" dirty="0" smtClean="0">
                <a:solidFill>
                  <a:srgbClr val="C00000"/>
                </a:solidFill>
                <a:latin typeface="Calibri" panose="020F0502020204030204" pitchFamily="34" charset="0"/>
              </a:rPr>
              <a:t>2β</a:t>
            </a:r>
            <a:r>
              <a:rPr lang="en-US" sz="2800" dirty="0" smtClean="0">
                <a:solidFill>
                  <a:srgbClr val="C00000"/>
                </a:solidFill>
                <a:latin typeface="Calibri" panose="020F0502020204030204" pitchFamily="34" charset="0"/>
              </a:rPr>
              <a:t>/</a:t>
            </a:r>
            <a:r>
              <a:rPr lang="el-GR" sz="2800" dirty="0" smtClean="0">
                <a:solidFill>
                  <a:srgbClr val="C00000"/>
                </a:solidFill>
                <a:latin typeface="Calibri" panose="020F0502020204030204" pitchFamily="34" charset="0"/>
              </a:rPr>
              <a:t>2</a:t>
            </a:r>
            <a:r>
              <a:rPr lang="en-US" sz="2800" dirty="0" smtClean="0">
                <a:solidFill>
                  <a:srgbClr val="C00000"/>
                </a:solidFill>
                <a:latin typeface="Calibri" panose="020F0502020204030204" pitchFamily="34" charset="0"/>
              </a:rPr>
              <a:t>)</a:t>
            </a:r>
            <a:r>
              <a:rPr lang="el-GR" sz="2800" dirty="0">
                <a:solidFill>
                  <a:srgbClr val="C00000"/>
                </a:solidFill>
                <a:latin typeface="Calibri" panose="020F0502020204030204" pitchFamily="34" charset="0"/>
              </a:rPr>
              <a:t/>
            </a:r>
            <a:br>
              <a:rPr lang="el-GR" sz="2800" dirty="0">
                <a:solidFill>
                  <a:srgbClr val="C00000"/>
                </a:solidFill>
                <a:latin typeface="Calibri" panose="020F0502020204030204" pitchFamily="34" charset="0"/>
              </a:rPr>
            </a:br>
            <a:r>
              <a:rPr lang="el-GR" sz="2000" dirty="0" smtClean="0">
                <a:solidFill>
                  <a:srgbClr val="002060"/>
                </a:solidFill>
                <a:latin typeface="Calibri" panose="020F0502020204030204" pitchFamily="34" charset="0"/>
              </a:rPr>
              <a:t>Άρθρο </a:t>
            </a:r>
            <a:r>
              <a:rPr lang="el-GR" sz="2000" dirty="0">
                <a:solidFill>
                  <a:srgbClr val="002060"/>
                </a:solidFill>
                <a:latin typeface="Calibri" panose="020F0502020204030204" pitchFamily="34" charset="0"/>
              </a:rPr>
              <a:t>72 “Κριτήρια Πιστοποίησης” του </a:t>
            </a:r>
            <a:r>
              <a:rPr lang="el-GR" sz="2000" dirty="0" smtClean="0">
                <a:solidFill>
                  <a:srgbClr val="002060"/>
                </a:solidFill>
                <a:latin typeface="Calibri" panose="020F0502020204030204" pitchFamily="34" charset="0"/>
              </a:rPr>
              <a:t>Ν.4009/11</a:t>
            </a:r>
            <a:r>
              <a:rPr lang="el-GR" sz="2800" dirty="0" smtClean="0">
                <a:latin typeface="Calibri" pitchFamily="34" charset="0"/>
              </a:rPr>
              <a:t/>
            </a:r>
            <a:br>
              <a:rPr lang="el-GR" sz="2800" dirty="0" smtClean="0">
                <a:latin typeface="Calibri" pitchFamily="34" charset="0"/>
              </a:rPr>
            </a:br>
            <a:endParaRPr lang="en-GB" sz="2800" dirty="0" smtClean="0"/>
          </a:p>
        </p:txBody>
      </p:sp>
      <p:sp>
        <p:nvSpPr>
          <p:cNvPr id="37891" name="TextBox 7"/>
          <p:cNvSpPr txBox="1">
            <a:spLocks noChangeArrowheads="1"/>
          </p:cNvSpPr>
          <p:nvPr/>
        </p:nvSpPr>
        <p:spPr bwMode="auto">
          <a:xfrm>
            <a:off x="34925" y="6518275"/>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Γεωπονικό Πανεπιστήμιο Αθηνών 09.04.2014</a:t>
            </a:r>
            <a:endParaRPr lang="en-GB" sz="1600" b="1" dirty="0">
              <a:solidFill>
                <a:srgbClr val="D9D9D9"/>
              </a:solidFill>
              <a:latin typeface="Calibri" pitchFamily="34" charset="0"/>
            </a:endParaRPr>
          </a:p>
        </p:txBody>
      </p:sp>
      <p:sp>
        <p:nvSpPr>
          <p:cNvPr id="2" name="Content Placeholder 1"/>
          <p:cNvSpPr>
            <a:spLocks noGrp="1"/>
          </p:cNvSpPr>
          <p:nvPr>
            <p:ph idx="1"/>
          </p:nvPr>
        </p:nvSpPr>
        <p:spPr>
          <a:xfrm>
            <a:off x="179512" y="1927224"/>
            <a:ext cx="8784976" cy="4454103"/>
          </a:xfrm>
        </p:spPr>
        <p:txBody>
          <a:bodyPr/>
          <a:lstStyle/>
          <a:p>
            <a:pPr marL="357188" indent="-357188">
              <a:buNone/>
            </a:pPr>
            <a:r>
              <a:rPr lang="el-GR" sz="2000" b="1" dirty="0">
                <a:latin typeface="Calibri" panose="020F0502020204030204" pitchFamily="34" charset="0"/>
              </a:rPr>
              <a:t>β) </a:t>
            </a:r>
            <a:r>
              <a:rPr lang="el-GR" sz="2000" b="1" dirty="0" smtClean="0">
                <a:latin typeface="Calibri" panose="020F0502020204030204" pitchFamily="34" charset="0"/>
              </a:rPr>
              <a:t> </a:t>
            </a:r>
            <a:r>
              <a:rPr lang="el-GR" sz="2000" b="1" dirty="0">
                <a:latin typeface="Calibri" panose="020F0502020204030204" pitchFamily="34" charset="0"/>
              </a:rPr>
              <a:t>Μ</a:t>
            </a:r>
            <a:r>
              <a:rPr lang="el-GR" sz="2000" b="1" dirty="0" smtClean="0">
                <a:latin typeface="Calibri" panose="020F0502020204030204" pitchFamily="34" charset="0"/>
              </a:rPr>
              <a:t>αθησιακά </a:t>
            </a:r>
            <a:r>
              <a:rPr lang="el-GR" sz="2000" b="1" dirty="0">
                <a:latin typeface="Calibri" panose="020F0502020204030204" pitchFamily="34" charset="0"/>
              </a:rPr>
              <a:t>αποτελέσματα και </a:t>
            </a:r>
            <a:r>
              <a:rPr lang="el-GR" sz="2000" b="1" dirty="0" smtClean="0">
                <a:latin typeface="Calibri" panose="020F0502020204030204" pitchFamily="34" charset="0"/>
              </a:rPr>
              <a:t>επιδιωκόμενα </a:t>
            </a:r>
            <a:r>
              <a:rPr lang="el-GR" sz="2000" b="1" dirty="0">
                <a:latin typeface="Calibri" panose="020F0502020204030204" pitchFamily="34" charset="0"/>
              </a:rPr>
              <a:t>προσόντα σύμφωνα με το Εθνικό Πλαίσιο Προσόντων Ανώτατης Εκπαίδευσης </a:t>
            </a:r>
            <a:r>
              <a:rPr lang="el-GR" sz="2000" b="1" dirty="0" smtClean="0">
                <a:latin typeface="Calibri" panose="020F0502020204030204" pitchFamily="34" charset="0"/>
              </a:rPr>
              <a:t>(ν</a:t>
            </a:r>
            <a:r>
              <a:rPr lang="el-GR" sz="2000" b="1" dirty="0">
                <a:latin typeface="Calibri" panose="020F0502020204030204" pitchFamily="34" charset="0"/>
              </a:rPr>
              <a:t>. </a:t>
            </a:r>
            <a:r>
              <a:rPr lang="el-GR" sz="2000" b="1" dirty="0" smtClean="0">
                <a:latin typeface="Calibri" panose="020F0502020204030204" pitchFamily="34" charset="0"/>
              </a:rPr>
              <a:t>3879/2010)</a:t>
            </a:r>
            <a:endParaRPr lang="el-GR" sz="2000" dirty="0">
              <a:latin typeface="Calibri" panose="020F0502020204030204" pitchFamily="34" charset="0"/>
            </a:endParaRPr>
          </a:p>
          <a:p>
            <a:pPr lvl="1"/>
            <a:r>
              <a:rPr lang="el-GR" sz="1800" i="1" dirty="0">
                <a:latin typeface="Calibri" panose="020F0502020204030204" pitchFamily="34" charset="0"/>
              </a:rPr>
              <a:t>Τα μαθησιακά αποτελέσματα, συνδέονται με τους στόχους του προγράμματος</a:t>
            </a:r>
            <a:endParaRPr lang="el-GR" sz="1800" dirty="0">
              <a:latin typeface="Calibri" panose="020F0502020204030204" pitchFamily="34" charset="0"/>
            </a:endParaRPr>
          </a:p>
          <a:p>
            <a:pPr lvl="1"/>
            <a:r>
              <a:rPr lang="el-GR" sz="1800" i="1" dirty="0">
                <a:latin typeface="Calibri" panose="020F0502020204030204" pitchFamily="34" charset="0"/>
              </a:rPr>
              <a:t>Τα μαθησιακά αποτελέσματα είναι κατάλληλα με το είδος και το επίπεδο των σπουδών καθώς και το επίπεδο των προσόντων του αντίστοιχου τίτλου σπουδών όπως αυτά καθορίζονται από το Ευρωπαϊκό και Εθνικό Πλαίσιο Προσόντων.</a:t>
            </a:r>
            <a:endParaRPr lang="el-GR" sz="1800" dirty="0">
              <a:latin typeface="Calibri" panose="020F0502020204030204" pitchFamily="34" charset="0"/>
            </a:endParaRPr>
          </a:p>
          <a:p>
            <a:pPr lvl="1"/>
            <a:r>
              <a:rPr lang="el-GR" sz="1800" i="1" dirty="0">
                <a:latin typeface="Calibri" panose="020F0502020204030204" pitchFamily="34" charset="0"/>
              </a:rPr>
              <a:t>Οι στόχοι του προγράμματος και των μαθησιακών αποτελεσμάτων βασίζονται σε ακαδημαϊκές και / ή επαγγελματικές απαιτήσεις, στις ανάγκες της κοινωνίας / οικονομίας και τις ανάγκες της αγοράς εργασίας</a:t>
            </a:r>
            <a:endParaRPr lang="el-GR" sz="1800" dirty="0">
              <a:latin typeface="Calibri" panose="020F0502020204030204" pitchFamily="34" charset="0"/>
            </a:endParaRPr>
          </a:p>
          <a:p>
            <a:pPr lvl="1"/>
            <a:r>
              <a:rPr lang="el-GR" sz="1800" i="1" dirty="0">
                <a:latin typeface="Calibri" panose="020F0502020204030204" pitchFamily="34" charset="0"/>
              </a:rPr>
              <a:t>Ο τίτλος του προγράμματος, τα μαθησιακά αποτελέσματα, και το περιεχόμενο είναι συμβατά μεταξύ τους.</a:t>
            </a:r>
            <a:endParaRPr lang="el-GR" sz="1800" dirty="0">
              <a:latin typeface="Calibri" panose="020F0502020204030204" pitchFamily="34" charset="0"/>
            </a:endParaRPr>
          </a:p>
          <a:p>
            <a:pPr marL="185738" lvl="2" indent="0" defTabSz="806450">
              <a:lnSpc>
                <a:spcPct val="95000"/>
              </a:lnSpc>
              <a:spcBef>
                <a:spcPts val="600"/>
              </a:spcBef>
              <a:buNone/>
            </a:pPr>
            <a:r>
              <a:rPr lang="el-GR" sz="1000" b="1" dirty="0" smtClean="0">
                <a:solidFill>
                  <a:srgbClr val="C00000"/>
                </a:solidFill>
                <a:latin typeface="Calibri" panose="020F0502020204030204" pitchFamily="34" charset="0"/>
              </a:rPr>
              <a:t> </a:t>
            </a:r>
            <a:endParaRPr lang="el-GR" sz="1050" dirty="0">
              <a:latin typeface="Calibri" panose="020F0502020204030204" pitchFamily="34" charset="0"/>
            </a:endParaRPr>
          </a:p>
        </p:txBody>
      </p:sp>
      <p:sp>
        <p:nvSpPr>
          <p:cNvPr id="5" name="Left Arrow 4">
            <a:hlinkClick r:id="rId3" action="ppaction://hlinksldjump"/>
          </p:cNvPr>
          <p:cNvSpPr/>
          <p:nvPr/>
        </p:nvSpPr>
        <p:spPr>
          <a:xfrm>
            <a:off x="92480" y="6028357"/>
            <a:ext cx="432048" cy="352970"/>
          </a:xfrm>
          <a:prstGeom prst="leftArrow">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1200" dirty="0">
              <a:solidFill>
                <a:srgbClr val="C00000"/>
              </a:solidFill>
            </a:endParaRPr>
          </a:p>
        </p:txBody>
      </p:sp>
    </p:spTree>
    <p:extLst>
      <p:ext uri="{BB962C8B-B14F-4D97-AF65-F5344CB8AC3E}">
        <p14:creationId xmlns:p14="http://schemas.microsoft.com/office/powerpoint/2010/main" xmlns="" val="577585349"/>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bwMode="auto">
          <a:xfrm>
            <a:off x="179512" y="1052736"/>
            <a:ext cx="8784976" cy="874489"/>
          </a:xfrm>
          <a:noFill/>
          <a:ln>
            <a:miter lim="800000"/>
            <a:headEnd/>
            <a:tailEnd/>
          </a:ln>
        </p:spPr>
        <p:txBody>
          <a:bodyPr vert="horz" wrap="square" lIns="91440" tIns="45720" rIns="91440" bIns="45720" numCol="1" anchor="t" anchorCtr="0" compatLnSpc="1">
            <a:prstTxWarp prst="textNoShape">
              <a:avLst/>
            </a:prstTxWarp>
          </a:bodyPr>
          <a:lstStyle/>
          <a:p>
            <a:pPr algn="l" eaLnBrk="1" hangingPunct="1"/>
            <a:r>
              <a:rPr lang="el-GR" sz="3400" b="1" dirty="0" smtClean="0">
                <a:solidFill>
                  <a:srgbClr val="C00000"/>
                </a:solidFill>
                <a:latin typeface="Calibri" pitchFamily="34" charset="0"/>
              </a:rPr>
              <a:t>    Στη συνέχεια......</a:t>
            </a:r>
            <a:r>
              <a:rPr lang="el-GR" dirty="0" smtClean="0">
                <a:solidFill>
                  <a:srgbClr val="C00000"/>
                </a:solidFill>
                <a:latin typeface="Calibri" pitchFamily="34" charset="0"/>
              </a:rPr>
              <a:t/>
            </a:r>
            <a:br>
              <a:rPr lang="el-GR" dirty="0" smtClean="0">
                <a:solidFill>
                  <a:srgbClr val="C00000"/>
                </a:solidFill>
                <a:latin typeface="Calibri" pitchFamily="34" charset="0"/>
              </a:rPr>
            </a:br>
            <a:endParaRPr lang="en-GB" dirty="0" smtClean="0">
              <a:solidFill>
                <a:srgbClr val="C00000"/>
              </a:solidFill>
            </a:endParaRPr>
          </a:p>
        </p:txBody>
      </p:sp>
      <p:sp>
        <p:nvSpPr>
          <p:cNvPr id="37891" name="TextBox 7"/>
          <p:cNvSpPr txBox="1">
            <a:spLocks noChangeArrowheads="1"/>
          </p:cNvSpPr>
          <p:nvPr/>
        </p:nvSpPr>
        <p:spPr bwMode="auto">
          <a:xfrm>
            <a:off x="34925" y="6518275"/>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Γεωπονικό Πανεπιστήμιο Αθηνών 09.04.2014</a:t>
            </a:r>
            <a:endParaRPr lang="en-GB" sz="1600" b="1" dirty="0">
              <a:solidFill>
                <a:srgbClr val="D9D9D9"/>
              </a:solidFill>
              <a:latin typeface="Calibri" pitchFamily="34" charset="0"/>
            </a:endParaRPr>
          </a:p>
        </p:txBody>
      </p:sp>
      <p:sp>
        <p:nvSpPr>
          <p:cNvPr id="2" name="Content Placeholder 1"/>
          <p:cNvSpPr>
            <a:spLocks noGrp="1"/>
          </p:cNvSpPr>
          <p:nvPr>
            <p:ph idx="1"/>
          </p:nvPr>
        </p:nvSpPr>
        <p:spPr>
          <a:xfrm>
            <a:off x="755576" y="2204864"/>
            <a:ext cx="8208912" cy="4176463"/>
          </a:xfrm>
        </p:spPr>
        <p:txBody>
          <a:bodyPr/>
          <a:lstStyle/>
          <a:p>
            <a:pPr>
              <a:buClr>
                <a:srgbClr val="C00000"/>
              </a:buClr>
              <a:buSzPct val="80000"/>
              <a:buFont typeface="Wingdings" panose="05000000000000000000" pitchFamily="2" charset="2"/>
              <a:buChar char="q"/>
            </a:pPr>
            <a:r>
              <a:rPr lang="el-GR" dirty="0" smtClean="0">
                <a:solidFill>
                  <a:schemeClr val="tx2">
                    <a:lumMod val="50000"/>
                  </a:schemeClr>
                </a:solidFill>
                <a:latin typeface="Calibri" panose="020F0502020204030204" pitchFamily="34" charset="0"/>
              </a:rPr>
              <a:t>  Πλαίσιο Αναφοράς</a:t>
            </a:r>
            <a:endParaRPr lang="en-GB" dirty="0" smtClean="0">
              <a:solidFill>
                <a:schemeClr val="tx2">
                  <a:lumMod val="50000"/>
                </a:schemeClr>
              </a:solidFill>
              <a:latin typeface="Calibri" panose="020F0502020204030204" pitchFamily="34" charset="0"/>
            </a:endParaRPr>
          </a:p>
          <a:p>
            <a:pPr marL="541338" indent="-541338">
              <a:spcBef>
                <a:spcPts val="1200"/>
              </a:spcBef>
              <a:buClr>
                <a:srgbClr val="C00000"/>
              </a:buClr>
              <a:buSzPct val="80000"/>
              <a:buFont typeface="Wingdings" panose="05000000000000000000" pitchFamily="2" charset="2"/>
              <a:buChar char="q"/>
            </a:pPr>
            <a:r>
              <a:rPr lang="el-GR" dirty="0" smtClean="0">
                <a:solidFill>
                  <a:schemeClr val="tx2">
                    <a:lumMod val="50000"/>
                  </a:schemeClr>
                </a:solidFill>
                <a:latin typeface="Calibri" panose="020F0502020204030204" pitchFamily="34" charset="0"/>
              </a:rPr>
              <a:t>Εσωτερικό Σύστημα Διασφάλισης Ποιότητας </a:t>
            </a:r>
          </a:p>
          <a:p>
            <a:pPr marL="541338" indent="-541338">
              <a:spcBef>
                <a:spcPts val="1200"/>
              </a:spcBef>
              <a:buClr>
                <a:srgbClr val="C00000"/>
              </a:buClr>
              <a:buSzPct val="80000"/>
              <a:buFont typeface="Wingdings" panose="05000000000000000000" pitchFamily="2" charset="2"/>
              <a:buChar char="q"/>
            </a:pPr>
            <a:r>
              <a:rPr lang="el-GR" dirty="0" smtClean="0">
                <a:solidFill>
                  <a:schemeClr val="tx2">
                    <a:lumMod val="50000"/>
                  </a:schemeClr>
                </a:solidFill>
                <a:latin typeface="Calibri" panose="020F0502020204030204" pitchFamily="34" charset="0"/>
              </a:rPr>
              <a:t>Πιστοποίηση Προγραμμάτων Σπουδών ως εργαλείο βελτίωσης της ποιότητας</a:t>
            </a:r>
          </a:p>
          <a:p>
            <a:pPr>
              <a:spcBef>
                <a:spcPts val="1200"/>
              </a:spcBef>
              <a:buClr>
                <a:srgbClr val="C00000"/>
              </a:buClr>
              <a:buSzPct val="80000"/>
              <a:buFont typeface="Wingdings" panose="05000000000000000000" pitchFamily="2" charset="2"/>
              <a:buChar char="q"/>
            </a:pPr>
            <a:r>
              <a:rPr lang="el-GR" dirty="0" smtClean="0">
                <a:solidFill>
                  <a:schemeClr val="tx2">
                    <a:lumMod val="50000"/>
                  </a:schemeClr>
                </a:solidFill>
                <a:latin typeface="Calibri" panose="020F0502020204030204" pitchFamily="34" charset="0"/>
              </a:rPr>
              <a:t>  Διαδικασίες Πιστοποίησης: Οδικός Χάρτης</a:t>
            </a:r>
            <a:endParaRPr lang="el-GR" dirty="0">
              <a:solidFill>
                <a:schemeClr val="tx2">
                  <a:lumMod val="50000"/>
                </a:schemeClr>
              </a:solidFill>
              <a:latin typeface="Calibri" panose="020F0502020204030204" pitchFamily="34" charset="0"/>
            </a:endParaRPr>
          </a:p>
        </p:txBody>
      </p:sp>
    </p:spTree>
    <p:extLst>
      <p:ext uri="{BB962C8B-B14F-4D97-AF65-F5344CB8AC3E}">
        <p14:creationId xmlns:p14="http://schemas.microsoft.com/office/powerpoint/2010/main" xmlns="" val="2331551323"/>
      </p:ext>
    </p:extLst>
  </p:cSld>
  <p:clrMapOvr>
    <a:masterClrMapping/>
  </p:clrMapOvr>
  <p:transition spd="slow">
    <p:wip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bwMode="auto">
          <a:xfrm>
            <a:off x="179512" y="980728"/>
            <a:ext cx="8784976" cy="946497"/>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l-GR" sz="2800" b="1" dirty="0" smtClean="0">
                <a:solidFill>
                  <a:srgbClr val="C00000"/>
                </a:solidFill>
                <a:latin typeface="Calibri" panose="020F0502020204030204" pitchFamily="34" charset="0"/>
                <a:ea typeface="+mn-ea"/>
                <a:cs typeface="+mn-cs"/>
              </a:rPr>
              <a:t>Εξειδίκευση Γενικών Κριτηρίων Πιστοποίησης</a:t>
            </a:r>
            <a:r>
              <a:rPr lang="el-GR" sz="2800" b="1" dirty="0">
                <a:solidFill>
                  <a:srgbClr val="C00000"/>
                </a:solidFill>
                <a:latin typeface="Calibri" panose="020F0502020204030204" pitchFamily="34" charset="0"/>
              </a:rPr>
              <a:t>  </a:t>
            </a:r>
            <a:r>
              <a:rPr lang="en-US" sz="2800" dirty="0">
                <a:solidFill>
                  <a:srgbClr val="C00000"/>
                </a:solidFill>
                <a:latin typeface="Calibri" panose="020F0502020204030204" pitchFamily="34" charset="0"/>
              </a:rPr>
              <a:t>(</a:t>
            </a:r>
            <a:r>
              <a:rPr lang="el-GR" sz="2800" dirty="0" smtClean="0">
                <a:solidFill>
                  <a:srgbClr val="C00000"/>
                </a:solidFill>
                <a:latin typeface="Calibri" panose="020F0502020204030204" pitchFamily="34" charset="0"/>
              </a:rPr>
              <a:t>2γ</a:t>
            </a:r>
            <a:r>
              <a:rPr lang="en-US" sz="2800" dirty="0" smtClean="0">
                <a:solidFill>
                  <a:srgbClr val="C00000"/>
                </a:solidFill>
                <a:latin typeface="Calibri" panose="020F0502020204030204" pitchFamily="34" charset="0"/>
              </a:rPr>
              <a:t>/</a:t>
            </a:r>
            <a:r>
              <a:rPr lang="el-GR" sz="2800" dirty="0">
                <a:solidFill>
                  <a:srgbClr val="C00000"/>
                </a:solidFill>
                <a:latin typeface="Calibri" panose="020F0502020204030204" pitchFamily="34" charset="0"/>
              </a:rPr>
              <a:t>2</a:t>
            </a:r>
            <a:r>
              <a:rPr lang="en-US" sz="2800" dirty="0" smtClean="0">
                <a:solidFill>
                  <a:srgbClr val="C00000"/>
                </a:solidFill>
                <a:latin typeface="Calibri" panose="020F0502020204030204" pitchFamily="34" charset="0"/>
              </a:rPr>
              <a:t>)</a:t>
            </a:r>
            <a:r>
              <a:rPr lang="el-GR" sz="2800" dirty="0" smtClean="0">
                <a:solidFill>
                  <a:srgbClr val="C00000"/>
                </a:solidFill>
                <a:latin typeface="Calibri" panose="020F0502020204030204" pitchFamily="34" charset="0"/>
              </a:rPr>
              <a:t/>
            </a:r>
            <a:br>
              <a:rPr lang="el-GR" sz="2800" dirty="0" smtClean="0">
                <a:solidFill>
                  <a:srgbClr val="C00000"/>
                </a:solidFill>
                <a:latin typeface="Calibri" panose="020F0502020204030204" pitchFamily="34" charset="0"/>
              </a:rPr>
            </a:br>
            <a:r>
              <a:rPr lang="el-GR" sz="2000" dirty="0" smtClean="0">
                <a:solidFill>
                  <a:srgbClr val="002060"/>
                </a:solidFill>
                <a:latin typeface="Calibri" panose="020F0502020204030204" pitchFamily="34" charset="0"/>
              </a:rPr>
              <a:t>Άρθρο </a:t>
            </a:r>
            <a:r>
              <a:rPr lang="el-GR" sz="2000" dirty="0">
                <a:solidFill>
                  <a:srgbClr val="002060"/>
                </a:solidFill>
                <a:latin typeface="Calibri" panose="020F0502020204030204" pitchFamily="34" charset="0"/>
              </a:rPr>
              <a:t>72 “Κριτήρια Πιστοποίησης” του </a:t>
            </a:r>
            <a:r>
              <a:rPr lang="el-GR" sz="2000" dirty="0" smtClean="0">
                <a:solidFill>
                  <a:srgbClr val="002060"/>
                </a:solidFill>
                <a:latin typeface="Calibri" panose="020F0502020204030204" pitchFamily="34" charset="0"/>
              </a:rPr>
              <a:t>Ν.4009/11</a:t>
            </a:r>
            <a:r>
              <a:rPr lang="el-GR" sz="2800" dirty="0" smtClean="0">
                <a:latin typeface="Calibri" pitchFamily="34" charset="0"/>
              </a:rPr>
              <a:t/>
            </a:r>
            <a:br>
              <a:rPr lang="el-GR" sz="2800" dirty="0" smtClean="0">
                <a:latin typeface="Calibri" pitchFamily="34" charset="0"/>
              </a:rPr>
            </a:br>
            <a:endParaRPr lang="en-GB" sz="2800" dirty="0" smtClean="0"/>
          </a:p>
        </p:txBody>
      </p:sp>
      <p:sp>
        <p:nvSpPr>
          <p:cNvPr id="37891" name="TextBox 7"/>
          <p:cNvSpPr txBox="1">
            <a:spLocks noChangeArrowheads="1"/>
          </p:cNvSpPr>
          <p:nvPr/>
        </p:nvSpPr>
        <p:spPr bwMode="auto">
          <a:xfrm>
            <a:off x="34925" y="6518275"/>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Γεωπονικό Πανεπιστήμιο Αθηνών 09.04.2014</a:t>
            </a:r>
            <a:endParaRPr lang="en-GB" sz="1600" b="1" dirty="0">
              <a:solidFill>
                <a:srgbClr val="D9D9D9"/>
              </a:solidFill>
              <a:latin typeface="Calibri" pitchFamily="34" charset="0"/>
            </a:endParaRPr>
          </a:p>
        </p:txBody>
      </p:sp>
      <p:sp>
        <p:nvSpPr>
          <p:cNvPr id="2" name="Content Placeholder 1"/>
          <p:cNvSpPr>
            <a:spLocks noGrp="1"/>
          </p:cNvSpPr>
          <p:nvPr>
            <p:ph idx="1"/>
          </p:nvPr>
        </p:nvSpPr>
        <p:spPr>
          <a:xfrm>
            <a:off x="179512" y="1927224"/>
            <a:ext cx="8784976" cy="4454103"/>
          </a:xfrm>
        </p:spPr>
        <p:txBody>
          <a:bodyPr/>
          <a:lstStyle/>
          <a:p>
            <a:pPr marL="0" indent="0">
              <a:buNone/>
            </a:pPr>
            <a:r>
              <a:rPr lang="el-GR" sz="2000" b="1" dirty="0">
                <a:latin typeface="Calibri" panose="020F0502020204030204" pitchFamily="34" charset="0"/>
              </a:rPr>
              <a:t>γ) </a:t>
            </a:r>
            <a:r>
              <a:rPr lang="el-GR" sz="2000" b="1" dirty="0" smtClean="0">
                <a:latin typeface="Calibri" panose="020F0502020204030204" pitchFamily="34" charset="0"/>
              </a:rPr>
              <a:t> Δομή </a:t>
            </a:r>
            <a:r>
              <a:rPr lang="el-GR" sz="2000" b="1" dirty="0">
                <a:latin typeface="Calibri" panose="020F0502020204030204" pitchFamily="34" charset="0"/>
              </a:rPr>
              <a:t>και η οργάνωση του προγράμματος σπουδών</a:t>
            </a:r>
            <a:endParaRPr lang="el-GR" sz="2000" dirty="0">
              <a:latin typeface="Calibri" panose="020F0502020204030204" pitchFamily="34" charset="0"/>
            </a:endParaRPr>
          </a:p>
          <a:p>
            <a:pPr lvl="1"/>
            <a:r>
              <a:rPr lang="el-GR" sz="1800" i="1" dirty="0">
                <a:latin typeface="Calibri" panose="020F0502020204030204" pitchFamily="34" charset="0"/>
              </a:rPr>
              <a:t>Ο σχεδιασμός του προγράμματος σπουδών πληροί τις απαιτήσεις της νομοθεσίας και των ευρωπαϊκών / εθνικών πολιτικών</a:t>
            </a:r>
            <a:endParaRPr lang="el-GR" sz="1800" dirty="0">
              <a:latin typeface="Calibri" panose="020F0502020204030204" pitchFamily="34" charset="0"/>
            </a:endParaRPr>
          </a:p>
          <a:p>
            <a:pPr lvl="1"/>
            <a:r>
              <a:rPr lang="el-GR" sz="1800" i="1" dirty="0">
                <a:latin typeface="Calibri" panose="020F0502020204030204" pitchFamily="34" charset="0"/>
              </a:rPr>
              <a:t>Το Πρόγραμμα σπουδών είναι δομημένο με βάση το Ευρωπαϊκό Σύστημα Μεταφοράς Πιστωτικών Μονάδων (ECTS).</a:t>
            </a:r>
            <a:endParaRPr lang="el-GR" sz="1800" dirty="0">
              <a:latin typeface="Calibri" panose="020F0502020204030204" pitchFamily="34" charset="0"/>
            </a:endParaRPr>
          </a:p>
          <a:p>
            <a:pPr lvl="1"/>
            <a:r>
              <a:rPr lang="el-GR" sz="1800" i="1" dirty="0">
                <a:latin typeface="Calibri" panose="020F0502020204030204" pitchFamily="34" charset="0"/>
              </a:rPr>
              <a:t>Υπάρχουν αναλυτικά περιγράμματα μαθημάτων όπου καθορίζονται με σαφήνεια τα επιδιωκόμενα μαθησιακά αποτελέσματα του μαθήματος, το περιεχόμενο, οι διδακτικές και μαθησιακές προσεγγίσεις και ο τρόπος αξιολόγησης της επίδοσης των φοιτητών.</a:t>
            </a:r>
            <a:endParaRPr lang="el-GR" sz="1800" dirty="0">
              <a:latin typeface="Calibri" panose="020F0502020204030204" pitchFamily="34" charset="0"/>
            </a:endParaRPr>
          </a:p>
          <a:p>
            <a:pPr lvl="1"/>
            <a:r>
              <a:rPr lang="el-GR" sz="1800" i="1" dirty="0">
                <a:latin typeface="Calibri" panose="020F0502020204030204" pitchFamily="34" charset="0"/>
              </a:rPr>
              <a:t>Τα μαθήματα και οι ενότητες μαθημάτων κατανέμονται ομοιόμορφα, χωρίς υπερβολικές επικαλύψεις </a:t>
            </a:r>
            <a:endParaRPr lang="el-GR" sz="1800" i="1" dirty="0" smtClean="0">
              <a:latin typeface="Calibri" panose="020F0502020204030204" pitchFamily="34" charset="0"/>
            </a:endParaRPr>
          </a:p>
          <a:p>
            <a:pPr marL="457200" lvl="1" indent="0">
              <a:buNone/>
            </a:pPr>
            <a:endParaRPr lang="el-GR" sz="1800" i="1" dirty="0" smtClean="0">
              <a:latin typeface="Calibri" panose="020F0502020204030204" pitchFamily="34" charset="0"/>
            </a:endParaRPr>
          </a:p>
          <a:p>
            <a:pPr marL="457200" lvl="1" indent="0">
              <a:buNone/>
            </a:pPr>
            <a:r>
              <a:rPr lang="el-GR" sz="1800" i="1" dirty="0" smtClean="0">
                <a:latin typeface="Calibri" panose="020F0502020204030204" pitchFamily="34" charset="0"/>
              </a:rPr>
              <a:t>συνέχεια........</a:t>
            </a:r>
            <a:endParaRPr lang="el-GR" sz="1800" dirty="0">
              <a:latin typeface="Calibri" panose="020F0502020204030204" pitchFamily="34" charset="0"/>
            </a:endParaRPr>
          </a:p>
        </p:txBody>
      </p:sp>
      <p:sp>
        <p:nvSpPr>
          <p:cNvPr id="5" name="Left Arrow 4">
            <a:hlinkClick r:id="rId3" action="ppaction://hlinksldjump"/>
          </p:cNvPr>
          <p:cNvSpPr/>
          <p:nvPr/>
        </p:nvSpPr>
        <p:spPr>
          <a:xfrm>
            <a:off x="92480" y="6028357"/>
            <a:ext cx="432048" cy="352970"/>
          </a:xfrm>
          <a:prstGeom prst="leftArrow">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1200" dirty="0">
              <a:solidFill>
                <a:srgbClr val="C00000"/>
              </a:solidFill>
            </a:endParaRPr>
          </a:p>
        </p:txBody>
      </p:sp>
    </p:spTree>
    <p:extLst>
      <p:ext uri="{BB962C8B-B14F-4D97-AF65-F5344CB8AC3E}">
        <p14:creationId xmlns:p14="http://schemas.microsoft.com/office/powerpoint/2010/main" xmlns="" val="4035104058"/>
      </p:ext>
    </p:extLst>
  </p:cSld>
  <p:clrMapOvr>
    <a:masterClrMapping/>
  </p:clrMapOvr>
  <p:transition spd="slow">
    <p:wip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bwMode="auto">
          <a:xfrm>
            <a:off x="179512" y="980728"/>
            <a:ext cx="8784976" cy="946497"/>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l-GR" sz="2800" b="1" dirty="0" smtClean="0">
                <a:solidFill>
                  <a:srgbClr val="C00000"/>
                </a:solidFill>
                <a:latin typeface="Calibri" panose="020F0502020204030204" pitchFamily="34" charset="0"/>
                <a:ea typeface="+mn-ea"/>
                <a:cs typeface="+mn-cs"/>
              </a:rPr>
              <a:t>Εξειδίκευση Γενικών Κριτηρίων Πιστοποίησης</a:t>
            </a:r>
            <a:r>
              <a:rPr lang="el-GR" sz="2800" b="1" dirty="0">
                <a:solidFill>
                  <a:srgbClr val="C00000"/>
                </a:solidFill>
                <a:latin typeface="Calibri" panose="020F0502020204030204" pitchFamily="34" charset="0"/>
              </a:rPr>
              <a:t>  </a:t>
            </a:r>
            <a:r>
              <a:rPr lang="en-US" sz="2800" dirty="0">
                <a:solidFill>
                  <a:srgbClr val="C00000"/>
                </a:solidFill>
                <a:latin typeface="Calibri" panose="020F0502020204030204" pitchFamily="34" charset="0"/>
              </a:rPr>
              <a:t>(</a:t>
            </a:r>
            <a:r>
              <a:rPr lang="el-GR" sz="2800" dirty="0" smtClean="0">
                <a:solidFill>
                  <a:srgbClr val="C00000"/>
                </a:solidFill>
                <a:latin typeface="Calibri" panose="020F0502020204030204" pitchFamily="34" charset="0"/>
              </a:rPr>
              <a:t>2γ</a:t>
            </a:r>
            <a:r>
              <a:rPr lang="en-US" sz="2800" dirty="0" smtClean="0">
                <a:solidFill>
                  <a:srgbClr val="C00000"/>
                </a:solidFill>
                <a:latin typeface="Calibri" panose="020F0502020204030204" pitchFamily="34" charset="0"/>
              </a:rPr>
              <a:t>/</a:t>
            </a:r>
            <a:r>
              <a:rPr lang="el-GR" sz="2800" dirty="0">
                <a:solidFill>
                  <a:srgbClr val="C00000"/>
                </a:solidFill>
                <a:latin typeface="Calibri" panose="020F0502020204030204" pitchFamily="34" charset="0"/>
              </a:rPr>
              <a:t>2</a:t>
            </a:r>
            <a:r>
              <a:rPr lang="en-US" sz="2800" dirty="0">
                <a:solidFill>
                  <a:srgbClr val="C00000"/>
                </a:solidFill>
                <a:latin typeface="Calibri" panose="020F0502020204030204" pitchFamily="34" charset="0"/>
              </a:rPr>
              <a:t>)</a:t>
            </a:r>
            <a:r>
              <a:rPr lang="el-GR" sz="2800" dirty="0">
                <a:solidFill>
                  <a:srgbClr val="C00000"/>
                </a:solidFill>
                <a:latin typeface="Calibri" panose="020F0502020204030204" pitchFamily="34" charset="0"/>
              </a:rPr>
              <a:t/>
            </a:r>
            <a:br>
              <a:rPr lang="el-GR" sz="2800" dirty="0">
                <a:solidFill>
                  <a:srgbClr val="C00000"/>
                </a:solidFill>
                <a:latin typeface="Calibri" panose="020F0502020204030204" pitchFamily="34" charset="0"/>
              </a:rPr>
            </a:br>
            <a:r>
              <a:rPr lang="el-GR" sz="2000" dirty="0" smtClean="0">
                <a:solidFill>
                  <a:srgbClr val="002060"/>
                </a:solidFill>
                <a:latin typeface="Calibri" panose="020F0502020204030204" pitchFamily="34" charset="0"/>
              </a:rPr>
              <a:t>Άρθρο </a:t>
            </a:r>
            <a:r>
              <a:rPr lang="el-GR" sz="2000" dirty="0">
                <a:solidFill>
                  <a:srgbClr val="002060"/>
                </a:solidFill>
                <a:latin typeface="Calibri" panose="020F0502020204030204" pitchFamily="34" charset="0"/>
              </a:rPr>
              <a:t>72 “Κριτήρια Πιστοποίησης” του </a:t>
            </a:r>
            <a:r>
              <a:rPr lang="el-GR" sz="2000" dirty="0" smtClean="0">
                <a:solidFill>
                  <a:srgbClr val="002060"/>
                </a:solidFill>
                <a:latin typeface="Calibri" panose="020F0502020204030204" pitchFamily="34" charset="0"/>
              </a:rPr>
              <a:t>Ν.4009/11</a:t>
            </a:r>
            <a:r>
              <a:rPr lang="el-GR" sz="2800" dirty="0" smtClean="0">
                <a:latin typeface="Calibri" pitchFamily="34" charset="0"/>
              </a:rPr>
              <a:t/>
            </a:r>
            <a:br>
              <a:rPr lang="el-GR" sz="2800" dirty="0" smtClean="0">
                <a:latin typeface="Calibri" pitchFamily="34" charset="0"/>
              </a:rPr>
            </a:br>
            <a:endParaRPr lang="en-GB" sz="2800" dirty="0" smtClean="0"/>
          </a:p>
        </p:txBody>
      </p:sp>
      <p:sp>
        <p:nvSpPr>
          <p:cNvPr id="37891" name="TextBox 7"/>
          <p:cNvSpPr txBox="1">
            <a:spLocks noChangeArrowheads="1"/>
          </p:cNvSpPr>
          <p:nvPr/>
        </p:nvSpPr>
        <p:spPr bwMode="auto">
          <a:xfrm>
            <a:off x="34925" y="6518275"/>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Γεωπονικό Πανεπιστήμιο Αθηνών 09.04.2014</a:t>
            </a:r>
            <a:endParaRPr lang="en-GB" sz="1600" b="1" dirty="0">
              <a:solidFill>
                <a:srgbClr val="D9D9D9"/>
              </a:solidFill>
              <a:latin typeface="Calibri" pitchFamily="34" charset="0"/>
            </a:endParaRPr>
          </a:p>
        </p:txBody>
      </p:sp>
      <p:sp>
        <p:nvSpPr>
          <p:cNvPr id="2" name="Content Placeholder 1"/>
          <p:cNvSpPr>
            <a:spLocks noGrp="1"/>
          </p:cNvSpPr>
          <p:nvPr>
            <p:ph idx="1"/>
          </p:nvPr>
        </p:nvSpPr>
        <p:spPr>
          <a:xfrm>
            <a:off x="179512" y="1927224"/>
            <a:ext cx="8784976" cy="4454103"/>
          </a:xfrm>
        </p:spPr>
        <p:txBody>
          <a:bodyPr/>
          <a:lstStyle/>
          <a:p>
            <a:pPr marL="0" indent="0">
              <a:buNone/>
            </a:pPr>
            <a:r>
              <a:rPr lang="el-GR" sz="2000" b="1" dirty="0">
                <a:latin typeface="Calibri" panose="020F0502020204030204" pitchFamily="34" charset="0"/>
              </a:rPr>
              <a:t>γ) </a:t>
            </a:r>
            <a:r>
              <a:rPr lang="el-GR" sz="2000" b="1" dirty="0" smtClean="0">
                <a:latin typeface="Calibri" panose="020F0502020204030204" pitchFamily="34" charset="0"/>
              </a:rPr>
              <a:t> Δομή </a:t>
            </a:r>
            <a:r>
              <a:rPr lang="el-GR" sz="2000" b="1" dirty="0">
                <a:latin typeface="Calibri" panose="020F0502020204030204" pitchFamily="34" charset="0"/>
              </a:rPr>
              <a:t>και η οργάνωση του προγράμματος σπουδών</a:t>
            </a:r>
            <a:endParaRPr lang="el-GR" sz="2000" dirty="0">
              <a:latin typeface="Calibri" panose="020F0502020204030204" pitchFamily="34" charset="0"/>
            </a:endParaRPr>
          </a:p>
          <a:p>
            <a:pPr lvl="1"/>
            <a:r>
              <a:rPr lang="el-GR" sz="1800" i="1" dirty="0" smtClean="0">
                <a:latin typeface="Calibri" panose="020F0502020204030204" pitchFamily="34" charset="0"/>
              </a:rPr>
              <a:t>Το </a:t>
            </a:r>
            <a:r>
              <a:rPr lang="el-GR" sz="1800" i="1" dirty="0">
                <a:latin typeface="Calibri" panose="020F0502020204030204" pitchFamily="34" charset="0"/>
              </a:rPr>
              <a:t>περιεχόμενο των μαθημάτων και / ή ενοτήτων είναι σύμφωνα με το είδος και το επίπεδο των σπουδών</a:t>
            </a:r>
            <a:endParaRPr lang="el-GR" sz="1800" dirty="0">
              <a:latin typeface="Calibri" panose="020F0502020204030204" pitchFamily="34" charset="0"/>
            </a:endParaRPr>
          </a:p>
          <a:p>
            <a:pPr lvl="1"/>
            <a:r>
              <a:rPr lang="el-GR" sz="1800" i="1" dirty="0">
                <a:latin typeface="Calibri" panose="020F0502020204030204" pitchFamily="34" charset="0"/>
              </a:rPr>
              <a:t>Το περιεχόμενο των μαθημάτων και / ή ενοτήτων είναι κατάλληλο για την επίτευξη των επιδιωκόμενων μαθησιακών αποτελεσμάτων</a:t>
            </a:r>
            <a:endParaRPr lang="el-GR" sz="1800" dirty="0">
              <a:latin typeface="Calibri" panose="020F0502020204030204" pitchFamily="34" charset="0"/>
            </a:endParaRPr>
          </a:p>
          <a:p>
            <a:pPr lvl="1"/>
            <a:r>
              <a:rPr lang="el-GR" sz="1800" i="1" dirty="0">
                <a:latin typeface="Calibri" panose="020F0502020204030204" pitchFamily="34" charset="0"/>
              </a:rPr>
              <a:t>Το εύρος του προγράμματος είναι επαρκές για την εξασφάλιση των μαθησιακών αποτελεσμάτων</a:t>
            </a:r>
            <a:endParaRPr lang="el-GR" sz="1800" dirty="0">
              <a:latin typeface="Calibri" panose="020F0502020204030204" pitchFamily="34" charset="0"/>
            </a:endParaRPr>
          </a:p>
          <a:p>
            <a:pPr lvl="1"/>
            <a:r>
              <a:rPr lang="el-GR" sz="1800" i="1" dirty="0">
                <a:latin typeface="Calibri" panose="020F0502020204030204" pitchFamily="34" charset="0"/>
              </a:rPr>
              <a:t>Το περιεχόμενο του προγράμματος αντικατοπτρίζει τα τελευταία επιτεύγματα / εξελίξεις στην επιστήμη, τις τέχνες και την τεχνολογία.</a:t>
            </a:r>
            <a:endParaRPr lang="el-GR" sz="1800" dirty="0">
              <a:latin typeface="Calibri" panose="020F0502020204030204" pitchFamily="34" charset="0"/>
            </a:endParaRPr>
          </a:p>
          <a:p>
            <a:pPr lvl="1"/>
            <a:r>
              <a:rPr lang="el-GR" sz="1800" i="1" dirty="0">
                <a:latin typeface="Calibri" panose="020F0502020204030204" pitchFamily="34" charset="0"/>
              </a:rPr>
              <a:t>Δίνεται ευελιξία επιλογών / δυνατότητα προσαρμογής στις προσωπικές ανάγκες ή απαιτήσεις των φοιτητών</a:t>
            </a:r>
            <a:endParaRPr lang="el-GR" sz="1800" dirty="0">
              <a:latin typeface="Calibri" panose="020F0502020204030204" pitchFamily="34" charset="0"/>
            </a:endParaRPr>
          </a:p>
          <a:p>
            <a:pPr lvl="1"/>
            <a:r>
              <a:rPr lang="el-GR" sz="1800" i="1" dirty="0">
                <a:latin typeface="Calibri" panose="020F0502020204030204" pitchFamily="34" charset="0"/>
              </a:rPr>
              <a:t>Διεθνής διάσταση του προγράμματος σπουδών</a:t>
            </a:r>
            <a:endParaRPr lang="el-GR" sz="1800" dirty="0">
              <a:latin typeface="Calibri" panose="020F0502020204030204" pitchFamily="34" charset="0"/>
            </a:endParaRPr>
          </a:p>
          <a:p>
            <a:pPr marL="357188" indent="-357188">
              <a:buNone/>
            </a:pPr>
            <a:endParaRPr lang="el-GR" sz="800" dirty="0">
              <a:latin typeface="Calibri" panose="020F0502020204030204" pitchFamily="34" charset="0"/>
            </a:endParaRPr>
          </a:p>
        </p:txBody>
      </p:sp>
      <p:sp>
        <p:nvSpPr>
          <p:cNvPr id="5" name="Left Arrow 4">
            <a:hlinkClick r:id="rId3" action="ppaction://hlinksldjump"/>
          </p:cNvPr>
          <p:cNvSpPr/>
          <p:nvPr/>
        </p:nvSpPr>
        <p:spPr>
          <a:xfrm>
            <a:off x="92480" y="6028357"/>
            <a:ext cx="432048" cy="352970"/>
          </a:xfrm>
          <a:prstGeom prst="leftArrow">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1200" dirty="0">
              <a:solidFill>
                <a:srgbClr val="C00000"/>
              </a:solidFill>
            </a:endParaRPr>
          </a:p>
        </p:txBody>
      </p:sp>
    </p:spTree>
    <p:extLst>
      <p:ext uri="{BB962C8B-B14F-4D97-AF65-F5344CB8AC3E}">
        <p14:creationId xmlns:p14="http://schemas.microsoft.com/office/powerpoint/2010/main" xmlns="" val="681308256"/>
      </p:ext>
    </p:extLst>
  </p:cSld>
  <p:clrMapOvr>
    <a:masterClrMapping/>
  </p:clrMapOvr>
  <p:transition spd="slow">
    <p:wip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bwMode="auto">
          <a:xfrm>
            <a:off x="179512" y="980728"/>
            <a:ext cx="8784976" cy="946497"/>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l-GR" sz="2800" b="1" dirty="0" smtClean="0">
                <a:solidFill>
                  <a:srgbClr val="C00000"/>
                </a:solidFill>
                <a:latin typeface="Calibri" panose="020F0502020204030204" pitchFamily="34" charset="0"/>
                <a:ea typeface="+mn-ea"/>
                <a:cs typeface="+mn-cs"/>
              </a:rPr>
              <a:t>Εξειδίκευση Γενικών Κριτηρίων Πιστοποίησης</a:t>
            </a:r>
            <a:r>
              <a:rPr lang="el-GR" sz="2800" b="1" dirty="0">
                <a:solidFill>
                  <a:srgbClr val="C00000"/>
                </a:solidFill>
                <a:latin typeface="Calibri" panose="020F0502020204030204" pitchFamily="34" charset="0"/>
              </a:rPr>
              <a:t> </a:t>
            </a:r>
            <a:r>
              <a:rPr lang="en-US" sz="2800" dirty="0" smtClean="0">
                <a:solidFill>
                  <a:srgbClr val="C00000"/>
                </a:solidFill>
                <a:latin typeface="Calibri" panose="020F0502020204030204" pitchFamily="34" charset="0"/>
              </a:rPr>
              <a:t>(</a:t>
            </a:r>
            <a:r>
              <a:rPr lang="el-GR" sz="2800" dirty="0" smtClean="0">
                <a:solidFill>
                  <a:srgbClr val="C00000"/>
                </a:solidFill>
                <a:latin typeface="Calibri" panose="020F0502020204030204" pitchFamily="34" charset="0"/>
              </a:rPr>
              <a:t>2δ</a:t>
            </a:r>
            <a:r>
              <a:rPr lang="en-US" sz="2800" dirty="0" smtClean="0">
                <a:solidFill>
                  <a:srgbClr val="C00000"/>
                </a:solidFill>
                <a:latin typeface="Calibri" panose="020F0502020204030204" pitchFamily="34" charset="0"/>
              </a:rPr>
              <a:t>/</a:t>
            </a:r>
            <a:r>
              <a:rPr lang="el-GR" sz="2800" dirty="0" smtClean="0">
                <a:solidFill>
                  <a:srgbClr val="C00000"/>
                </a:solidFill>
                <a:latin typeface="Calibri" panose="020F0502020204030204" pitchFamily="34" charset="0"/>
              </a:rPr>
              <a:t>2</a:t>
            </a:r>
            <a:r>
              <a:rPr lang="en-US" sz="2800" dirty="0" smtClean="0">
                <a:solidFill>
                  <a:srgbClr val="C00000"/>
                </a:solidFill>
                <a:latin typeface="Calibri" panose="020F0502020204030204" pitchFamily="34" charset="0"/>
              </a:rPr>
              <a:t>)</a:t>
            </a:r>
            <a:r>
              <a:rPr lang="el-GR" sz="2800" dirty="0">
                <a:solidFill>
                  <a:srgbClr val="C00000"/>
                </a:solidFill>
                <a:latin typeface="Calibri" panose="020F0502020204030204" pitchFamily="34" charset="0"/>
              </a:rPr>
              <a:t/>
            </a:r>
            <a:br>
              <a:rPr lang="el-GR" sz="2800" dirty="0">
                <a:solidFill>
                  <a:srgbClr val="C00000"/>
                </a:solidFill>
                <a:latin typeface="Calibri" panose="020F0502020204030204" pitchFamily="34" charset="0"/>
              </a:rPr>
            </a:br>
            <a:r>
              <a:rPr lang="el-GR" sz="2000" dirty="0" smtClean="0">
                <a:solidFill>
                  <a:srgbClr val="002060"/>
                </a:solidFill>
                <a:latin typeface="Calibri" panose="020F0502020204030204" pitchFamily="34" charset="0"/>
              </a:rPr>
              <a:t>Άρθρο </a:t>
            </a:r>
            <a:r>
              <a:rPr lang="el-GR" sz="2000" dirty="0">
                <a:solidFill>
                  <a:srgbClr val="002060"/>
                </a:solidFill>
                <a:latin typeface="Calibri" panose="020F0502020204030204" pitchFamily="34" charset="0"/>
              </a:rPr>
              <a:t>72 “Κριτήρια Πιστοποίησης” του </a:t>
            </a:r>
            <a:r>
              <a:rPr lang="el-GR" sz="2000" dirty="0" smtClean="0">
                <a:solidFill>
                  <a:srgbClr val="002060"/>
                </a:solidFill>
                <a:latin typeface="Calibri" panose="020F0502020204030204" pitchFamily="34" charset="0"/>
              </a:rPr>
              <a:t>Ν.4009/11</a:t>
            </a:r>
            <a:r>
              <a:rPr lang="el-GR" sz="2800" dirty="0" smtClean="0">
                <a:latin typeface="Calibri" pitchFamily="34" charset="0"/>
              </a:rPr>
              <a:t/>
            </a:r>
            <a:br>
              <a:rPr lang="el-GR" sz="2800" dirty="0" smtClean="0">
                <a:latin typeface="Calibri" pitchFamily="34" charset="0"/>
              </a:rPr>
            </a:br>
            <a:endParaRPr lang="en-GB" sz="2800" dirty="0" smtClean="0"/>
          </a:p>
        </p:txBody>
      </p:sp>
      <p:sp>
        <p:nvSpPr>
          <p:cNvPr id="37891" name="TextBox 7"/>
          <p:cNvSpPr txBox="1">
            <a:spLocks noChangeArrowheads="1"/>
          </p:cNvSpPr>
          <p:nvPr/>
        </p:nvSpPr>
        <p:spPr bwMode="auto">
          <a:xfrm>
            <a:off x="34925" y="6518275"/>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Γεωπονικό Πανεπιστήμιο Αθηνών 09.04.2014</a:t>
            </a:r>
            <a:endParaRPr lang="en-GB" sz="1600" b="1" dirty="0">
              <a:solidFill>
                <a:srgbClr val="D9D9D9"/>
              </a:solidFill>
              <a:latin typeface="Calibri" pitchFamily="34" charset="0"/>
            </a:endParaRPr>
          </a:p>
        </p:txBody>
      </p:sp>
      <p:sp>
        <p:nvSpPr>
          <p:cNvPr id="2" name="Content Placeholder 1"/>
          <p:cNvSpPr>
            <a:spLocks noGrp="1"/>
          </p:cNvSpPr>
          <p:nvPr>
            <p:ph idx="1"/>
          </p:nvPr>
        </p:nvSpPr>
        <p:spPr>
          <a:xfrm>
            <a:off x="179512" y="1927224"/>
            <a:ext cx="8784976" cy="4454103"/>
          </a:xfrm>
        </p:spPr>
        <p:txBody>
          <a:bodyPr/>
          <a:lstStyle/>
          <a:p>
            <a:pPr marL="263525" indent="-263525">
              <a:buNone/>
            </a:pPr>
            <a:r>
              <a:rPr lang="el-GR" sz="1800" b="1" dirty="0">
                <a:latin typeface="Calibri" panose="020F0502020204030204" pitchFamily="34" charset="0"/>
              </a:rPr>
              <a:t>δ) </a:t>
            </a:r>
            <a:r>
              <a:rPr lang="el-GR" sz="1800" b="1" dirty="0" smtClean="0">
                <a:latin typeface="Calibri" panose="020F0502020204030204" pitchFamily="34" charset="0"/>
              </a:rPr>
              <a:t> η </a:t>
            </a:r>
            <a:r>
              <a:rPr lang="el-GR" sz="1800" b="1" dirty="0">
                <a:latin typeface="Calibri" panose="020F0502020204030204" pitchFamily="34" charset="0"/>
              </a:rPr>
              <a:t>ποιότητα και αποτελεσματικότητα του διδακτικού έργου, όπως τεκμηριώνεται ιδίως από την αξιολόγηση από τους φοιτητές </a:t>
            </a:r>
            <a:endParaRPr lang="el-GR" sz="1800" dirty="0">
              <a:latin typeface="Calibri" panose="020F0502020204030204" pitchFamily="34" charset="0"/>
            </a:endParaRPr>
          </a:p>
          <a:p>
            <a:pPr lvl="1"/>
            <a:r>
              <a:rPr lang="el-GR" sz="1800" i="1" dirty="0">
                <a:latin typeface="Calibri" panose="020F0502020204030204" pitchFamily="34" charset="0"/>
              </a:rPr>
              <a:t>Η οργάνωση της εκπαιδευτικής διαδικασίας εξασφαλίζει την ποιοτική υλοποίηση των στόχων του προγράμματος σπουδών και την επίτευξη των μαθησιακών αποτελεσμάτων</a:t>
            </a:r>
            <a:endParaRPr lang="el-GR" sz="1800" dirty="0">
              <a:latin typeface="Calibri" panose="020F0502020204030204" pitchFamily="34" charset="0"/>
            </a:endParaRPr>
          </a:p>
          <a:p>
            <a:pPr lvl="1"/>
            <a:r>
              <a:rPr lang="el-GR" sz="1800" i="1" dirty="0">
                <a:latin typeface="Calibri" panose="020F0502020204030204" pitchFamily="34" charset="0"/>
              </a:rPr>
              <a:t>Υπάρχουν διαδικασίες διασφάλισης ποιότητας του εκπαιδευτικού έργου</a:t>
            </a:r>
            <a:endParaRPr lang="el-GR" sz="1800" dirty="0">
              <a:latin typeface="Calibri" panose="020F0502020204030204" pitchFamily="34" charset="0"/>
            </a:endParaRPr>
          </a:p>
          <a:p>
            <a:pPr lvl="1"/>
            <a:r>
              <a:rPr lang="el-GR" sz="1800" i="1" dirty="0">
                <a:latin typeface="Calibri" panose="020F0502020204030204" pitchFamily="34" charset="0"/>
              </a:rPr>
              <a:t>Οι ευθύνες για τη λήψη αποφάσεων και την παρακολούθηση της υλοποίησης του προγράμματος κατανέμονται με σαφή τρόπο</a:t>
            </a:r>
            <a:endParaRPr lang="el-GR" sz="1800" dirty="0">
              <a:latin typeface="Calibri" panose="020F0502020204030204" pitchFamily="34" charset="0"/>
            </a:endParaRPr>
          </a:p>
          <a:p>
            <a:pPr lvl="1"/>
            <a:r>
              <a:rPr lang="el-GR" sz="1800" i="1" dirty="0">
                <a:latin typeface="Calibri" panose="020F0502020204030204" pitchFamily="34" charset="0"/>
              </a:rPr>
              <a:t>Ο τρόπος αξιολόγησης των φοιτητών στα μαθήματα συνδέεται με τα μαθησιακά αποτελέσματα κάθε μαθήματος</a:t>
            </a:r>
            <a:endParaRPr lang="el-GR" sz="1800" dirty="0">
              <a:latin typeface="Calibri" panose="020F0502020204030204" pitchFamily="34" charset="0"/>
            </a:endParaRPr>
          </a:p>
          <a:p>
            <a:pPr lvl="1"/>
            <a:r>
              <a:rPr lang="el-GR" sz="1800" i="1" dirty="0">
                <a:latin typeface="Calibri" panose="020F0502020204030204" pitchFamily="34" charset="0"/>
              </a:rPr>
              <a:t>το σύστημα και τα κριτήρια αξιολόγησης των επιδόσεων των φοιτητών στα μαθήματα είναι σαφές, επαρκές και σε γνώση των </a:t>
            </a:r>
            <a:r>
              <a:rPr lang="el-GR" sz="1800" i="1" dirty="0" smtClean="0">
                <a:latin typeface="Calibri" panose="020F0502020204030204" pitchFamily="34" charset="0"/>
              </a:rPr>
              <a:t>φοιτητών</a:t>
            </a:r>
          </a:p>
          <a:p>
            <a:pPr marL="457200" lvl="1" indent="0">
              <a:buNone/>
            </a:pPr>
            <a:endParaRPr lang="el-GR" sz="1600" i="1" dirty="0" smtClean="0">
              <a:latin typeface="Calibri" panose="020F0502020204030204" pitchFamily="34" charset="0"/>
            </a:endParaRPr>
          </a:p>
          <a:p>
            <a:pPr marL="457200" lvl="1" indent="0">
              <a:buNone/>
            </a:pPr>
            <a:endParaRPr lang="el-GR" sz="1600" i="1" dirty="0">
              <a:latin typeface="Calibri" panose="020F0502020204030204" pitchFamily="34" charset="0"/>
            </a:endParaRPr>
          </a:p>
          <a:p>
            <a:pPr marL="457200" lvl="1" indent="0">
              <a:buNone/>
            </a:pPr>
            <a:r>
              <a:rPr lang="el-GR" sz="1600" i="1" dirty="0" smtClean="0">
                <a:latin typeface="Calibri" panose="020F0502020204030204" pitchFamily="34" charset="0"/>
              </a:rPr>
              <a:t>συνέχεια .....</a:t>
            </a:r>
            <a:endParaRPr lang="el-GR" sz="1600" dirty="0">
              <a:latin typeface="Calibri" panose="020F0502020204030204" pitchFamily="34" charset="0"/>
            </a:endParaRPr>
          </a:p>
          <a:p>
            <a:pPr marL="185738" lvl="2" indent="0" defTabSz="806450">
              <a:lnSpc>
                <a:spcPct val="95000"/>
              </a:lnSpc>
              <a:spcBef>
                <a:spcPts val="600"/>
              </a:spcBef>
              <a:buNone/>
            </a:pPr>
            <a:r>
              <a:rPr lang="el-GR" sz="600" b="1" dirty="0" smtClean="0">
                <a:solidFill>
                  <a:srgbClr val="C00000"/>
                </a:solidFill>
                <a:latin typeface="Calibri" panose="020F0502020204030204" pitchFamily="34" charset="0"/>
              </a:rPr>
              <a:t> </a:t>
            </a:r>
            <a:endParaRPr lang="el-GR" sz="700" dirty="0">
              <a:latin typeface="Calibri" panose="020F0502020204030204" pitchFamily="34" charset="0"/>
            </a:endParaRPr>
          </a:p>
        </p:txBody>
      </p:sp>
      <p:sp>
        <p:nvSpPr>
          <p:cNvPr id="5" name="Left Arrow 4">
            <a:hlinkClick r:id="rId3" action="ppaction://hlinksldjump"/>
          </p:cNvPr>
          <p:cNvSpPr/>
          <p:nvPr/>
        </p:nvSpPr>
        <p:spPr>
          <a:xfrm>
            <a:off x="92480" y="6028357"/>
            <a:ext cx="432048" cy="352970"/>
          </a:xfrm>
          <a:prstGeom prst="leftArrow">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1200" dirty="0">
              <a:solidFill>
                <a:srgbClr val="C00000"/>
              </a:solidFill>
            </a:endParaRPr>
          </a:p>
        </p:txBody>
      </p:sp>
    </p:spTree>
    <p:extLst>
      <p:ext uri="{BB962C8B-B14F-4D97-AF65-F5344CB8AC3E}">
        <p14:creationId xmlns:p14="http://schemas.microsoft.com/office/powerpoint/2010/main" xmlns="" val="4086264982"/>
      </p:ext>
    </p:extLst>
  </p:cSld>
  <p:clrMapOvr>
    <a:masterClrMapping/>
  </p:clrMapOvr>
  <p:transition spd="slow">
    <p:wip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bwMode="auto">
          <a:xfrm>
            <a:off x="179512" y="980728"/>
            <a:ext cx="8784976" cy="946497"/>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l-GR" sz="2800" b="1" dirty="0" smtClean="0">
                <a:solidFill>
                  <a:srgbClr val="C00000"/>
                </a:solidFill>
                <a:latin typeface="Calibri" panose="020F0502020204030204" pitchFamily="34" charset="0"/>
                <a:ea typeface="+mn-ea"/>
                <a:cs typeface="+mn-cs"/>
              </a:rPr>
              <a:t>Εξειδίκευση Γενικών Κριτηρίων Πιστοποίησης</a:t>
            </a:r>
            <a:r>
              <a:rPr lang="el-GR" sz="2800" b="1" dirty="0">
                <a:solidFill>
                  <a:srgbClr val="C00000"/>
                </a:solidFill>
                <a:latin typeface="Calibri" panose="020F0502020204030204" pitchFamily="34" charset="0"/>
              </a:rPr>
              <a:t>  </a:t>
            </a:r>
            <a:r>
              <a:rPr lang="en-US" sz="2800" dirty="0">
                <a:solidFill>
                  <a:srgbClr val="C00000"/>
                </a:solidFill>
                <a:latin typeface="Calibri" panose="020F0502020204030204" pitchFamily="34" charset="0"/>
              </a:rPr>
              <a:t>(</a:t>
            </a:r>
            <a:r>
              <a:rPr lang="el-GR" sz="2800" dirty="0" smtClean="0">
                <a:solidFill>
                  <a:srgbClr val="C00000"/>
                </a:solidFill>
                <a:latin typeface="Calibri" panose="020F0502020204030204" pitchFamily="34" charset="0"/>
              </a:rPr>
              <a:t>2δ</a:t>
            </a:r>
            <a:r>
              <a:rPr lang="en-US" sz="2800" dirty="0" smtClean="0">
                <a:solidFill>
                  <a:srgbClr val="C00000"/>
                </a:solidFill>
                <a:latin typeface="Calibri" panose="020F0502020204030204" pitchFamily="34" charset="0"/>
              </a:rPr>
              <a:t>/</a:t>
            </a:r>
            <a:r>
              <a:rPr lang="el-GR" sz="2800" dirty="0">
                <a:solidFill>
                  <a:srgbClr val="C00000"/>
                </a:solidFill>
                <a:latin typeface="Calibri" panose="020F0502020204030204" pitchFamily="34" charset="0"/>
              </a:rPr>
              <a:t>2</a:t>
            </a:r>
            <a:r>
              <a:rPr lang="en-US" sz="2800" dirty="0">
                <a:solidFill>
                  <a:srgbClr val="C00000"/>
                </a:solidFill>
                <a:latin typeface="Calibri" panose="020F0502020204030204" pitchFamily="34" charset="0"/>
              </a:rPr>
              <a:t>)</a:t>
            </a:r>
            <a:r>
              <a:rPr lang="el-GR" sz="2800" dirty="0">
                <a:solidFill>
                  <a:srgbClr val="C00000"/>
                </a:solidFill>
                <a:latin typeface="Calibri" panose="020F0502020204030204" pitchFamily="34" charset="0"/>
              </a:rPr>
              <a:t/>
            </a:r>
            <a:br>
              <a:rPr lang="el-GR" sz="2800" dirty="0">
                <a:solidFill>
                  <a:srgbClr val="C00000"/>
                </a:solidFill>
                <a:latin typeface="Calibri" panose="020F0502020204030204" pitchFamily="34" charset="0"/>
              </a:rPr>
            </a:br>
            <a:r>
              <a:rPr lang="el-GR" sz="2000" dirty="0" smtClean="0">
                <a:solidFill>
                  <a:srgbClr val="002060"/>
                </a:solidFill>
                <a:latin typeface="Calibri" panose="020F0502020204030204" pitchFamily="34" charset="0"/>
              </a:rPr>
              <a:t>Άρθρο </a:t>
            </a:r>
            <a:r>
              <a:rPr lang="el-GR" sz="2000" dirty="0">
                <a:solidFill>
                  <a:srgbClr val="002060"/>
                </a:solidFill>
                <a:latin typeface="Calibri" panose="020F0502020204030204" pitchFamily="34" charset="0"/>
              </a:rPr>
              <a:t>72 “Κριτήρια Πιστοποίησης” του </a:t>
            </a:r>
            <a:r>
              <a:rPr lang="el-GR" sz="2000" dirty="0" smtClean="0">
                <a:solidFill>
                  <a:srgbClr val="002060"/>
                </a:solidFill>
                <a:latin typeface="Calibri" panose="020F0502020204030204" pitchFamily="34" charset="0"/>
              </a:rPr>
              <a:t>Ν.4009/11</a:t>
            </a:r>
            <a:r>
              <a:rPr lang="el-GR" sz="2800" dirty="0" smtClean="0">
                <a:latin typeface="Calibri" pitchFamily="34" charset="0"/>
              </a:rPr>
              <a:t/>
            </a:r>
            <a:br>
              <a:rPr lang="el-GR" sz="2800" dirty="0" smtClean="0">
                <a:latin typeface="Calibri" pitchFamily="34" charset="0"/>
              </a:rPr>
            </a:br>
            <a:endParaRPr lang="en-GB" sz="2800" dirty="0" smtClean="0"/>
          </a:p>
        </p:txBody>
      </p:sp>
      <p:sp>
        <p:nvSpPr>
          <p:cNvPr id="37891" name="TextBox 7"/>
          <p:cNvSpPr txBox="1">
            <a:spLocks noChangeArrowheads="1"/>
          </p:cNvSpPr>
          <p:nvPr/>
        </p:nvSpPr>
        <p:spPr bwMode="auto">
          <a:xfrm>
            <a:off x="34925" y="6518275"/>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Γεωπονικό Πανεπιστήμιο Αθηνών 09.04.2014</a:t>
            </a:r>
            <a:endParaRPr lang="en-GB" sz="1600" b="1" dirty="0">
              <a:solidFill>
                <a:srgbClr val="D9D9D9"/>
              </a:solidFill>
              <a:latin typeface="Calibri" pitchFamily="34" charset="0"/>
            </a:endParaRPr>
          </a:p>
        </p:txBody>
      </p:sp>
      <p:sp>
        <p:nvSpPr>
          <p:cNvPr id="2" name="Content Placeholder 1"/>
          <p:cNvSpPr>
            <a:spLocks noGrp="1"/>
          </p:cNvSpPr>
          <p:nvPr>
            <p:ph idx="1"/>
          </p:nvPr>
        </p:nvSpPr>
        <p:spPr>
          <a:xfrm>
            <a:off x="179512" y="1927224"/>
            <a:ext cx="8784976" cy="4454103"/>
          </a:xfrm>
        </p:spPr>
        <p:txBody>
          <a:bodyPr/>
          <a:lstStyle/>
          <a:p>
            <a:pPr marL="263525" indent="-263525">
              <a:buNone/>
            </a:pPr>
            <a:r>
              <a:rPr lang="el-GR" sz="1800" b="1" dirty="0">
                <a:latin typeface="Calibri" panose="020F0502020204030204" pitchFamily="34" charset="0"/>
              </a:rPr>
              <a:t>δ) </a:t>
            </a:r>
            <a:r>
              <a:rPr lang="el-GR" sz="1800" b="1" dirty="0" smtClean="0">
                <a:latin typeface="Calibri" panose="020F0502020204030204" pitchFamily="34" charset="0"/>
              </a:rPr>
              <a:t> η </a:t>
            </a:r>
            <a:r>
              <a:rPr lang="el-GR" sz="1800" b="1" dirty="0">
                <a:latin typeface="Calibri" panose="020F0502020204030204" pitchFamily="34" charset="0"/>
              </a:rPr>
              <a:t>ποιότητα και αποτελεσματικότητα του διδακτικού έργου, όπως τεκμηριώνεται ιδίως από την αξιολόγηση από τους φοιτητές </a:t>
            </a:r>
            <a:endParaRPr lang="el-GR" sz="1800" dirty="0">
              <a:latin typeface="Calibri" panose="020F0502020204030204" pitchFamily="34" charset="0"/>
            </a:endParaRPr>
          </a:p>
          <a:p>
            <a:pPr marL="263525" indent="0">
              <a:buNone/>
            </a:pPr>
            <a:r>
              <a:rPr lang="el-GR" sz="1800" i="1" dirty="0" smtClean="0">
                <a:latin typeface="Calibri" panose="020F0502020204030204" pitchFamily="34" charset="0"/>
              </a:rPr>
              <a:t>(</a:t>
            </a:r>
            <a:r>
              <a:rPr lang="el-GR" sz="1800" i="1" dirty="0">
                <a:latin typeface="Calibri" panose="020F0502020204030204" pitchFamily="34" charset="0"/>
              </a:rPr>
              <a:t>και, </a:t>
            </a:r>
            <a:r>
              <a:rPr lang="el-GR" sz="1800" i="1" dirty="0" smtClean="0">
                <a:latin typeface="Calibri" panose="020F0502020204030204" pitchFamily="34" charset="0"/>
              </a:rPr>
              <a:t>εφόσον </a:t>
            </a:r>
            <a:r>
              <a:rPr lang="el-GR" sz="1800" i="1" dirty="0">
                <a:latin typeface="Calibri" panose="020F0502020204030204" pitchFamily="34" charset="0"/>
              </a:rPr>
              <a:t>το πρόγραμμα αποτελεί μετεξέλιξη άλλου προγράμματος και υπάρχουν σχετικά δεδομένα)</a:t>
            </a:r>
            <a:endParaRPr lang="el-GR" sz="1800" dirty="0">
              <a:latin typeface="Calibri" panose="020F0502020204030204" pitchFamily="34" charset="0"/>
            </a:endParaRPr>
          </a:p>
          <a:p>
            <a:pPr lvl="1"/>
            <a:r>
              <a:rPr lang="el-GR" sz="1800" i="1" dirty="0">
                <a:latin typeface="Calibri" panose="020F0502020204030204" pitchFamily="34" charset="0"/>
              </a:rPr>
              <a:t>Εκροές: Ποσοστό των φοιτητών που συμμετέχουν στις εξετάσεις. Ποσοστά επιτυχίας των φοιτητών στις εξετάσεις. Μέσος βαθμός πτυχίου και μέση διάρκεια σπουδών για τη λήψη πτυχίου.</a:t>
            </a:r>
            <a:endParaRPr lang="el-GR" sz="1800" dirty="0">
              <a:latin typeface="Calibri" panose="020F0502020204030204" pitchFamily="34" charset="0"/>
            </a:endParaRPr>
          </a:p>
          <a:p>
            <a:pPr lvl="1"/>
            <a:r>
              <a:rPr lang="el-GR" sz="1800" i="1" dirty="0">
                <a:latin typeface="Calibri" panose="020F0502020204030204" pitchFamily="34" charset="0"/>
              </a:rPr>
              <a:t>Αξιολογήσεις φοιτητών για τα μαθήματα του Προγράμματος Σπουδών. </a:t>
            </a:r>
            <a:endParaRPr lang="el-GR" sz="1800" dirty="0">
              <a:latin typeface="Calibri" panose="020F0502020204030204" pitchFamily="34" charset="0"/>
            </a:endParaRPr>
          </a:p>
          <a:p>
            <a:pPr lvl="1"/>
            <a:r>
              <a:rPr lang="el-GR" sz="1800" i="1" dirty="0">
                <a:latin typeface="Calibri" panose="020F0502020204030204" pitchFamily="34" charset="0"/>
              </a:rPr>
              <a:t>Τα αποτελέσματα της εσωτερικής και εξωτερικής αξιολόγησης του προγράμματος χρησιμοποιούνται για τη βελτίωση του προγράμματος</a:t>
            </a:r>
            <a:endParaRPr lang="el-GR" sz="1800" dirty="0">
              <a:latin typeface="Calibri" panose="020F0502020204030204" pitchFamily="34" charset="0"/>
            </a:endParaRPr>
          </a:p>
          <a:p>
            <a:pPr marL="185738" lvl="2" indent="0" defTabSz="806450">
              <a:lnSpc>
                <a:spcPct val="95000"/>
              </a:lnSpc>
              <a:spcBef>
                <a:spcPts val="600"/>
              </a:spcBef>
              <a:buNone/>
            </a:pPr>
            <a:r>
              <a:rPr lang="el-GR" sz="600" b="1" dirty="0" smtClean="0">
                <a:solidFill>
                  <a:srgbClr val="C00000"/>
                </a:solidFill>
                <a:latin typeface="Calibri" panose="020F0502020204030204" pitchFamily="34" charset="0"/>
              </a:rPr>
              <a:t> </a:t>
            </a:r>
            <a:endParaRPr lang="el-GR" sz="700" dirty="0">
              <a:latin typeface="Calibri" panose="020F0502020204030204" pitchFamily="34" charset="0"/>
            </a:endParaRPr>
          </a:p>
        </p:txBody>
      </p:sp>
      <p:sp>
        <p:nvSpPr>
          <p:cNvPr id="5" name="Left Arrow 4">
            <a:hlinkClick r:id="rId3" action="ppaction://hlinksldjump"/>
          </p:cNvPr>
          <p:cNvSpPr/>
          <p:nvPr/>
        </p:nvSpPr>
        <p:spPr>
          <a:xfrm>
            <a:off x="92480" y="6028357"/>
            <a:ext cx="432048" cy="352970"/>
          </a:xfrm>
          <a:prstGeom prst="leftArrow">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1200" dirty="0">
              <a:solidFill>
                <a:srgbClr val="C00000"/>
              </a:solidFill>
            </a:endParaRPr>
          </a:p>
        </p:txBody>
      </p:sp>
    </p:spTree>
    <p:extLst>
      <p:ext uri="{BB962C8B-B14F-4D97-AF65-F5344CB8AC3E}">
        <p14:creationId xmlns:p14="http://schemas.microsoft.com/office/powerpoint/2010/main" xmlns="" val="859768428"/>
      </p:ext>
    </p:extLst>
  </p:cSld>
  <p:clrMapOvr>
    <a:masterClrMapping/>
  </p:clrMapOvr>
  <p:transition spd="slow">
    <p:wipe/>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bwMode="auto">
          <a:xfrm>
            <a:off x="179512" y="980728"/>
            <a:ext cx="8784976" cy="946497"/>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l-GR" sz="2800" b="1" dirty="0" smtClean="0">
                <a:solidFill>
                  <a:srgbClr val="C00000"/>
                </a:solidFill>
                <a:latin typeface="Calibri" panose="020F0502020204030204" pitchFamily="34" charset="0"/>
                <a:ea typeface="+mn-ea"/>
                <a:cs typeface="+mn-cs"/>
              </a:rPr>
              <a:t>Εξειδίκευση Γενικών Κριτηρίων Πιστοποίησης</a:t>
            </a:r>
            <a:r>
              <a:rPr lang="el-GR" sz="2800" b="1" dirty="0">
                <a:solidFill>
                  <a:srgbClr val="C00000"/>
                </a:solidFill>
                <a:latin typeface="Calibri" panose="020F0502020204030204" pitchFamily="34" charset="0"/>
              </a:rPr>
              <a:t> </a:t>
            </a:r>
            <a:r>
              <a:rPr lang="en-US" sz="2800" dirty="0" smtClean="0">
                <a:solidFill>
                  <a:srgbClr val="C00000"/>
                </a:solidFill>
                <a:latin typeface="Calibri" panose="020F0502020204030204" pitchFamily="34" charset="0"/>
              </a:rPr>
              <a:t>(</a:t>
            </a:r>
            <a:r>
              <a:rPr lang="el-GR" sz="2800" dirty="0" smtClean="0">
                <a:solidFill>
                  <a:srgbClr val="C00000"/>
                </a:solidFill>
                <a:latin typeface="Calibri" panose="020F0502020204030204" pitchFamily="34" charset="0"/>
              </a:rPr>
              <a:t>2ε</a:t>
            </a:r>
            <a:r>
              <a:rPr lang="en-US" sz="2800" dirty="0" smtClean="0">
                <a:solidFill>
                  <a:srgbClr val="C00000"/>
                </a:solidFill>
                <a:latin typeface="Calibri" panose="020F0502020204030204" pitchFamily="34" charset="0"/>
              </a:rPr>
              <a:t>/</a:t>
            </a:r>
            <a:r>
              <a:rPr lang="el-GR" sz="2800" dirty="0" smtClean="0">
                <a:solidFill>
                  <a:srgbClr val="C00000"/>
                </a:solidFill>
                <a:latin typeface="Calibri" panose="020F0502020204030204" pitchFamily="34" charset="0"/>
              </a:rPr>
              <a:t>2</a:t>
            </a:r>
            <a:r>
              <a:rPr lang="en-US" sz="2800" dirty="0" smtClean="0">
                <a:solidFill>
                  <a:srgbClr val="C00000"/>
                </a:solidFill>
                <a:latin typeface="Calibri" panose="020F0502020204030204" pitchFamily="34" charset="0"/>
              </a:rPr>
              <a:t>)</a:t>
            </a:r>
            <a:r>
              <a:rPr lang="el-GR" sz="2800" dirty="0">
                <a:solidFill>
                  <a:srgbClr val="C00000"/>
                </a:solidFill>
                <a:latin typeface="Calibri" panose="020F0502020204030204" pitchFamily="34" charset="0"/>
              </a:rPr>
              <a:t/>
            </a:r>
            <a:br>
              <a:rPr lang="el-GR" sz="2800" dirty="0">
                <a:solidFill>
                  <a:srgbClr val="C00000"/>
                </a:solidFill>
                <a:latin typeface="Calibri" panose="020F0502020204030204" pitchFamily="34" charset="0"/>
              </a:rPr>
            </a:br>
            <a:r>
              <a:rPr lang="el-GR" sz="2000" dirty="0" smtClean="0">
                <a:solidFill>
                  <a:srgbClr val="002060"/>
                </a:solidFill>
                <a:latin typeface="Calibri" panose="020F0502020204030204" pitchFamily="34" charset="0"/>
              </a:rPr>
              <a:t>Άρθρο </a:t>
            </a:r>
            <a:r>
              <a:rPr lang="el-GR" sz="2000" dirty="0">
                <a:solidFill>
                  <a:srgbClr val="002060"/>
                </a:solidFill>
                <a:latin typeface="Calibri" panose="020F0502020204030204" pitchFamily="34" charset="0"/>
              </a:rPr>
              <a:t>72 “Κριτήρια Πιστοποίησης” του </a:t>
            </a:r>
            <a:r>
              <a:rPr lang="el-GR" sz="2000" dirty="0" smtClean="0">
                <a:solidFill>
                  <a:srgbClr val="002060"/>
                </a:solidFill>
                <a:latin typeface="Calibri" panose="020F0502020204030204" pitchFamily="34" charset="0"/>
              </a:rPr>
              <a:t>Ν.4009/11</a:t>
            </a:r>
            <a:r>
              <a:rPr lang="el-GR" sz="2800" dirty="0" smtClean="0">
                <a:latin typeface="Calibri" pitchFamily="34" charset="0"/>
              </a:rPr>
              <a:t/>
            </a:r>
            <a:br>
              <a:rPr lang="el-GR" sz="2800" dirty="0" smtClean="0">
                <a:latin typeface="Calibri" pitchFamily="34" charset="0"/>
              </a:rPr>
            </a:br>
            <a:endParaRPr lang="en-GB" sz="2800" dirty="0" smtClean="0"/>
          </a:p>
        </p:txBody>
      </p:sp>
      <p:sp>
        <p:nvSpPr>
          <p:cNvPr id="37891" name="TextBox 7"/>
          <p:cNvSpPr txBox="1">
            <a:spLocks noChangeArrowheads="1"/>
          </p:cNvSpPr>
          <p:nvPr/>
        </p:nvSpPr>
        <p:spPr bwMode="auto">
          <a:xfrm>
            <a:off x="34925" y="6518275"/>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Γεωπονικό Πανεπιστήμιο Αθηνών 09.04.2014</a:t>
            </a:r>
            <a:endParaRPr lang="en-GB" sz="1600" b="1" dirty="0">
              <a:solidFill>
                <a:srgbClr val="D9D9D9"/>
              </a:solidFill>
              <a:latin typeface="Calibri" pitchFamily="34" charset="0"/>
            </a:endParaRPr>
          </a:p>
        </p:txBody>
      </p:sp>
      <p:sp>
        <p:nvSpPr>
          <p:cNvPr id="2" name="Content Placeholder 1"/>
          <p:cNvSpPr>
            <a:spLocks noGrp="1"/>
          </p:cNvSpPr>
          <p:nvPr>
            <p:ph idx="1"/>
          </p:nvPr>
        </p:nvSpPr>
        <p:spPr>
          <a:xfrm>
            <a:off x="179512" y="1927224"/>
            <a:ext cx="8784976" cy="4454103"/>
          </a:xfrm>
        </p:spPr>
        <p:txBody>
          <a:bodyPr/>
          <a:lstStyle/>
          <a:p>
            <a:pPr marL="0" indent="0">
              <a:buNone/>
            </a:pPr>
            <a:r>
              <a:rPr lang="el-GR" sz="2000" b="1" dirty="0">
                <a:latin typeface="Calibri" panose="020F0502020204030204" pitchFamily="34" charset="0"/>
              </a:rPr>
              <a:t>ε) </a:t>
            </a:r>
            <a:r>
              <a:rPr lang="el-GR" sz="2000" b="1" dirty="0" smtClean="0">
                <a:latin typeface="Calibri" panose="020F0502020204030204" pitchFamily="34" charset="0"/>
              </a:rPr>
              <a:t> η </a:t>
            </a:r>
            <a:r>
              <a:rPr lang="el-GR" sz="2000" b="1" dirty="0">
                <a:latin typeface="Calibri" panose="020F0502020204030204" pitchFamily="34" charset="0"/>
              </a:rPr>
              <a:t>καταλληλότητα των προσόντων του διδακτικού προσωπικού,</a:t>
            </a:r>
            <a:endParaRPr lang="el-GR" sz="2000" dirty="0">
              <a:latin typeface="Calibri" panose="020F0502020204030204" pitchFamily="34" charset="0"/>
            </a:endParaRPr>
          </a:p>
          <a:p>
            <a:pPr lvl="1"/>
            <a:r>
              <a:rPr lang="el-GR" sz="1800" i="1" dirty="0">
                <a:latin typeface="Calibri" panose="020F0502020204030204" pitchFamily="34" charset="0"/>
              </a:rPr>
              <a:t>Ο αριθμός και οι εξειδικεύσεις του διδακτικού προσωπικού είναι επαρκή για την διδασκαλία των μαθημάτων του προγράμματος σπουδών.</a:t>
            </a:r>
            <a:endParaRPr lang="el-GR" sz="1800" dirty="0">
              <a:latin typeface="Calibri" panose="020F0502020204030204" pitchFamily="34" charset="0"/>
            </a:endParaRPr>
          </a:p>
          <a:p>
            <a:pPr lvl="1"/>
            <a:r>
              <a:rPr lang="el-GR" sz="1800" i="1" dirty="0">
                <a:latin typeface="Calibri" panose="020F0502020204030204" pitchFamily="34" charset="0"/>
              </a:rPr>
              <a:t>Η επιστημονική κατάρτιση του διδακτικού προσωπικού είναι επαρκής για την διασφάλιση επίτευξης των μαθησιακών αποτελεσμάτων του προγράμματος </a:t>
            </a:r>
            <a:endParaRPr lang="el-GR" sz="1800" dirty="0">
              <a:latin typeface="Calibri" panose="020F0502020204030204" pitchFamily="34" charset="0"/>
            </a:endParaRPr>
          </a:p>
          <a:p>
            <a:pPr lvl="1"/>
            <a:r>
              <a:rPr lang="el-GR" sz="1800" i="1" dirty="0">
                <a:latin typeface="Calibri" panose="020F0502020204030204" pitchFamily="34" charset="0"/>
              </a:rPr>
              <a:t>Οι μελλοντικές αποχωρήσεις / συνταξιοδοτήσεις, αναμενόμενες προσλήψεις και εξελίξεις του ακαδημαϊκού προσωπικού εξασφαλίζουν την ομαλή υλοποίηση του προγράμματος σπουδών σε ορίζοντα πενταετίας</a:t>
            </a:r>
            <a:endParaRPr lang="el-GR" sz="1800" dirty="0">
              <a:latin typeface="Calibri" panose="020F0502020204030204" pitchFamily="34" charset="0"/>
            </a:endParaRPr>
          </a:p>
          <a:p>
            <a:pPr lvl="1"/>
            <a:r>
              <a:rPr lang="el-GR" sz="1800" i="1" dirty="0">
                <a:latin typeface="Calibri" panose="020F0502020204030204" pitchFamily="34" charset="0"/>
              </a:rPr>
              <a:t>Υπάρχουν οι προϋποθέσεις για την επιστημονική ανάπτυξη του εκπαιδευτικού προσωπικού σε σχέση με τις απαιτήσεις για την περαιτέρω ανάπτυξη του προγράμματος σπουδών</a:t>
            </a:r>
            <a:endParaRPr lang="el-GR" sz="1800" dirty="0">
              <a:latin typeface="Calibri" panose="020F0502020204030204" pitchFamily="34" charset="0"/>
            </a:endParaRPr>
          </a:p>
          <a:p>
            <a:pPr lvl="1"/>
            <a:r>
              <a:rPr lang="el-GR" sz="1800" i="1" dirty="0">
                <a:latin typeface="Calibri" panose="020F0502020204030204" pitchFamily="34" charset="0"/>
              </a:rPr>
              <a:t> Το διδακτικό προσωπικό του προγράμματος συμμετέχει σε ερευνητικές δραστηριότητες που σχετίζονται άμεσα με το πρόγραμμα σπουδών.</a:t>
            </a:r>
            <a:endParaRPr lang="el-GR" sz="1800" dirty="0">
              <a:latin typeface="Calibri" panose="020F0502020204030204" pitchFamily="34" charset="0"/>
            </a:endParaRPr>
          </a:p>
        </p:txBody>
      </p:sp>
      <p:sp>
        <p:nvSpPr>
          <p:cNvPr id="5" name="Left Arrow 4">
            <a:hlinkClick r:id="rId3" action="ppaction://hlinksldjump"/>
          </p:cNvPr>
          <p:cNvSpPr/>
          <p:nvPr/>
        </p:nvSpPr>
        <p:spPr>
          <a:xfrm>
            <a:off x="92480" y="6028357"/>
            <a:ext cx="432048" cy="352970"/>
          </a:xfrm>
          <a:prstGeom prst="leftArrow">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1200" dirty="0">
              <a:solidFill>
                <a:srgbClr val="C00000"/>
              </a:solidFill>
            </a:endParaRPr>
          </a:p>
        </p:txBody>
      </p:sp>
    </p:spTree>
    <p:extLst>
      <p:ext uri="{BB962C8B-B14F-4D97-AF65-F5344CB8AC3E}">
        <p14:creationId xmlns:p14="http://schemas.microsoft.com/office/powerpoint/2010/main" xmlns="" val="2262601075"/>
      </p:ext>
    </p:extLst>
  </p:cSld>
  <p:clrMapOvr>
    <a:masterClrMapping/>
  </p:clrMapOvr>
  <p:transition spd="slow">
    <p:wipe/>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bwMode="auto">
          <a:xfrm>
            <a:off x="179512" y="980728"/>
            <a:ext cx="8784976" cy="946497"/>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l-GR" sz="2800" b="1" dirty="0" smtClean="0">
                <a:solidFill>
                  <a:srgbClr val="C00000"/>
                </a:solidFill>
                <a:latin typeface="Calibri" panose="020F0502020204030204" pitchFamily="34" charset="0"/>
                <a:ea typeface="+mn-ea"/>
                <a:cs typeface="+mn-cs"/>
              </a:rPr>
              <a:t>Εξειδίκευση Γενικών Κριτηρίων Πιστοποίησης</a:t>
            </a:r>
            <a:r>
              <a:rPr lang="el-GR" sz="2800" b="1" dirty="0">
                <a:solidFill>
                  <a:srgbClr val="C00000"/>
                </a:solidFill>
                <a:latin typeface="Calibri" panose="020F0502020204030204" pitchFamily="34" charset="0"/>
              </a:rPr>
              <a:t> </a:t>
            </a:r>
            <a:r>
              <a:rPr lang="en-US" sz="2800" dirty="0" smtClean="0">
                <a:solidFill>
                  <a:srgbClr val="C00000"/>
                </a:solidFill>
                <a:latin typeface="Calibri" panose="020F0502020204030204" pitchFamily="34" charset="0"/>
              </a:rPr>
              <a:t>(</a:t>
            </a:r>
            <a:r>
              <a:rPr lang="el-GR" sz="2800" dirty="0" smtClean="0">
                <a:solidFill>
                  <a:srgbClr val="C00000"/>
                </a:solidFill>
                <a:latin typeface="Calibri" panose="020F0502020204030204" pitchFamily="34" charset="0"/>
              </a:rPr>
              <a:t>2στ-ζ</a:t>
            </a:r>
            <a:r>
              <a:rPr lang="en-US" sz="2800" dirty="0" smtClean="0">
                <a:solidFill>
                  <a:srgbClr val="C00000"/>
                </a:solidFill>
                <a:latin typeface="Calibri" panose="020F0502020204030204" pitchFamily="34" charset="0"/>
              </a:rPr>
              <a:t>/</a:t>
            </a:r>
            <a:r>
              <a:rPr lang="el-GR" sz="2800" dirty="0" smtClean="0">
                <a:solidFill>
                  <a:srgbClr val="C00000"/>
                </a:solidFill>
                <a:latin typeface="Calibri" panose="020F0502020204030204" pitchFamily="34" charset="0"/>
              </a:rPr>
              <a:t>2</a:t>
            </a:r>
            <a:r>
              <a:rPr lang="en-US" sz="2800" dirty="0" smtClean="0">
                <a:solidFill>
                  <a:srgbClr val="C00000"/>
                </a:solidFill>
                <a:latin typeface="Calibri" panose="020F0502020204030204" pitchFamily="34" charset="0"/>
              </a:rPr>
              <a:t>)</a:t>
            </a:r>
            <a:r>
              <a:rPr lang="el-GR" sz="2800" dirty="0">
                <a:solidFill>
                  <a:srgbClr val="C00000"/>
                </a:solidFill>
                <a:latin typeface="Calibri" panose="020F0502020204030204" pitchFamily="34" charset="0"/>
              </a:rPr>
              <a:t/>
            </a:r>
            <a:br>
              <a:rPr lang="el-GR" sz="2800" dirty="0">
                <a:solidFill>
                  <a:srgbClr val="C00000"/>
                </a:solidFill>
                <a:latin typeface="Calibri" panose="020F0502020204030204" pitchFamily="34" charset="0"/>
              </a:rPr>
            </a:br>
            <a:r>
              <a:rPr lang="el-GR" sz="2000" dirty="0" smtClean="0">
                <a:solidFill>
                  <a:srgbClr val="002060"/>
                </a:solidFill>
                <a:latin typeface="Calibri" panose="020F0502020204030204" pitchFamily="34" charset="0"/>
              </a:rPr>
              <a:t>Άρθρο </a:t>
            </a:r>
            <a:r>
              <a:rPr lang="el-GR" sz="2000" dirty="0">
                <a:solidFill>
                  <a:srgbClr val="002060"/>
                </a:solidFill>
                <a:latin typeface="Calibri" panose="020F0502020204030204" pitchFamily="34" charset="0"/>
              </a:rPr>
              <a:t>72 “Κριτήρια Πιστοποίησης” του </a:t>
            </a:r>
            <a:r>
              <a:rPr lang="el-GR" sz="2000" dirty="0" smtClean="0">
                <a:solidFill>
                  <a:srgbClr val="002060"/>
                </a:solidFill>
                <a:latin typeface="Calibri" panose="020F0502020204030204" pitchFamily="34" charset="0"/>
              </a:rPr>
              <a:t>Ν.4009/11</a:t>
            </a:r>
            <a:r>
              <a:rPr lang="el-GR" sz="2800" dirty="0" smtClean="0">
                <a:latin typeface="Calibri" pitchFamily="34" charset="0"/>
              </a:rPr>
              <a:t/>
            </a:r>
            <a:br>
              <a:rPr lang="el-GR" sz="2800" dirty="0" smtClean="0">
                <a:latin typeface="Calibri" pitchFamily="34" charset="0"/>
              </a:rPr>
            </a:br>
            <a:endParaRPr lang="en-GB" sz="2800" dirty="0" smtClean="0"/>
          </a:p>
        </p:txBody>
      </p:sp>
      <p:sp>
        <p:nvSpPr>
          <p:cNvPr id="37891" name="TextBox 7"/>
          <p:cNvSpPr txBox="1">
            <a:spLocks noChangeArrowheads="1"/>
          </p:cNvSpPr>
          <p:nvPr/>
        </p:nvSpPr>
        <p:spPr bwMode="auto">
          <a:xfrm>
            <a:off x="34925" y="6518275"/>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Γεωπονικό Πανεπιστήμιο Αθηνών 09.04.2014</a:t>
            </a:r>
            <a:endParaRPr lang="en-GB" sz="1600" b="1" dirty="0">
              <a:solidFill>
                <a:srgbClr val="D9D9D9"/>
              </a:solidFill>
              <a:latin typeface="Calibri" pitchFamily="34" charset="0"/>
            </a:endParaRPr>
          </a:p>
        </p:txBody>
      </p:sp>
      <p:sp>
        <p:nvSpPr>
          <p:cNvPr id="2" name="Content Placeholder 1"/>
          <p:cNvSpPr>
            <a:spLocks noGrp="1"/>
          </p:cNvSpPr>
          <p:nvPr>
            <p:ph idx="1"/>
          </p:nvPr>
        </p:nvSpPr>
        <p:spPr>
          <a:xfrm>
            <a:off x="179512" y="1927224"/>
            <a:ext cx="8784976" cy="4454103"/>
          </a:xfrm>
        </p:spPr>
        <p:txBody>
          <a:bodyPr/>
          <a:lstStyle/>
          <a:p>
            <a:pPr marL="0" indent="0">
              <a:buNone/>
            </a:pPr>
            <a:r>
              <a:rPr lang="el-GR" sz="2000" b="1" dirty="0" err="1">
                <a:latin typeface="Calibri" panose="020F0502020204030204" pitchFamily="34" charset="0"/>
              </a:rPr>
              <a:t>σ</a:t>
            </a:r>
            <a:r>
              <a:rPr lang="el-GR" sz="2000" b="1" dirty="0" err="1" smtClean="0">
                <a:latin typeface="Calibri" panose="020F0502020204030204" pitchFamily="34" charset="0"/>
              </a:rPr>
              <a:t>τ</a:t>
            </a:r>
            <a:r>
              <a:rPr lang="el-GR" sz="2000" b="1" dirty="0" smtClean="0">
                <a:latin typeface="Calibri" panose="020F0502020204030204" pitchFamily="34" charset="0"/>
              </a:rPr>
              <a:t>)  Ποιότητα </a:t>
            </a:r>
            <a:r>
              <a:rPr lang="el-GR" sz="2000" b="1" dirty="0">
                <a:latin typeface="Calibri" panose="020F0502020204030204" pitchFamily="34" charset="0"/>
              </a:rPr>
              <a:t>του ερευνητικού έργου της ακαδημαϊκής μονάδας,</a:t>
            </a:r>
            <a:endParaRPr lang="el-GR" sz="2000" dirty="0">
              <a:latin typeface="Calibri" panose="020F0502020204030204" pitchFamily="34" charset="0"/>
            </a:endParaRPr>
          </a:p>
          <a:p>
            <a:pPr lvl="1"/>
            <a:r>
              <a:rPr lang="el-GR" sz="1800" i="1" dirty="0">
                <a:latin typeface="Calibri" panose="020F0502020204030204" pitchFamily="34" charset="0"/>
              </a:rPr>
              <a:t>Υπάρχει σαφής προσανατολισμός των ερευνητικών δραστηριοτήτων της ακαδημαϊκής μονάδας σε συγκεκριμένα πεδία ερευνητικού ενδιαφέροντος</a:t>
            </a:r>
            <a:endParaRPr lang="el-GR" sz="1800" dirty="0">
              <a:latin typeface="Calibri" panose="020F0502020204030204" pitchFamily="34" charset="0"/>
            </a:endParaRPr>
          </a:p>
          <a:p>
            <a:pPr lvl="1"/>
            <a:r>
              <a:rPr lang="el-GR" sz="1800" i="1" dirty="0">
                <a:latin typeface="Calibri" panose="020F0502020204030204" pitchFamily="34" charset="0"/>
              </a:rPr>
              <a:t>Αποτελέσματα ερευνητικής δραστηριότητας τελευταίας πενταετίας</a:t>
            </a:r>
            <a:endParaRPr lang="el-GR" sz="1800" dirty="0">
              <a:latin typeface="Calibri" panose="020F0502020204030204" pitchFamily="34" charset="0"/>
            </a:endParaRPr>
          </a:p>
          <a:p>
            <a:pPr lvl="1"/>
            <a:r>
              <a:rPr lang="el-GR" sz="1800" i="1" dirty="0">
                <a:latin typeface="Calibri" panose="020F0502020204030204" pitchFamily="34" charset="0"/>
              </a:rPr>
              <a:t>Ποσοστό μελών ΔΕΠ/ΕΠ που έχουν ενεργό ερευνητική δραστηριότητα</a:t>
            </a:r>
            <a:endParaRPr lang="el-GR" sz="1800" dirty="0">
              <a:latin typeface="Calibri" panose="020F0502020204030204" pitchFamily="34" charset="0"/>
            </a:endParaRPr>
          </a:p>
          <a:p>
            <a:pPr lvl="1"/>
            <a:r>
              <a:rPr lang="el-GR" sz="1800" i="1" dirty="0">
                <a:latin typeface="Calibri" panose="020F0502020204030204" pitchFamily="34" charset="0"/>
              </a:rPr>
              <a:t>Συμμετοχή σε διεθνή δίκτυα με άλλα ΑΕΙ / Ερευνητικούς </a:t>
            </a:r>
            <a:r>
              <a:rPr lang="el-GR" sz="1800" i="1" dirty="0" smtClean="0">
                <a:latin typeface="Calibri" panose="020F0502020204030204" pitchFamily="34" charset="0"/>
              </a:rPr>
              <a:t>φορείς</a:t>
            </a:r>
          </a:p>
          <a:p>
            <a:pPr lvl="1"/>
            <a:endParaRPr lang="el-GR" sz="1800" i="1" dirty="0" smtClean="0">
              <a:latin typeface="Calibri" panose="020F0502020204030204" pitchFamily="34" charset="0"/>
            </a:endParaRPr>
          </a:p>
          <a:p>
            <a:pPr marL="0" indent="0">
              <a:buNone/>
            </a:pPr>
            <a:r>
              <a:rPr lang="el-GR" sz="2000" b="1" dirty="0">
                <a:latin typeface="Calibri" panose="020F0502020204030204" pitchFamily="34" charset="0"/>
              </a:rPr>
              <a:t>ζ)  Ο βαθμός σύνδεσης της διδασκαλίας με την έρευνα, </a:t>
            </a:r>
            <a:endParaRPr lang="el-GR" sz="2000" dirty="0">
              <a:latin typeface="Calibri" panose="020F0502020204030204" pitchFamily="34" charset="0"/>
            </a:endParaRPr>
          </a:p>
          <a:p>
            <a:pPr lvl="1"/>
            <a:r>
              <a:rPr lang="el-GR" sz="1800" i="1" dirty="0">
                <a:latin typeface="Calibri" panose="020F0502020204030204" pitchFamily="34" charset="0"/>
              </a:rPr>
              <a:t>Συσχέτιση των ερευνητικών δραστηριοτήτων των μελών ΔΕΠ/ΕΠ με τα βασικά γνωστικά αντικείμενα του τμήματος</a:t>
            </a:r>
            <a:endParaRPr lang="el-GR" sz="1800" dirty="0">
              <a:latin typeface="Calibri" panose="020F0502020204030204" pitchFamily="34" charset="0"/>
            </a:endParaRPr>
          </a:p>
          <a:p>
            <a:pPr lvl="1"/>
            <a:r>
              <a:rPr lang="el-GR" sz="1800" i="1" dirty="0">
                <a:latin typeface="Calibri" panose="020F0502020204030204" pitchFamily="34" charset="0"/>
              </a:rPr>
              <a:t>Εκπαίδευση των φοιτητών στην ερευνητική διαδικασία. </a:t>
            </a:r>
            <a:endParaRPr lang="el-GR" sz="1800" dirty="0">
              <a:latin typeface="Calibri" panose="020F0502020204030204" pitchFamily="34" charset="0"/>
            </a:endParaRPr>
          </a:p>
          <a:p>
            <a:pPr lvl="1"/>
            <a:r>
              <a:rPr lang="el-GR" sz="1800" i="1" dirty="0">
                <a:latin typeface="Calibri" panose="020F0502020204030204" pitchFamily="34" charset="0"/>
              </a:rPr>
              <a:t>Συμμετοχή των  φοιτητών σε ερευνητικά έργα.</a:t>
            </a:r>
          </a:p>
          <a:p>
            <a:pPr lvl="1"/>
            <a:endParaRPr lang="el-GR" sz="1800" dirty="0">
              <a:latin typeface="Calibri" panose="020F0502020204030204" pitchFamily="34" charset="0"/>
            </a:endParaRPr>
          </a:p>
        </p:txBody>
      </p:sp>
      <p:sp>
        <p:nvSpPr>
          <p:cNvPr id="5" name="Left Arrow 4">
            <a:hlinkClick r:id="rId3" action="ppaction://hlinksldjump"/>
          </p:cNvPr>
          <p:cNvSpPr/>
          <p:nvPr/>
        </p:nvSpPr>
        <p:spPr>
          <a:xfrm>
            <a:off x="92480" y="6028357"/>
            <a:ext cx="432048" cy="352970"/>
          </a:xfrm>
          <a:prstGeom prst="leftArrow">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1200" dirty="0">
              <a:solidFill>
                <a:srgbClr val="C00000"/>
              </a:solidFill>
            </a:endParaRPr>
          </a:p>
        </p:txBody>
      </p:sp>
    </p:spTree>
    <p:extLst>
      <p:ext uri="{BB962C8B-B14F-4D97-AF65-F5344CB8AC3E}">
        <p14:creationId xmlns:p14="http://schemas.microsoft.com/office/powerpoint/2010/main" xmlns="" val="3529595446"/>
      </p:ext>
    </p:extLst>
  </p:cSld>
  <p:clrMapOvr>
    <a:masterClrMapping/>
  </p:clrMapOvr>
  <p:transition spd="slow">
    <p:wipe/>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bwMode="auto">
          <a:xfrm>
            <a:off x="179512" y="980728"/>
            <a:ext cx="8784976" cy="946497"/>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l-GR" sz="2800" b="1" dirty="0" smtClean="0">
                <a:solidFill>
                  <a:srgbClr val="C00000"/>
                </a:solidFill>
                <a:latin typeface="Calibri" panose="020F0502020204030204" pitchFamily="34" charset="0"/>
                <a:ea typeface="+mn-ea"/>
                <a:cs typeface="+mn-cs"/>
              </a:rPr>
              <a:t>Εξειδίκευση Γενικών Κριτηρίων Πιστοποίησης</a:t>
            </a:r>
            <a:r>
              <a:rPr lang="el-GR" sz="2800" b="1" dirty="0">
                <a:solidFill>
                  <a:srgbClr val="C00000"/>
                </a:solidFill>
                <a:latin typeface="Calibri" panose="020F0502020204030204" pitchFamily="34" charset="0"/>
              </a:rPr>
              <a:t> </a:t>
            </a:r>
            <a:r>
              <a:rPr lang="en-US" sz="2800" dirty="0" smtClean="0">
                <a:solidFill>
                  <a:srgbClr val="C00000"/>
                </a:solidFill>
                <a:latin typeface="Calibri" panose="020F0502020204030204" pitchFamily="34" charset="0"/>
              </a:rPr>
              <a:t>(</a:t>
            </a:r>
            <a:r>
              <a:rPr lang="el-GR" sz="2800" dirty="0" smtClean="0">
                <a:solidFill>
                  <a:srgbClr val="C00000"/>
                </a:solidFill>
                <a:latin typeface="Calibri" panose="020F0502020204030204" pitchFamily="34" charset="0"/>
              </a:rPr>
              <a:t>2η</a:t>
            </a:r>
            <a:r>
              <a:rPr lang="en-US" sz="2800" dirty="0" smtClean="0">
                <a:solidFill>
                  <a:srgbClr val="C00000"/>
                </a:solidFill>
                <a:latin typeface="Calibri" panose="020F0502020204030204" pitchFamily="34" charset="0"/>
              </a:rPr>
              <a:t>/</a:t>
            </a:r>
            <a:r>
              <a:rPr lang="el-GR" sz="2800" dirty="0" smtClean="0">
                <a:solidFill>
                  <a:srgbClr val="C00000"/>
                </a:solidFill>
                <a:latin typeface="Calibri" panose="020F0502020204030204" pitchFamily="34" charset="0"/>
              </a:rPr>
              <a:t>2</a:t>
            </a:r>
            <a:r>
              <a:rPr lang="en-US" sz="2800" dirty="0" smtClean="0">
                <a:solidFill>
                  <a:srgbClr val="C00000"/>
                </a:solidFill>
                <a:latin typeface="Calibri" panose="020F0502020204030204" pitchFamily="34" charset="0"/>
              </a:rPr>
              <a:t>)</a:t>
            </a:r>
            <a:r>
              <a:rPr lang="el-GR" sz="2800" dirty="0">
                <a:solidFill>
                  <a:srgbClr val="C00000"/>
                </a:solidFill>
                <a:latin typeface="Calibri" panose="020F0502020204030204" pitchFamily="34" charset="0"/>
              </a:rPr>
              <a:t/>
            </a:r>
            <a:br>
              <a:rPr lang="el-GR" sz="2800" dirty="0">
                <a:solidFill>
                  <a:srgbClr val="C00000"/>
                </a:solidFill>
                <a:latin typeface="Calibri" panose="020F0502020204030204" pitchFamily="34" charset="0"/>
              </a:rPr>
            </a:br>
            <a:r>
              <a:rPr lang="el-GR" sz="2000" dirty="0" smtClean="0">
                <a:solidFill>
                  <a:srgbClr val="002060"/>
                </a:solidFill>
                <a:latin typeface="Calibri" panose="020F0502020204030204" pitchFamily="34" charset="0"/>
              </a:rPr>
              <a:t>Άρθρο </a:t>
            </a:r>
            <a:r>
              <a:rPr lang="el-GR" sz="2000" dirty="0">
                <a:solidFill>
                  <a:srgbClr val="002060"/>
                </a:solidFill>
                <a:latin typeface="Calibri" panose="020F0502020204030204" pitchFamily="34" charset="0"/>
              </a:rPr>
              <a:t>72 “Κριτήρια Πιστοποίησης” του </a:t>
            </a:r>
            <a:r>
              <a:rPr lang="el-GR" sz="2000" dirty="0" smtClean="0">
                <a:solidFill>
                  <a:srgbClr val="002060"/>
                </a:solidFill>
                <a:latin typeface="Calibri" panose="020F0502020204030204" pitchFamily="34" charset="0"/>
              </a:rPr>
              <a:t>Ν.4009/11</a:t>
            </a:r>
            <a:r>
              <a:rPr lang="el-GR" sz="2800" dirty="0" smtClean="0">
                <a:latin typeface="Calibri" pitchFamily="34" charset="0"/>
              </a:rPr>
              <a:t/>
            </a:r>
            <a:br>
              <a:rPr lang="el-GR" sz="2800" dirty="0" smtClean="0">
                <a:latin typeface="Calibri" pitchFamily="34" charset="0"/>
              </a:rPr>
            </a:br>
            <a:endParaRPr lang="en-GB" sz="2800" dirty="0" smtClean="0"/>
          </a:p>
        </p:txBody>
      </p:sp>
      <p:sp>
        <p:nvSpPr>
          <p:cNvPr id="37891" name="TextBox 7"/>
          <p:cNvSpPr txBox="1">
            <a:spLocks noChangeArrowheads="1"/>
          </p:cNvSpPr>
          <p:nvPr/>
        </p:nvSpPr>
        <p:spPr bwMode="auto">
          <a:xfrm>
            <a:off x="34925" y="6518275"/>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Γεωπονικό Πανεπιστήμιο Αθηνών 09.04.2014</a:t>
            </a:r>
            <a:endParaRPr lang="en-GB" sz="1600" b="1" dirty="0">
              <a:solidFill>
                <a:srgbClr val="D9D9D9"/>
              </a:solidFill>
              <a:latin typeface="Calibri" pitchFamily="34" charset="0"/>
            </a:endParaRPr>
          </a:p>
        </p:txBody>
      </p:sp>
      <p:sp>
        <p:nvSpPr>
          <p:cNvPr id="2" name="Content Placeholder 1"/>
          <p:cNvSpPr>
            <a:spLocks noGrp="1"/>
          </p:cNvSpPr>
          <p:nvPr>
            <p:ph idx="1"/>
          </p:nvPr>
        </p:nvSpPr>
        <p:spPr>
          <a:xfrm>
            <a:off x="179512" y="1927224"/>
            <a:ext cx="8784976" cy="4454103"/>
          </a:xfrm>
        </p:spPr>
        <p:txBody>
          <a:bodyPr/>
          <a:lstStyle/>
          <a:p>
            <a:pPr marL="0" indent="0">
              <a:buNone/>
            </a:pPr>
            <a:r>
              <a:rPr lang="el-GR" sz="2000" b="1" dirty="0" smtClean="0">
                <a:latin typeface="Calibri" panose="020F0502020204030204" pitchFamily="34" charset="0"/>
              </a:rPr>
              <a:t>η</a:t>
            </a:r>
            <a:r>
              <a:rPr lang="el-GR" sz="2000" b="1" dirty="0">
                <a:latin typeface="Calibri" panose="020F0502020204030204" pitchFamily="34" charset="0"/>
              </a:rPr>
              <a:t>) </a:t>
            </a:r>
            <a:r>
              <a:rPr lang="el-GR" sz="2000" b="1" dirty="0" smtClean="0">
                <a:latin typeface="Calibri" panose="020F0502020204030204" pitchFamily="34" charset="0"/>
              </a:rPr>
              <a:t> Ζήτηση </a:t>
            </a:r>
            <a:r>
              <a:rPr lang="el-GR" sz="2000" b="1" dirty="0">
                <a:latin typeface="Calibri" panose="020F0502020204030204" pitchFamily="34" charset="0"/>
              </a:rPr>
              <a:t>στην αγορά εργασίας των αποκτώμενων προσόντων</a:t>
            </a:r>
            <a:endParaRPr lang="el-GR" sz="2000" dirty="0">
              <a:latin typeface="Calibri" panose="020F0502020204030204" pitchFamily="34" charset="0"/>
            </a:endParaRPr>
          </a:p>
          <a:p>
            <a:pPr lvl="1"/>
            <a:r>
              <a:rPr lang="el-GR" sz="1800" i="1" dirty="0">
                <a:latin typeface="Calibri" panose="020F0502020204030204" pitchFamily="34" charset="0"/>
              </a:rPr>
              <a:t>Οι επαγγελματικές δραστηριότητες της πλειοψηφίας των αποφοίτων ανταποκρίνονται στις προσδοκίες του τμήματος</a:t>
            </a:r>
          </a:p>
          <a:p>
            <a:pPr lvl="1"/>
            <a:r>
              <a:rPr lang="el-GR" sz="1800" i="1" dirty="0">
                <a:latin typeface="Calibri" panose="020F0502020204030204" pitchFamily="34" charset="0"/>
              </a:rPr>
              <a:t>Πιθανές εκδοχές επαγγελματικής απορρόφησης των αποφοίτων του ΠΣ (περιγραφή θέσεων εργασίας)</a:t>
            </a:r>
          </a:p>
          <a:p>
            <a:pPr lvl="1"/>
            <a:r>
              <a:rPr lang="el-GR" sz="1800" i="1" dirty="0">
                <a:latin typeface="Calibri" panose="020F0502020204030204" pitchFamily="34" charset="0"/>
              </a:rPr>
              <a:t>Τεκμηρίωση της ζήτησης για συγκεκριμένα επαγγέλματα </a:t>
            </a:r>
          </a:p>
          <a:p>
            <a:pPr lvl="1"/>
            <a:endParaRPr lang="el-GR" sz="1800" dirty="0">
              <a:latin typeface="Calibri" panose="020F0502020204030204" pitchFamily="34" charset="0"/>
            </a:endParaRPr>
          </a:p>
          <a:p>
            <a:pPr marL="185738" lvl="2" indent="0" defTabSz="806450">
              <a:lnSpc>
                <a:spcPct val="95000"/>
              </a:lnSpc>
              <a:spcBef>
                <a:spcPts val="600"/>
              </a:spcBef>
              <a:buNone/>
            </a:pPr>
            <a:r>
              <a:rPr lang="el-GR" sz="700" b="1" dirty="0" smtClean="0">
                <a:solidFill>
                  <a:srgbClr val="C00000"/>
                </a:solidFill>
                <a:latin typeface="Calibri" panose="020F0502020204030204" pitchFamily="34" charset="0"/>
              </a:rPr>
              <a:t> </a:t>
            </a:r>
            <a:endParaRPr lang="el-GR" sz="800" dirty="0">
              <a:latin typeface="Calibri" panose="020F0502020204030204" pitchFamily="34" charset="0"/>
            </a:endParaRPr>
          </a:p>
        </p:txBody>
      </p:sp>
      <p:sp>
        <p:nvSpPr>
          <p:cNvPr id="5" name="Left Arrow 4">
            <a:hlinkClick r:id="rId3" action="ppaction://hlinksldjump"/>
          </p:cNvPr>
          <p:cNvSpPr/>
          <p:nvPr/>
        </p:nvSpPr>
        <p:spPr>
          <a:xfrm>
            <a:off x="92480" y="6028357"/>
            <a:ext cx="432048" cy="352970"/>
          </a:xfrm>
          <a:prstGeom prst="leftArrow">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1200" dirty="0">
              <a:solidFill>
                <a:srgbClr val="C00000"/>
              </a:solidFill>
            </a:endParaRPr>
          </a:p>
        </p:txBody>
      </p:sp>
    </p:spTree>
    <p:extLst>
      <p:ext uri="{BB962C8B-B14F-4D97-AF65-F5344CB8AC3E}">
        <p14:creationId xmlns:p14="http://schemas.microsoft.com/office/powerpoint/2010/main" xmlns="" val="3983850929"/>
      </p:ext>
    </p:extLst>
  </p:cSld>
  <p:clrMapOvr>
    <a:masterClrMapping/>
  </p:clrMapOvr>
  <p:transition spd="slow">
    <p:wipe/>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bwMode="auto">
          <a:xfrm>
            <a:off x="179512" y="980728"/>
            <a:ext cx="8784976" cy="946497"/>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l-GR" sz="2800" b="1" dirty="0" smtClean="0">
                <a:solidFill>
                  <a:srgbClr val="C00000"/>
                </a:solidFill>
                <a:latin typeface="Calibri" panose="020F0502020204030204" pitchFamily="34" charset="0"/>
                <a:ea typeface="+mn-ea"/>
                <a:cs typeface="+mn-cs"/>
              </a:rPr>
              <a:t>Εξειδίκευση Γενικών Κριτηρίων Πιστοποίησης </a:t>
            </a:r>
            <a:r>
              <a:rPr lang="en-US" sz="2800" dirty="0" smtClean="0">
                <a:solidFill>
                  <a:srgbClr val="C00000"/>
                </a:solidFill>
                <a:latin typeface="Calibri" panose="020F0502020204030204" pitchFamily="34" charset="0"/>
              </a:rPr>
              <a:t>(</a:t>
            </a:r>
            <a:r>
              <a:rPr lang="el-GR" sz="2800" dirty="0" smtClean="0">
                <a:solidFill>
                  <a:srgbClr val="C00000"/>
                </a:solidFill>
                <a:latin typeface="Calibri" panose="020F0502020204030204" pitchFamily="34" charset="0"/>
              </a:rPr>
              <a:t>2θ</a:t>
            </a:r>
            <a:r>
              <a:rPr lang="en-US" sz="2800" dirty="0" smtClean="0">
                <a:solidFill>
                  <a:srgbClr val="C00000"/>
                </a:solidFill>
                <a:latin typeface="Calibri" panose="020F0502020204030204" pitchFamily="34" charset="0"/>
              </a:rPr>
              <a:t>/</a:t>
            </a:r>
            <a:r>
              <a:rPr lang="el-GR" sz="2800" dirty="0" smtClean="0">
                <a:solidFill>
                  <a:srgbClr val="C00000"/>
                </a:solidFill>
                <a:latin typeface="Calibri" panose="020F0502020204030204" pitchFamily="34" charset="0"/>
              </a:rPr>
              <a:t>2</a:t>
            </a:r>
            <a:r>
              <a:rPr lang="en-US" sz="2800" dirty="0" smtClean="0">
                <a:solidFill>
                  <a:srgbClr val="C00000"/>
                </a:solidFill>
                <a:latin typeface="Calibri" panose="020F0502020204030204" pitchFamily="34" charset="0"/>
              </a:rPr>
              <a:t>)</a:t>
            </a:r>
            <a:r>
              <a:rPr lang="el-GR" sz="2800" dirty="0">
                <a:solidFill>
                  <a:srgbClr val="C00000"/>
                </a:solidFill>
                <a:latin typeface="Calibri" panose="020F0502020204030204" pitchFamily="34" charset="0"/>
              </a:rPr>
              <a:t/>
            </a:r>
            <a:br>
              <a:rPr lang="el-GR" sz="2800" dirty="0">
                <a:solidFill>
                  <a:srgbClr val="C00000"/>
                </a:solidFill>
                <a:latin typeface="Calibri" panose="020F0502020204030204" pitchFamily="34" charset="0"/>
              </a:rPr>
            </a:br>
            <a:r>
              <a:rPr lang="el-GR" sz="2000" dirty="0" smtClean="0">
                <a:solidFill>
                  <a:srgbClr val="002060"/>
                </a:solidFill>
                <a:latin typeface="Calibri" panose="020F0502020204030204" pitchFamily="34" charset="0"/>
              </a:rPr>
              <a:t>Άρθρο </a:t>
            </a:r>
            <a:r>
              <a:rPr lang="el-GR" sz="2000" dirty="0">
                <a:solidFill>
                  <a:srgbClr val="002060"/>
                </a:solidFill>
                <a:latin typeface="Calibri" panose="020F0502020204030204" pitchFamily="34" charset="0"/>
              </a:rPr>
              <a:t>72 “Κριτήρια Πιστοποίησης” του </a:t>
            </a:r>
            <a:r>
              <a:rPr lang="el-GR" sz="2000" dirty="0" smtClean="0">
                <a:solidFill>
                  <a:srgbClr val="002060"/>
                </a:solidFill>
                <a:latin typeface="Calibri" panose="020F0502020204030204" pitchFamily="34" charset="0"/>
              </a:rPr>
              <a:t>Ν.4009/11</a:t>
            </a:r>
            <a:r>
              <a:rPr lang="el-GR" sz="2800" dirty="0" smtClean="0">
                <a:latin typeface="Calibri" pitchFamily="34" charset="0"/>
              </a:rPr>
              <a:t/>
            </a:r>
            <a:br>
              <a:rPr lang="el-GR" sz="2800" dirty="0" smtClean="0">
                <a:latin typeface="Calibri" pitchFamily="34" charset="0"/>
              </a:rPr>
            </a:br>
            <a:endParaRPr lang="en-GB" sz="2800" dirty="0" smtClean="0"/>
          </a:p>
        </p:txBody>
      </p:sp>
      <p:sp>
        <p:nvSpPr>
          <p:cNvPr id="37891" name="TextBox 7"/>
          <p:cNvSpPr txBox="1">
            <a:spLocks noChangeArrowheads="1"/>
          </p:cNvSpPr>
          <p:nvPr/>
        </p:nvSpPr>
        <p:spPr bwMode="auto">
          <a:xfrm>
            <a:off x="34925" y="6518275"/>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Γεωπονικό Πανεπιστήμιο Αθηνών 09.04.2014</a:t>
            </a:r>
            <a:endParaRPr lang="en-GB" sz="1600" b="1" dirty="0">
              <a:solidFill>
                <a:srgbClr val="D9D9D9"/>
              </a:solidFill>
              <a:latin typeface="Calibri" pitchFamily="34" charset="0"/>
            </a:endParaRPr>
          </a:p>
        </p:txBody>
      </p:sp>
      <p:sp>
        <p:nvSpPr>
          <p:cNvPr id="2" name="Content Placeholder 1"/>
          <p:cNvSpPr>
            <a:spLocks noGrp="1"/>
          </p:cNvSpPr>
          <p:nvPr>
            <p:ph idx="1"/>
          </p:nvPr>
        </p:nvSpPr>
        <p:spPr>
          <a:xfrm>
            <a:off x="179512" y="1927224"/>
            <a:ext cx="8784976" cy="4454103"/>
          </a:xfrm>
        </p:spPr>
        <p:txBody>
          <a:bodyPr/>
          <a:lstStyle/>
          <a:p>
            <a:pPr marL="263525" indent="-263525">
              <a:buNone/>
            </a:pPr>
            <a:r>
              <a:rPr lang="el-GR" sz="2000" b="1" dirty="0">
                <a:latin typeface="Calibri" panose="020F0502020204030204" pitchFamily="34" charset="0"/>
              </a:rPr>
              <a:t>θ) </a:t>
            </a:r>
            <a:r>
              <a:rPr lang="el-GR" sz="2000" b="1" dirty="0" smtClean="0">
                <a:latin typeface="Calibri" panose="020F0502020204030204" pitchFamily="34" charset="0"/>
              </a:rPr>
              <a:t>Ποιότητα </a:t>
            </a:r>
            <a:r>
              <a:rPr lang="el-GR" sz="2000" b="1" dirty="0">
                <a:latin typeface="Calibri" panose="020F0502020204030204" pitchFamily="34" charset="0"/>
              </a:rPr>
              <a:t>των υποστηρικτικών υπηρεσιών, όπως οι διοικητικές υπηρεσίες, οι βιβλιοθήκες και οι υπηρεσίες φοιτητικής μέριμνας.</a:t>
            </a:r>
            <a:endParaRPr lang="el-GR" sz="2000" dirty="0">
              <a:latin typeface="Calibri" panose="020F0502020204030204" pitchFamily="34" charset="0"/>
            </a:endParaRPr>
          </a:p>
          <a:p>
            <a:pPr lvl="1"/>
            <a:r>
              <a:rPr lang="el-GR" sz="1800" i="1" dirty="0">
                <a:latin typeface="Calibri" panose="020F0502020204030204" pitchFamily="34" charset="0"/>
              </a:rPr>
              <a:t>οι εγκαταστάσεις είναι επαρκείς τόσο σε μέγεθος όσο και στην ποιότητά των χώρων.</a:t>
            </a:r>
            <a:endParaRPr lang="el-GR" sz="1800" dirty="0">
              <a:latin typeface="Calibri" panose="020F0502020204030204" pitchFamily="34" charset="0"/>
            </a:endParaRPr>
          </a:p>
          <a:p>
            <a:pPr lvl="1"/>
            <a:r>
              <a:rPr lang="el-GR" sz="1800" i="1" dirty="0">
                <a:latin typeface="Calibri" panose="020F0502020204030204" pitchFamily="34" charset="0"/>
              </a:rPr>
              <a:t>ο εξοπλισμός που χρησιμοποιείται στη διδασκαλία και την εκμάθηση (εργαστηριακός και ηλεκτρονικός εξοπλισμός, αναλώσιμα, κ.λπ.) είναι ποσοτικά και ποιοτικά επαρκής.</a:t>
            </a:r>
            <a:endParaRPr lang="el-GR" sz="1800" dirty="0">
              <a:latin typeface="Calibri" panose="020F0502020204030204" pitchFamily="34" charset="0"/>
            </a:endParaRPr>
          </a:p>
          <a:p>
            <a:pPr lvl="1"/>
            <a:r>
              <a:rPr lang="el-GR" sz="1800" i="1" dirty="0">
                <a:latin typeface="Calibri" panose="020F0502020204030204" pitchFamily="34" charset="0"/>
              </a:rPr>
              <a:t>υπάρχει το κατάλληλο περιβάλλον που ενθαρρύνει και διευκολύνει την πρακτική εξάσκηση των φοιτητών.</a:t>
            </a:r>
            <a:endParaRPr lang="el-GR" sz="1800" dirty="0">
              <a:latin typeface="Calibri" panose="020F0502020204030204" pitchFamily="34" charset="0"/>
            </a:endParaRPr>
          </a:p>
          <a:p>
            <a:pPr lvl="1"/>
            <a:r>
              <a:rPr lang="el-GR" sz="1800" i="1" dirty="0">
                <a:latin typeface="Calibri" panose="020F0502020204030204" pitchFamily="34" charset="0"/>
              </a:rPr>
              <a:t>το διδακτικό υλικό (βιβλία, εγχειρίδια, επιστημονικά περιοδικά, βάσεις δεδομένων) είναι επαρκές και εύκολα </a:t>
            </a:r>
            <a:r>
              <a:rPr lang="el-GR" sz="1800" i="1" dirty="0" err="1">
                <a:latin typeface="Calibri" panose="020F0502020204030204" pitchFamily="34" charset="0"/>
              </a:rPr>
              <a:t>προσβάσιμο</a:t>
            </a:r>
            <a:r>
              <a:rPr lang="el-GR" sz="1800" i="1" dirty="0">
                <a:latin typeface="Calibri" panose="020F0502020204030204" pitchFamily="34" charset="0"/>
              </a:rPr>
              <a:t> από τους φοιτητές.</a:t>
            </a:r>
            <a:endParaRPr lang="el-GR" sz="1800" dirty="0">
              <a:latin typeface="Calibri" panose="020F0502020204030204" pitchFamily="34" charset="0"/>
            </a:endParaRPr>
          </a:p>
          <a:p>
            <a:pPr lvl="1"/>
            <a:r>
              <a:rPr lang="el-GR" sz="1800" i="1" dirty="0">
                <a:latin typeface="Calibri" panose="020F0502020204030204" pitchFamily="34" charset="0"/>
              </a:rPr>
              <a:t>Το διδακτικό προσωπικό αξιοποιεί τα ηλεκτρονικά μέσα για την υποστήριξη της μαθησιακής διαδικασίας</a:t>
            </a:r>
            <a:endParaRPr lang="el-GR" sz="1800" dirty="0">
              <a:latin typeface="Calibri" panose="020F0502020204030204" pitchFamily="34" charset="0"/>
            </a:endParaRPr>
          </a:p>
          <a:p>
            <a:pPr lvl="1"/>
            <a:r>
              <a:rPr lang="el-GR" sz="1800" i="1" dirty="0">
                <a:latin typeface="Calibri" panose="020F0502020204030204" pitchFamily="34" charset="0"/>
              </a:rPr>
              <a:t>το ίδρυμα εξασφαλίζει ικανοποιητικό επίπεδο ακαδημαϊκής και κοινωνικής υποστήριξης των φοιτητών</a:t>
            </a:r>
            <a:endParaRPr lang="el-GR" sz="1800" dirty="0">
              <a:latin typeface="Calibri" panose="020F0502020204030204" pitchFamily="34" charset="0"/>
            </a:endParaRPr>
          </a:p>
          <a:p>
            <a:pPr marL="185738" lvl="2" indent="0" defTabSz="806450">
              <a:lnSpc>
                <a:spcPct val="95000"/>
              </a:lnSpc>
              <a:spcBef>
                <a:spcPts val="600"/>
              </a:spcBef>
              <a:buNone/>
            </a:pPr>
            <a:r>
              <a:rPr lang="el-GR" sz="700" b="1" dirty="0" smtClean="0">
                <a:solidFill>
                  <a:srgbClr val="C00000"/>
                </a:solidFill>
                <a:latin typeface="Calibri" panose="020F0502020204030204" pitchFamily="34" charset="0"/>
              </a:rPr>
              <a:t> </a:t>
            </a:r>
            <a:endParaRPr lang="el-GR" sz="800" dirty="0">
              <a:latin typeface="Calibri" panose="020F0502020204030204" pitchFamily="34" charset="0"/>
            </a:endParaRPr>
          </a:p>
        </p:txBody>
      </p:sp>
      <p:sp>
        <p:nvSpPr>
          <p:cNvPr id="5" name="Left Arrow 4">
            <a:hlinkClick r:id="rId3" action="ppaction://hlinksldjump"/>
          </p:cNvPr>
          <p:cNvSpPr/>
          <p:nvPr/>
        </p:nvSpPr>
        <p:spPr>
          <a:xfrm>
            <a:off x="92480" y="6028357"/>
            <a:ext cx="432048" cy="352970"/>
          </a:xfrm>
          <a:prstGeom prst="leftArrow">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1200" dirty="0">
              <a:solidFill>
                <a:srgbClr val="C00000"/>
              </a:solidFill>
            </a:endParaRPr>
          </a:p>
        </p:txBody>
      </p:sp>
    </p:spTree>
    <p:extLst>
      <p:ext uri="{BB962C8B-B14F-4D97-AF65-F5344CB8AC3E}">
        <p14:creationId xmlns:p14="http://schemas.microsoft.com/office/powerpoint/2010/main" xmlns="" val="2125950752"/>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bwMode="auto">
          <a:xfrm>
            <a:off x="179512" y="1196752"/>
            <a:ext cx="8784976" cy="730473"/>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GB" sz="3400" b="1" dirty="0" smtClean="0">
                <a:solidFill>
                  <a:srgbClr val="C00000"/>
                </a:solidFill>
                <a:latin typeface="Calibri" pitchFamily="34" charset="0"/>
              </a:rPr>
              <a:t>I.   </a:t>
            </a:r>
            <a:r>
              <a:rPr lang="el-GR" sz="3400" b="1" dirty="0" smtClean="0">
                <a:solidFill>
                  <a:srgbClr val="C00000"/>
                </a:solidFill>
                <a:latin typeface="Calibri" pitchFamily="34" charset="0"/>
              </a:rPr>
              <a:t>Πλαίσιο Αναφοράς</a:t>
            </a:r>
            <a:r>
              <a:rPr lang="el-GR" dirty="0" smtClean="0">
                <a:solidFill>
                  <a:srgbClr val="C00000"/>
                </a:solidFill>
                <a:latin typeface="Calibri" pitchFamily="34" charset="0"/>
              </a:rPr>
              <a:t/>
            </a:r>
            <a:br>
              <a:rPr lang="el-GR" dirty="0" smtClean="0">
                <a:solidFill>
                  <a:srgbClr val="C00000"/>
                </a:solidFill>
                <a:latin typeface="Calibri" pitchFamily="34" charset="0"/>
              </a:rPr>
            </a:br>
            <a:endParaRPr lang="en-GB" dirty="0" smtClean="0">
              <a:solidFill>
                <a:srgbClr val="C00000"/>
              </a:solidFill>
            </a:endParaRPr>
          </a:p>
        </p:txBody>
      </p:sp>
      <p:sp>
        <p:nvSpPr>
          <p:cNvPr id="37891" name="TextBox 7"/>
          <p:cNvSpPr txBox="1">
            <a:spLocks noChangeArrowheads="1"/>
          </p:cNvSpPr>
          <p:nvPr/>
        </p:nvSpPr>
        <p:spPr bwMode="auto">
          <a:xfrm>
            <a:off x="34925" y="6518275"/>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Γεωπονικό Πανεπιστήμιο Αθηνών 09.04.2014</a:t>
            </a:r>
            <a:endParaRPr lang="en-GB" sz="1600" b="1" dirty="0">
              <a:solidFill>
                <a:srgbClr val="D9D9D9"/>
              </a:solidFill>
              <a:latin typeface="Calibri" pitchFamily="34" charset="0"/>
            </a:endParaRPr>
          </a:p>
        </p:txBody>
      </p:sp>
      <p:sp>
        <p:nvSpPr>
          <p:cNvPr id="2" name="Content Placeholder 1"/>
          <p:cNvSpPr>
            <a:spLocks noGrp="1"/>
          </p:cNvSpPr>
          <p:nvPr>
            <p:ph idx="1"/>
          </p:nvPr>
        </p:nvSpPr>
        <p:spPr>
          <a:xfrm>
            <a:off x="395536" y="1927224"/>
            <a:ext cx="8568952" cy="4454103"/>
          </a:xfrm>
        </p:spPr>
        <p:txBody>
          <a:bodyPr/>
          <a:lstStyle/>
          <a:p>
            <a:r>
              <a:rPr lang="el-GR" sz="2800" dirty="0" smtClean="0">
                <a:solidFill>
                  <a:schemeClr val="tx2">
                    <a:lumMod val="50000"/>
                  </a:schemeClr>
                </a:solidFill>
                <a:latin typeface="Calibri" panose="020F0502020204030204" pitchFamily="34" charset="0"/>
              </a:rPr>
              <a:t>Αρχές και κατευθυντήριες οδηγίες για τη Διασφάλιση της Ποιότητας </a:t>
            </a:r>
            <a:br>
              <a:rPr lang="el-GR" sz="2800" dirty="0" smtClean="0">
                <a:solidFill>
                  <a:schemeClr val="tx2">
                    <a:lumMod val="50000"/>
                  </a:schemeClr>
                </a:solidFill>
                <a:latin typeface="Calibri" panose="020F0502020204030204" pitchFamily="34" charset="0"/>
              </a:rPr>
            </a:br>
            <a:r>
              <a:rPr lang="en-GB" sz="2800" i="1" dirty="0" smtClean="0">
                <a:latin typeface="Calibri" panose="020F0502020204030204" pitchFamily="34" charset="0"/>
              </a:rPr>
              <a:t>European Standards &amp; Guidelines</a:t>
            </a:r>
            <a:r>
              <a:rPr lang="el-GR" sz="2800" i="1" dirty="0" smtClean="0">
                <a:latin typeface="Calibri" panose="020F0502020204030204" pitchFamily="34" charset="0"/>
              </a:rPr>
              <a:t> (</a:t>
            </a:r>
            <a:r>
              <a:rPr lang="en-GB" sz="2800" i="1" dirty="0" smtClean="0">
                <a:latin typeface="Calibri" panose="020F0502020204030204" pitchFamily="34" charset="0"/>
              </a:rPr>
              <a:t>ESG)</a:t>
            </a:r>
          </a:p>
          <a:p>
            <a:pPr>
              <a:spcBef>
                <a:spcPts val="1200"/>
              </a:spcBef>
            </a:pPr>
            <a:r>
              <a:rPr lang="el-GR" sz="2800" dirty="0" smtClean="0">
                <a:solidFill>
                  <a:schemeClr val="tx2">
                    <a:lumMod val="50000"/>
                  </a:schemeClr>
                </a:solidFill>
                <a:latin typeface="Calibri" panose="020F0502020204030204" pitchFamily="34" charset="0"/>
              </a:rPr>
              <a:t>Εθνικό Πλαίσιο Προσόντων</a:t>
            </a:r>
            <a:r>
              <a:rPr lang="el-GR" dirty="0" smtClean="0">
                <a:solidFill>
                  <a:schemeClr val="tx2">
                    <a:lumMod val="50000"/>
                  </a:schemeClr>
                </a:solidFill>
                <a:latin typeface="Calibri" panose="020F0502020204030204" pitchFamily="34" charset="0"/>
              </a:rPr>
              <a:t>  &amp;</a:t>
            </a:r>
            <a:br>
              <a:rPr lang="el-GR" dirty="0" smtClean="0">
                <a:solidFill>
                  <a:schemeClr val="tx2">
                    <a:lumMod val="50000"/>
                  </a:schemeClr>
                </a:solidFill>
                <a:latin typeface="Calibri" panose="020F0502020204030204" pitchFamily="34" charset="0"/>
              </a:rPr>
            </a:br>
            <a:r>
              <a:rPr lang="en-US" sz="2800" dirty="0" smtClean="0">
                <a:solidFill>
                  <a:schemeClr val="tx2">
                    <a:lumMod val="50000"/>
                  </a:schemeClr>
                </a:solidFill>
                <a:latin typeface="Calibri" panose="020F0502020204030204" pitchFamily="34" charset="0"/>
              </a:rPr>
              <a:t>Framework </a:t>
            </a:r>
            <a:r>
              <a:rPr lang="en-US" sz="2800" dirty="0">
                <a:solidFill>
                  <a:schemeClr val="tx2">
                    <a:lumMod val="50000"/>
                  </a:schemeClr>
                </a:solidFill>
                <a:latin typeface="Calibri" panose="020F0502020204030204" pitchFamily="34" charset="0"/>
              </a:rPr>
              <a:t>for Qualifications of the European Higher Education Area.</a:t>
            </a:r>
            <a:r>
              <a:rPr lang="el-GR" sz="2800" dirty="0">
                <a:solidFill>
                  <a:schemeClr val="tx2">
                    <a:lumMod val="50000"/>
                  </a:schemeClr>
                </a:solidFill>
                <a:latin typeface="Calibri" panose="020F0502020204030204" pitchFamily="34" charset="0"/>
              </a:rPr>
              <a:t/>
            </a:r>
            <a:br>
              <a:rPr lang="el-GR" sz="2800" dirty="0">
                <a:solidFill>
                  <a:schemeClr val="tx2">
                    <a:lumMod val="50000"/>
                  </a:schemeClr>
                </a:solidFill>
                <a:latin typeface="Calibri" panose="020F0502020204030204" pitchFamily="34" charset="0"/>
              </a:rPr>
            </a:br>
            <a:r>
              <a:rPr lang="el-GR" sz="2400" i="1" dirty="0" smtClean="0">
                <a:solidFill>
                  <a:prstClr val="black"/>
                </a:solidFill>
                <a:latin typeface="Calibri" panose="020F0502020204030204" pitchFamily="34" charset="0"/>
              </a:rPr>
              <a:t>(διευκόλυνση κινητικότητας)</a:t>
            </a:r>
          </a:p>
          <a:p>
            <a:pPr>
              <a:spcBef>
                <a:spcPts val="1200"/>
              </a:spcBef>
            </a:pPr>
            <a:r>
              <a:rPr lang="en-GB" sz="2800" dirty="0" smtClean="0">
                <a:solidFill>
                  <a:schemeClr val="tx2">
                    <a:lumMod val="50000"/>
                  </a:schemeClr>
                </a:solidFill>
                <a:latin typeface="Calibri" panose="020F0502020204030204" pitchFamily="34" charset="0"/>
              </a:rPr>
              <a:t>E.X.A.E. </a:t>
            </a:r>
            <a:br>
              <a:rPr lang="en-GB" sz="2800" dirty="0" smtClean="0">
                <a:solidFill>
                  <a:schemeClr val="tx2">
                    <a:lumMod val="50000"/>
                  </a:schemeClr>
                </a:solidFill>
                <a:latin typeface="Calibri" panose="020F0502020204030204" pitchFamily="34" charset="0"/>
              </a:rPr>
            </a:br>
            <a:r>
              <a:rPr lang="el-GR" sz="2400" i="1" dirty="0">
                <a:solidFill>
                  <a:prstClr val="black"/>
                </a:solidFill>
                <a:latin typeface="Calibri" panose="020F0502020204030204" pitchFamily="34" charset="0"/>
              </a:rPr>
              <a:t>Συμβατότητα, συνεκτικότητα των συστημάτων της τριτοβάθμιας εκπαίδευσης στην Ευρώπη</a:t>
            </a:r>
          </a:p>
        </p:txBody>
      </p:sp>
    </p:spTree>
    <p:extLst>
      <p:ext uri="{BB962C8B-B14F-4D97-AF65-F5344CB8AC3E}">
        <p14:creationId xmlns:p14="http://schemas.microsoft.com/office/powerpoint/2010/main" xmlns="" val="2579551140"/>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bwMode="auto">
          <a:xfrm>
            <a:off x="179512" y="980728"/>
            <a:ext cx="8784976" cy="946497"/>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GB" sz="3400" b="1" dirty="0" smtClean="0">
                <a:solidFill>
                  <a:srgbClr val="C00000"/>
                </a:solidFill>
                <a:latin typeface="Calibri" pitchFamily="34" charset="0"/>
              </a:rPr>
              <a:t>European Standards &amp; Guidelines (ESG)</a:t>
            </a:r>
            <a:br>
              <a:rPr lang="en-GB" sz="3400" b="1" dirty="0" smtClean="0">
                <a:solidFill>
                  <a:srgbClr val="C00000"/>
                </a:solidFill>
                <a:latin typeface="Calibri" pitchFamily="34" charset="0"/>
              </a:rPr>
            </a:br>
            <a:r>
              <a:rPr lang="en-GB" sz="2000" i="1" dirty="0" smtClean="0">
                <a:solidFill>
                  <a:srgbClr val="C00000"/>
                </a:solidFill>
              </a:rPr>
              <a:t>Draft </a:t>
            </a:r>
            <a:r>
              <a:rPr lang="en-GB" sz="2000" i="1" dirty="0">
                <a:solidFill>
                  <a:srgbClr val="C00000"/>
                </a:solidFill>
              </a:rPr>
              <a:t>initial </a:t>
            </a:r>
            <a:r>
              <a:rPr lang="en-GB" sz="2000" i="1" dirty="0" smtClean="0">
                <a:solidFill>
                  <a:srgbClr val="C00000"/>
                </a:solidFill>
              </a:rPr>
              <a:t>proposal</a:t>
            </a:r>
            <a:r>
              <a:rPr lang="el-GR" sz="2000" i="1" dirty="0" smtClean="0">
                <a:solidFill>
                  <a:srgbClr val="C00000"/>
                </a:solidFill>
              </a:rPr>
              <a:t> </a:t>
            </a:r>
            <a:r>
              <a:rPr lang="en-US" sz="2000" i="1" dirty="0" smtClean="0">
                <a:solidFill>
                  <a:srgbClr val="C00000"/>
                </a:solidFill>
              </a:rPr>
              <a:t>revision </a:t>
            </a:r>
            <a:r>
              <a:rPr lang="el-GR" sz="2000" i="1" dirty="0" smtClean="0">
                <a:solidFill>
                  <a:srgbClr val="C00000"/>
                </a:solidFill>
              </a:rPr>
              <a:t>2013</a:t>
            </a:r>
            <a:r>
              <a:rPr lang="el-GR" dirty="0" smtClean="0">
                <a:solidFill>
                  <a:srgbClr val="C00000"/>
                </a:solidFill>
                <a:latin typeface="Calibri" pitchFamily="34" charset="0"/>
              </a:rPr>
              <a:t/>
            </a:r>
            <a:br>
              <a:rPr lang="el-GR" dirty="0" smtClean="0">
                <a:solidFill>
                  <a:srgbClr val="C00000"/>
                </a:solidFill>
                <a:latin typeface="Calibri" pitchFamily="34" charset="0"/>
              </a:rPr>
            </a:br>
            <a:endParaRPr lang="en-GB" dirty="0" smtClean="0">
              <a:solidFill>
                <a:srgbClr val="C00000"/>
              </a:solidFill>
            </a:endParaRPr>
          </a:p>
        </p:txBody>
      </p:sp>
      <p:sp>
        <p:nvSpPr>
          <p:cNvPr id="37891" name="TextBox 7"/>
          <p:cNvSpPr txBox="1">
            <a:spLocks noChangeArrowheads="1"/>
          </p:cNvSpPr>
          <p:nvPr/>
        </p:nvSpPr>
        <p:spPr bwMode="auto">
          <a:xfrm>
            <a:off x="34925" y="6518275"/>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Γεωπονικό Πανεπιστήμιο Αθηνών 09.04.2014</a:t>
            </a:r>
            <a:endParaRPr lang="en-GB" sz="1600" b="1" dirty="0">
              <a:solidFill>
                <a:srgbClr val="D9D9D9"/>
              </a:solidFill>
              <a:latin typeface="Calibri" pitchFamily="34" charset="0"/>
            </a:endParaRPr>
          </a:p>
        </p:txBody>
      </p:sp>
      <p:sp>
        <p:nvSpPr>
          <p:cNvPr id="2" name="Content Placeholder 1"/>
          <p:cNvSpPr>
            <a:spLocks noGrp="1"/>
          </p:cNvSpPr>
          <p:nvPr>
            <p:ph idx="1"/>
          </p:nvPr>
        </p:nvSpPr>
        <p:spPr>
          <a:xfrm>
            <a:off x="179512" y="1927224"/>
            <a:ext cx="8784976" cy="4454103"/>
          </a:xfrm>
        </p:spPr>
        <p:txBody>
          <a:bodyPr/>
          <a:lstStyle/>
          <a:p>
            <a:pPr marL="357188" indent="-357188">
              <a:lnSpc>
                <a:spcPct val="90000"/>
              </a:lnSpc>
              <a:spcBef>
                <a:spcPts val="600"/>
              </a:spcBef>
              <a:buNone/>
            </a:pPr>
            <a:r>
              <a:rPr lang="el-GR" sz="2400" dirty="0" smtClean="0">
                <a:solidFill>
                  <a:schemeClr val="accent1">
                    <a:lumMod val="50000"/>
                  </a:schemeClr>
                </a:solidFill>
                <a:latin typeface="Calibri" panose="020F0502020204030204" pitchFamily="34" charset="0"/>
              </a:rPr>
              <a:t>Οι βασικές αρχές </a:t>
            </a:r>
            <a:r>
              <a:rPr lang="el-GR" sz="2400" dirty="0">
                <a:solidFill>
                  <a:schemeClr val="accent1">
                    <a:lumMod val="50000"/>
                  </a:schemeClr>
                </a:solidFill>
                <a:latin typeface="Calibri" panose="020F0502020204030204" pitchFamily="34" charset="0"/>
              </a:rPr>
              <a:t>για τη διασφάλιση της ποιότητας (ΔΠ) </a:t>
            </a:r>
            <a:r>
              <a:rPr lang="el-GR" sz="2400" dirty="0" smtClean="0">
                <a:solidFill>
                  <a:schemeClr val="accent1">
                    <a:lumMod val="50000"/>
                  </a:schemeClr>
                </a:solidFill>
                <a:latin typeface="Calibri" panose="020F0502020204030204" pitchFamily="34" charset="0"/>
              </a:rPr>
              <a:t>στον ΕΧΑΕ</a:t>
            </a:r>
          </a:p>
          <a:p>
            <a:pPr marL="357188" indent="-357188">
              <a:lnSpc>
                <a:spcPct val="90000"/>
              </a:lnSpc>
              <a:spcBef>
                <a:spcPts val="600"/>
              </a:spcBef>
              <a:buNone/>
            </a:pPr>
            <a:r>
              <a:rPr lang="el-GR" sz="2400" b="1" dirty="0" smtClean="0">
                <a:solidFill>
                  <a:schemeClr val="accent1">
                    <a:lumMod val="50000"/>
                  </a:schemeClr>
                </a:solidFill>
                <a:latin typeface="Calibri" panose="020F0502020204030204" pitchFamily="34" charset="0"/>
              </a:rPr>
              <a:t>	1. </a:t>
            </a:r>
            <a:r>
              <a:rPr lang="el-GR" sz="2400" dirty="0" smtClean="0">
                <a:solidFill>
                  <a:schemeClr val="accent1">
                    <a:lumMod val="50000"/>
                  </a:schemeClr>
                </a:solidFill>
                <a:latin typeface="Calibri" panose="020F0502020204030204" pitchFamily="34" charset="0"/>
              </a:rPr>
              <a:t>Τα </a:t>
            </a:r>
            <a:r>
              <a:rPr lang="el-GR" sz="2400" dirty="0">
                <a:solidFill>
                  <a:schemeClr val="accent1">
                    <a:lumMod val="50000"/>
                  </a:schemeClr>
                </a:solidFill>
                <a:latin typeface="Calibri" panose="020F0502020204030204" pitchFamily="34" charset="0"/>
              </a:rPr>
              <a:t>ΑΕΙ έχουν την πρωταρχική ευθύνη για την </a:t>
            </a:r>
            <a:r>
              <a:rPr lang="el-GR" sz="2400" dirty="0" smtClean="0">
                <a:solidFill>
                  <a:schemeClr val="accent1">
                    <a:lumMod val="50000"/>
                  </a:schemeClr>
                </a:solidFill>
                <a:latin typeface="Calibri" panose="020F0502020204030204" pitchFamily="34" charset="0"/>
              </a:rPr>
              <a:t>διασφάλιση ποιότητας στο έργο τους.</a:t>
            </a:r>
            <a:r>
              <a:rPr lang="el-GR" sz="2800" dirty="0" smtClean="0">
                <a:solidFill>
                  <a:schemeClr val="accent1">
                    <a:lumMod val="50000"/>
                  </a:schemeClr>
                </a:solidFill>
                <a:latin typeface="Calibri" panose="020F0502020204030204" pitchFamily="34" charset="0"/>
              </a:rPr>
              <a:t> </a:t>
            </a:r>
            <a:r>
              <a:rPr lang="el-GR" sz="2400" dirty="0">
                <a:solidFill>
                  <a:schemeClr val="accent1">
                    <a:lumMod val="50000"/>
                  </a:schemeClr>
                </a:solidFill>
                <a:latin typeface="Calibri" panose="020F0502020204030204" pitchFamily="34" charset="0"/>
              </a:rPr>
              <a:t>Η </a:t>
            </a:r>
            <a:r>
              <a:rPr lang="el-GR" sz="2400" b="1" dirty="0">
                <a:solidFill>
                  <a:schemeClr val="accent1">
                    <a:lumMod val="50000"/>
                  </a:schemeClr>
                </a:solidFill>
                <a:latin typeface="Calibri" panose="020F0502020204030204" pitchFamily="34" charset="0"/>
              </a:rPr>
              <a:t>καίρια σημασία της αυτονομίας </a:t>
            </a:r>
            <a:r>
              <a:rPr lang="el-GR" sz="2400" dirty="0">
                <a:solidFill>
                  <a:schemeClr val="accent1">
                    <a:lumMod val="50000"/>
                  </a:schemeClr>
                </a:solidFill>
                <a:latin typeface="Calibri" panose="020F0502020204030204" pitchFamily="34" charset="0"/>
              </a:rPr>
              <a:t>τους συνεπάγεται ευθύνες</a:t>
            </a:r>
            <a:r>
              <a:rPr lang="el-GR" sz="2400" dirty="0" smtClean="0">
                <a:solidFill>
                  <a:schemeClr val="accent1">
                    <a:lumMod val="50000"/>
                  </a:schemeClr>
                </a:solidFill>
                <a:latin typeface="Calibri" panose="020F0502020204030204" pitchFamily="34" charset="0"/>
              </a:rPr>
              <a:t>.</a:t>
            </a:r>
          </a:p>
          <a:p>
            <a:pPr marL="357188" indent="-357188">
              <a:lnSpc>
                <a:spcPct val="90000"/>
              </a:lnSpc>
              <a:spcBef>
                <a:spcPts val="600"/>
              </a:spcBef>
              <a:buNone/>
            </a:pPr>
            <a:r>
              <a:rPr lang="el-GR" sz="2400" b="1" dirty="0" smtClean="0">
                <a:solidFill>
                  <a:schemeClr val="accent1">
                    <a:lumMod val="50000"/>
                  </a:schemeClr>
                </a:solidFill>
                <a:latin typeface="Calibri" panose="020F0502020204030204" pitchFamily="34" charset="0"/>
              </a:rPr>
              <a:t>	2</a:t>
            </a:r>
            <a:r>
              <a:rPr lang="el-GR" sz="2400" dirty="0">
                <a:solidFill>
                  <a:schemeClr val="accent1">
                    <a:lumMod val="50000"/>
                  </a:schemeClr>
                </a:solidFill>
                <a:latin typeface="Calibri" panose="020F0502020204030204" pitchFamily="34" charset="0"/>
              </a:rPr>
              <a:t>. </a:t>
            </a:r>
            <a:r>
              <a:rPr lang="el-GR" sz="2400" dirty="0" smtClean="0">
                <a:solidFill>
                  <a:schemeClr val="accent1">
                    <a:lumMod val="50000"/>
                  </a:schemeClr>
                </a:solidFill>
                <a:latin typeface="Calibri" panose="020F0502020204030204" pitchFamily="34" charset="0"/>
              </a:rPr>
              <a:t>Οι </a:t>
            </a:r>
            <a:r>
              <a:rPr lang="el-GR" sz="2400" dirty="0">
                <a:solidFill>
                  <a:schemeClr val="accent1">
                    <a:lumMod val="50000"/>
                  </a:schemeClr>
                </a:solidFill>
                <a:latin typeface="Calibri" panose="020F0502020204030204" pitchFamily="34" charset="0"/>
              </a:rPr>
              <a:t>δ</a:t>
            </a:r>
            <a:r>
              <a:rPr lang="el-GR" sz="2400" dirty="0" smtClean="0">
                <a:solidFill>
                  <a:schemeClr val="accent1">
                    <a:lumMod val="50000"/>
                  </a:schemeClr>
                </a:solidFill>
                <a:latin typeface="Calibri" panose="020F0502020204030204" pitchFamily="34" charset="0"/>
              </a:rPr>
              <a:t>ιαδικασίες ΔΠ πρέπει </a:t>
            </a:r>
            <a:r>
              <a:rPr lang="el-GR" sz="2400" dirty="0">
                <a:solidFill>
                  <a:schemeClr val="accent1">
                    <a:lumMod val="50000"/>
                  </a:schemeClr>
                </a:solidFill>
                <a:latin typeface="Calibri" panose="020F0502020204030204" pitchFamily="34" charset="0"/>
              </a:rPr>
              <a:t>να </a:t>
            </a:r>
            <a:r>
              <a:rPr lang="el-GR" sz="2400" dirty="0" smtClean="0">
                <a:solidFill>
                  <a:schemeClr val="accent1">
                    <a:lumMod val="50000"/>
                  </a:schemeClr>
                </a:solidFill>
                <a:latin typeface="Calibri" panose="020F0502020204030204" pitchFamily="34" charset="0"/>
              </a:rPr>
              <a:t>ανταποκρίνονται στην</a:t>
            </a:r>
            <a:r>
              <a:rPr lang="el-GR" sz="2000" dirty="0" smtClean="0">
                <a:solidFill>
                  <a:schemeClr val="accent1">
                    <a:lumMod val="50000"/>
                  </a:schemeClr>
                </a:solidFill>
                <a:latin typeface="Calibri" panose="020F0502020204030204" pitchFamily="34" charset="0"/>
              </a:rPr>
              <a:t> </a:t>
            </a:r>
            <a:r>
              <a:rPr lang="el-GR" sz="2400" b="1" dirty="0">
                <a:solidFill>
                  <a:schemeClr val="accent1">
                    <a:lumMod val="50000"/>
                  </a:schemeClr>
                </a:solidFill>
                <a:latin typeface="Calibri" panose="020F0502020204030204" pitchFamily="34" charset="0"/>
              </a:rPr>
              <a:t>ποικιλομορφία </a:t>
            </a:r>
            <a:r>
              <a:rPr lang="el-GR" sz="2400" b="1" dirty="0" smtClean="0">
                <a:solidFill>
                  <a:schemeClr val="accent1">
                    <a:lumMod val="50000"/>
                  </a:schemeClr>
                </a:solidFill>
                <a:latin typeface="Calibri" panose="020F0502020204030204" pitchFamily="34" charset="0"/>
              </a:rPr>
              <a:t>των Συστημάτων</a:t>
            </a:r>
            <a:r>
              <a:rPr lang="en-US" sz="2400" b="1" dirty="0" smtClean="0">
                <a:solidFill>
                  <a:schemeClr val="accent1">
                    <a:lumMod val="50000"/>
                  </a:schemeClr>
                </a:solidFill>
                <a:latin typeface="Calibri" panose="020F0502020204030204" pitchFamily="34" charset="0"/>
              </a:rPr>
              <a:t>, </a:t>
            </a:r>
            <a:r>
              <a:rPr lang="el-GR" sz="2400" b="1" dirty="0" smtClean="0">
                <a:solidFill>
                  <a:schemeClr val="accent1">
                    <a:lumMod val="50000"/>
                  </a:schemeClr>
                </a:solidFill>
                <a:latin typeface="Calibri" panose="020F0502020204030204" pitchFamily="34" charset="0"/>
              </a:rPr>
              <a:t>των </a:t>
            </a:r>
            <a:r>
              <a:rPr lang="el-GR" sz="2400" b="1" dirty="0">
                <a:solidFill>
                  <a:schemeClr val="accent1">
                    <a:lumMod val="50000"/>
                  </a:schemeClr>
                </a:solidFill>
                <a:latin typeface="Calibri" panose="020F0502020204030204" pitchFamily="34" charset="0"/>
              </a:rPr>
              <a:t>Ι</a:t>
            </a:r>
            <a:r>
              <a:rPr lang="el-GR" sz="2400" b="1" dirty="0" smtClean="0">
                <a:solidFill>
                  <a:schemeClr val="accent1">
                    <a:lumMod val="50000"/>
                  </a:schemeClr>
                </a:solidFill>
                <a:latin typeface="Calibri" panose="020F0502020204030204" pitchFamily="34" charset="0"/>
              </a:rPr>
              <a:t>δρυμάτων </a:t>
            </a:r>
            <a:r>
              <a:rPr lang="el-GR" sz="2400" dirty="0" smtClean="0">
                <a:solidFill>
                  <a:schemeClr val="accent1">
                    <a:lumMod val="50000"/>
                  </a:schemeClr>
                </a:solidFill>
                <a:latin typeface="Calibri" panose="020F0502020204030204" pitchFamily="34" charset="0"/>
              </a:rPr>
              <a:t>και</a:t>
            </a:r>
            <a:r>
              <a:rPr lang="el-GR" sz="2400" b="1" dirty="0" smtClean="0">
                <a:solidFill>
                  <a:schemeClr val="accent1">
                    <a:lumMod val="50000"/>
                  </a:schemeClr>
                </a:solidFill>
                <a:latin typeface="Calibri" panose="020F0502020204030204" pitchFamily="34" charset="0"/>
              </a:rPr>
              <a:t> των Προγραμμάτων Σπουδών</a:t>
            </a:r>
            <a:r>
              <a:rPr lang="el-GR" sz="2400" dirty="0" smtClean="0">
                <a:solidFill>
                  <a:schemeClr val="accent1">
                    <a:lumMod val="50000"/>
                  </a:schemeClr>
                </a:solidFill>
                <a:latin typeface="Calibri" panose="020F0502020204030204" pitchFamily="34" charset="0"/>
              </a:rPr>
              <a:t>.</a:t>
            </a:r>
            <a:endParaRPr lang="el-GR" sz="2800" dirty="0">
              <a:solidFill>
                <a:schemeClr val="accent1">
                  <a:lumMod val="50000"/>
                </a:schemeClr>
              </a:solidFill>
              <a:latin typeface="Calibri" panose="020F0502020204030204" pitchFamily="34" charset="0"/>
            </a:endParaRPr>
          </a:p>
          <a:p>
            <a:pPr marL="357188" indent="-357188">
              <a:lnSpc>
                <a:spcPct val="90000"/>
              </a:lnSpc>
              <a:spcBef>
                <a:spcPts val="600"/>
              </a:spcBef>
              <a:buNone/>
            </a:pPr>
            <a:r>
              <a:rPr lang="el-GR" sz="2800" dirty="0">
                <a:solidFill>
                  <a:schemeClr val="accent1">
                    <a:lumMod val="50000"/>
                  </a:schemeClr>
                </a:solidFill>
                <a:latin typeface="Calibri" panose="020F0502020204030204" pitchFamily="34" charset="0"/>
              </a:rPr>
              <a:t>	</a:t>
            </a:r>
            <a:r>
              <a:rPr lang="el-GR" sz="2400" b="1" dirty="0">
                <a:solidFill>
                  <a:schemeClr val="accent1">
                    <a:lumMod val="50000"/>
                  </a:schemeClr>
                </a:solidFill>
                <a:latin typeface="Calibri" panose="020F0502020204030204" pitchFamily="34" charset="0"/>
              </a:rPr>
              <a:t>3</a:t>
            </a:r>
            <a:r>
              <a:rPr lang="el-GR" sz="2400" dirty="0">
                <a:solidFill>
                  <a:schemeClr val="accent1">
                    <a:lumMod val="50000"/>
                  </a:schemeClr>
                </a:solidFill>
                <a:latin typeface="Calibri" panose="020F0502020204030204" pitchFamily="34" charset="0"/>
              </a:rPr>
              <a:t>. Η διασφάλιση της ποιότητας υποστηρίζει </a:t>
            </a:r>
            <a:r>
              <a:rPr lang="el-GR" sz="2400" b="1" dirty="0">
                <a:solidFill>
                  <a:schemeClr val="accent1">
                    <a:lumMod val="50000"/>
                  </a:schemeClr>
                </a:solidFill>
                <a:latin typeface="Calibri" panose="020F0502020204030204" pitchFamily="34" charset="0"/>
              </a:rPr>
              <a:t>την ανάπτυξη μιας κουλτούρας ποιότητας </a:t>
            </a:r>
            <a:endParaRPr lang="el-GR" sz="2400" b="1" dirty="0" smtClean="0">
              <a:solidFill>
                <a:schemeClr val="accent1">
                  <a:lumMod val="50000"/>
                </a:schemeClr>
              </a:solidFill>
              <a:latin typeface="Calibri" panose="020F0502020204030204" pitchFamily="34" charset="0"/>
            </a:endParaRPr>
          </a:p>
          <a:p>
            <a:pPr marL="357188" indent="-357188">
              <a:lnSpc>
                <a:spcPct val="90000"/>
              </a:lnSpc>
              <a:spcBef>
                <a:spcPts val="600"/>
              </a:spcBef>
              <a:buNone/>
            </a:pPr>
            <a:r>
              <a:rPr lang="el-GR" sz="2400" b="1" dirty="0" smtClean="0">
                <a:solidFill>
                  <a:schemeClr val="accent1">
                    <a:lumMod val="50000"/>
                  </a:schemeClr>
                </a:solidFill>
                <a:latin typeface="Calibri" panose="020F0502020204030204" pitchFamily="34" charset="0"/>
              </a:rPr>
              <a:t>	4</a:t>
            </a:r>
            <a:r>
              <a:rPr lang="el-GR" sz="2400" b="1" dirty="0">
                <a:solidFill>
                  <a:schemeClr val="accent1">
                    <a:lumMod val="50000"/>
                  </a:schemeClr>
                </a:solidFill>
                <a:latin typeface="Calibri" panose="020F0502020204030204" pitchFamily="34" charset="0"/>
              </a:rPr>
              <a:t>. </a:t>
            </a:r>
            <a:r>
              <a:rPr lang="el-GR" sz="2400" dirty="0">
                <a:solidFill>
                  <a:schemeClr val="accent1">
                    <a:lumMod val="50000"/>
                  </a:schemeClr>
                </a:solidFill>
                <a:latin typeface="Calibri" panose="020F0502020204030204" pitchFamily="34" charset="0"/>
              </a:rPr>
              <a:t>Στις </a:t>
            </a:r>
            <a:r>
              <a:rPr lang="el-GR" sz="2400" dirty="0" smtClean="0">
                <a:solidFill>
                  <a:schemeClr val="accent1">
                    <a:lumMod val="50000"/>
                  </a:schemeClr>
                </a:solidFill>
                <a:latin typeface="Calibri" panose="020F0502020204030204" pitchFamily="34" charset="0"/>
              </a:rPr>
              <a:t>διαδικασίες </a:t>
            </a:r>
            <a:r>
              <a:rPr lang="el-GR" sz="2400" dirty="0">
                <a:solidFill>
                  <a:schemeClr val="accent1">
                    <a:lumMod val="50000"/>
                  </a:schemeClr>
                </a:solidFill>
                <a:latin typeface="Calibri" panose="020F0502020204030204" pitchFamily="34" charset="0"/>
              </a:rPr>
              <a:t>ΔΠ </a:t>
            </a:r>
            <a:r>
              <a:rPr lang="el-GR" sz="2400" b="1" dirty="0">
                <a:solidFill>
                  <a:schemeClr val="accent1">
                    <a:lumMod val="50000"/>
                  </a:schemeClr>
                </a:solidFill>
                <a:latin typeface="Calibri" panose="020F0502020204030204" pitchFamily="34" charset="0"/>
              </a:rPr>
              <a:t>συμμετέχουν όλοι οι ενδιαφερόμενοι </a:t>
            </a:r>
            <a:r>
              <a:rPr lang="el-GR" sz="2400" dirty="0">
                <a:solidFill>
                  <a:schemeClr val="accent1">
                    <a:lumMod val="50000"/>
                  </a:schemeClr>
                </a:solidFill>
                <a:latin typeface="Calibri" panose="020F0502020204030204" pitchFamily="34" charset="0"/>
              </a:rPr>
              <a:t>και λαμβάνονται υπόψη οι προσδοκίες όλων των φορέων και της </a:t>
            </a:r>
            <a:r>
              <a:rPr lang="el-GR" sz="2400" dirty="0" smtClean="0">
                <a:solidFill>
                  <a:schemeClr val="accent1">
                    <a:lumMod val="50000"/>
                  </a:schemeClr>
                </a:solidFill>
                <a:latin typeface="Calibri" panose="020F0502020204030204" pitchFamily="34" charset="0"/>
              </a:rPr>
              <a:t>κοινωνίας</a:t>
            </a:r>
            <a:endParaRPr lang="el-GR" sz="2400" dirty="0">
              <a:solidFill>
                <a:schemeClr val="accent1">
                  <a:lumMod val="50000"/>
                </a:schemeClr>
              </a:solidFill>
              <a:latin typeface="Calibri" panose="020F0502020204030204" pitchFamily="34" charset="0"/>
            </a:endParaRPr>
          </a:p>
        </p:txBody>
      </p:sp>
    </p:spTree>
    <p:extLst>
      <p:ext uri="{BB962C8B-B14F-4D97-AF65-F5344CB8AC3E}">
        <p14:creationId xmlns:p14="http://schemas.microsoft.com/office/powerpoint/2010/main" xmlns="" val="4046779088"/>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bwMode="auto">
          <a:xfrm>
            <a:off x="179512" y="980728"/>
            <a:ext cx="8784976" cy="946497"/>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l-GR" sz="3400" b="1" dirty="0" smtClean="0">
                <a:solidFill>
                  <a:srgbClr val="C00000"/>
                </a:solidFill>
                <a:latin typeface="Calibri" pitchFamily="34" charset="0"/>
              </a:rPr>
              <a:t>Εθνικό Πλαίσιο Προσόντων</a:t>
            </a:r>
            <a:r>
              <a:rPr lang="el-GR" dirty="0" smtClean="0">
                <a:solidFill>
                  <a:srgbClr val="C00000"/>
                </a:solidFill>
                <a:latin typeface="Calibri" pitchFamily="34" charset="0"/>
              </a:rPr>
              <a:t/>
            </a:r>
            <a:br>
              <a:rPr lang="el-GR" dirty="0" smtClean="0">
                <a:solidFill>
                  <a:srgbClr val="C00000"/>
                </a:solidFill>
                <a:latin typeface="Calibri" pitchFamily="34" charset="0"/>
              </a:rPr>
            </a:br>
            <a:endParaRPr lang="en-GB" dirty="0" smtClean="0">
              <a:solidFill>
                <a:srgbClr val="C00000"/>
              </a:solidFill>
            </a:endParaRPr>
          </a:p>
        </p:txBody>
      </p:sp>
      <p:sp>
        <p:nvSpPr>
          <p:cNvPr id="37891" name="TextBox 7"/>
          <p:cNvSpPr txBox="1">
            <a:spLocks noChangeArrowheads="1"/>
          </p:cNvSpPr>
          <p:nvPr/>
        </p:nvSpPr>
        <p:spPr bwMode="auto">
          <a:xfrm>
            <a:off x="34925" y="6518275"/>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Γεωπονικό Πανεπιστήμιο Αθηνών 09.04.2014</a:t>
            </a:r>
            <a:endParaRPr lang="en-GB" sz="1600" b="1" dirty="0">
              <a:solidFill>
                <a:srgbClr val="D9D9D9"/>
              </a:solidFill>
              <a:latin typeface="Calibri" pitchFamily="34" charset="0"/>
            </a:endParaRPr>
          </a:p>
        </p:txBody>
      </p:sp>
      <p:sp>
        <p:nvSpPr>
          <p:cNvPr id="2" name="Content Placeholder 1"/>
          <p:cNvSpPr>
            <a:spLocks noGrp="1"/>
          </p:cNvSpPr>
          <p:nvPr>
            <p:ph idx="1"/>
          </p:nvPr>
        </p:nvSpPr>
        <p:spPr>
          <a:xfrm>
            <a:off x="179512" y="1927224"/>
            <a:ext cx="8784976" cy="4454103"/>
          </a:xfrm>
        </p:spPr>
        <p:txBody>
          <a:bodyPr/>
          <a:lstStyle/>
          <a:p>
            <a:r>
              <a:rPr lang="el-GR" sz="2800" dirty="0" smtClean="0">
                <a:solidFill>
                  <a:schemeClr val="accent1">
                    <a:lumMod val="50000"/>
                  </a:schemeClr>
                </a:solidFill>
                <a:latin typeface="Calibri" panose="020F0502020204030204" pitchFamily="34" charset="0"/>
              </a:rPr>
              <a:t>Μαθησιακά αποτελέσματα για κάθε επίπεδο με αναφορά σε: </a:t>
            </a:r>
            <a:r>
              <a:rPr lang="el-GR" sz="2800" b="1" dirty="0" smtClean="0">
                <a:solidFill>
                  <a:schemeClr val="accent1">
                    <a:lumMod val="50000"/>
                  </a:schemeClr>
                </a:solidFill>
                <a:latin typeface="Calibri" panose="020F0502020204030204" pitchFamily="34" charset="0"/>
              </a:rPr>
              <a:t>Γνώσεις</a:t>
            </a:r>
            <a:r>
              <a:rPr lang="el-GR" sz="2800" dirty="0" smtClean="0">
                <a:solidFill>
                  <a:schemeClr val="accent1">
                    <a:lumMod val="50000"/>
                  </a:schemeClr>
                </a:solidFill>
                <a:latin typeface="Calibri" panose="020F0502020204030204" pitchFamily="34" charset="0"/>
              </a:rPr>
              <a:t> / </a:t>
            </a:r>
            <a:r>
              <a:rPr lang="el-GR" sz="2800" b="1" dirty="0" smtClean="0">
                <a:solidFill>
                  <a:schemeClr val="accent1">
                    <a:lumMod val="50000"/>
                  </a:schemeClr>
                </a:solidFill>
                <a:latin typeface="Calibri" panose="020F0502020204030204" pitchFamily="34" charset="0"/>
              </a:rPr>
              <a:t>Δεξιότητες</a:t>
            </a:r>
            <a:r>
              <a:rPr lang="el-GR" sz="2800" dirty="0" smtClean="0">
                <a:solidFill>
                  <a:schemeClr val="accent1">
                    <a:lumMod val="50000"/>
                  </a:schemeClr>
                </a:solidFill>
                <a:latin typeface="Calibri" panose="020F0502020204030204" pitchFamily="34" charset="0"/>
              </a:rPr>
              <a:t> / </a:t>
            </a:r>
            <a:r>
              <a:rPr lang="el-GR" sz="2800" b="1" dirty="0" smtClean="0">
                <a:solidFill>
                  <a:schemeClr val="accent1">
                    <a:lumMod val="50000"/>
                  </a:schemeClr>
                </a:solidFill>
                <a:latin typeface="Calibri" panose="020F0502020204030204" pitchFamily="34" charset="0"/>
              </a:rPr>
              <a:t>Ικανότητες</a:t>
            </a:r>
          </a:p>
          <a:p>
            <a:r>
              <a:rPr lang="el-GR" sz="2800" dirty="0">
                <a:solidFill>
                  <a:schemeClr val="accent1">
                    <a:lumMod val="50000"/>
                  </a:schemeClr>
                </a:solidFill>
                <a:latin typeface="Calibri" panose="020F0502020204030204" pitchFamily="34" charset="0"/>
              </a:rPr>
              <a:t>Περιγραφικοί Δείκτες Μαθησιακών Αποτελεσμάτων για Επίπεδα 6, 7 &amp; 8 </a:t>
            </a:r>
            <a:endParaRPr lang="el-GR" sz="2800" dirty="0" smtClean="0">
              <a:solidFill>
                <a:schemeClr val="accent1">
                  <a:lumMod val="50000"/>
                </a:schemeClr>
              </a:solidFill>
              <a:latin typeface="Calibri" panose="020F0502020204030204" pitchFamily="34" charset="0"/>
            </a:endParaRPr>
          </a:p>
          <a:p>
            <a:r>
              <a:rPr lang="el-GR" sz="2800" dirty="0" smtClean="0">
                <a:solidFill>
                  <a:schemeClr val="accent1">
                    <a:lumMod val="50000"/>
                  </a:schemeClr>
                </a:solidFill>
                <a:latin typeface="Calibri" panose="020F0502020204030204" pitchFamily="34" charset="0"/>
              </a:rPr>
              <a:t>Διαφοροποίηση περιγραφικών δεικτών μεταξύ επιπέδων</a:t>
            </a:r>
          </a:p>
          <a:p>
            <a:r>
              <a:rPr lang="el-GR" sz="2800" dirty="0" smtClean="0">
                <a:solidFill>
                  <a:schemeClr val="accent1">
                    <a:lumMod val="50000"/>
                  </a:schemeClr>
                </a:solidFill>
                <a:latin typeface="Calibri" panose="020F0502020204030204" pitchFamily="34" charset="0"/>
              </a:rPr>
              <a:t>Οι στόχοι κάθε Π.Σ. πρέπει να ανταποκρίνονται στο αντίστοιχο επίπεδο των δεικτών</a:t>
            </a:r>
            <a:endParaRPr lang="el-GR" sz="2800" dirty="0">
              <a:solidFill>
                <a:schemeClr val="accent1">
                  <a:lumMod val="50000"/>
                </a:schemeClr>
              </a:solidFill>
              <a:latin typeface="Calibri" panose="020F0502020204030204" pitchFamily="34" charset="0"/>
            </a:endParaRPr>
          </a:p>
          <a:p>
            <a:endParaRPr lang="el-GR" sz="2800" dirty="0" smtClean="0">
              <a:solidFill>
                <a:srgbClr val="002060"/>
              </a:solidFill>
              <a:latin typeface="Calibri" panose="020F0502020204030204" pitchFamily="34" charset="0"/>
            </a:endParaRPr>
          </a:p>
          <a:p>
            <a:pPr marL="0" indent="0">
              <a:buNone/>
            </a:pPr>
            <a:endParaRPr lang="el-GR" sz="2800" dirty="0" smtClean="0">
              <a:solidFill>
                <a:srgbClr val="002060"/>
              </a:solidFill>
              <a:latin typeface="Calibri" panose="020F0502020204030204" pitchFamily="34" charset="0"/>
            </a:endParaRPr>
          </a:p>
          <a:p>
            <a:pPr marL="0" indent="0">
              <a:buNone/>
            </a:pPr>
            <a:endParaRPr lang="en-GB" sz="2800" b="1" dirty="0" smtClean="0">
              <a:solidFill>
                <a:srgbClr val="002060"/>
              </a:solidFill>
              <a:latin typeface="Calibri" panose="020F0502020204030204" pitchFamily="34" charset="0"/>
            </a:endParaRPr>
          </a:p>
          <a:p>
            <a:pPr marL="357188" indent="-357188">
              <a:buNone/>
            </a:pPr>
            <a:endParaRPr lang="el-GR" sz="2800" dirty="0">
              <a:solidFill>
                <a:schemeClr val="accent5">
                  <a:lumMod val="75000"/>
                </a:schemeClr>
              </a:solidFill>
              <a:latin typeface="Calibri" panose="020F0502020204030204" pitchFamily="34" charset="0"/>
            </a:endParaRPr>
          </a:p>
        </p:txBody>
      </p:sp>
      <p:sp>
        <p:nvSpPr>
          <p:cNvPr id="7" name="TextBox 6"/>
          <p:cNvSpPr txBox="1"/>
          <p:nvPr/>
        </p:nvSpPr>
        <p:spPr>
          <a:xfrm>
            <a:off x="5868144" y="1506270"/>
            <a:ext cx="3275856" cy="338554"/>
          </a:xfrm>
          <a:prstGeom prst="rect">
            <a:avLst/>
          </a:prstGeom>
          <a:noFill/>
        </p:spPr>
        <p:txBody>
          <a:bodyPr wrap="square" rtlCol="0">
            <a:spAutoFit/>
          </a:bodyPr>
          <a:lstStyle/>
          <a:p>
            <a:r>
              <a:rPr lang="el-GR" sz="1600" i="1" dirty="0">
                <a:solidFill>
                  <a:schemeClr val="accent5">
                    <a:lumMod val="75000"/>
                  </a:schemeClr>
                </a:solidFill>
              </a:rPr>
              <a:t> </a:t>
            </a:r>
            <a:r>
              <a:rPr lang="el-GR" sz="1600" i="1" dirty="0" smtClean="0">
                <a:solidFill>
                  <a:schemeClr val="accent5">
                    <a:lumMod val="75000"/>
                  </a:schemeClr>
                </a:solidFill>
              </a:rPr>
              <a:t> </a:t>
            </a:r>
            <a:r>
              <a:rPr lang="en-GB" sz="1600" i="1" dirty="0" smtClean="0">
                <a:solidFill>
                  <a:srgbClr val="002060"/>
                </a:solidFill>
              </a:rPr>
              <a:t>Greece </a:t>
            </a:r>
            <a:r>
              <a:rPr lang="en-GB" sz="1600" i="1" dirty="0">
                <a:solidFill>
                  <a:srgbClr val="002060"/>
                </a:solidFill>
              </a:rPr>
              <a:t>EQF Referencing Report</a:t>
            </a:r>
            <a:endParaRPr lang="el-GR" sz="1600" i="1" dirty="0">
              <a:solidFill>
                <a:srgbClr val="002060"/>
              </a:solidFill>
            </a:endParaRPr>
          </a:p>
        </p:txBody>
      </p:sp>
    </p:spTree>
    <p:extLst>
      <p:ext uri="{BB962C8B-B14F-4D97-AF65-F5344CB8AC3E}">
        <p14:creationId xmlns:p14="http://schemas.microsoft.com/office/powerpoint/2010/main" xmlns="" val="3790574173"/>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bwMode="auto">
          <a:xfrm>
            <a:off x="179512" y="908720"/>
            <a:ext cx="8784976" cy="946497"/>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l-GR" sz="3400" b="1" dirty="0" smtClean="0">
                <a:latin typeface="Calibri" pitchFamily="34" charset="0"/>
              </a:rPr>
              <a:t>Εθνικό Πλαίσιο Προσόντων</a:t>
            </a:r>
            <a:r>
              <a:rPr lang="en-GB" sz="3400" b="1" dirty="0" smtClean="0">
                <a:latin typeface="Calibri" pitchFamily="34" charset="0"/>
              </a:rPr>
              <a:t> </a:t>
            </a:r>
            <a:r>
              <a:rPr lang="el-GR" sz="2800" i="1" dirty="0" smtClean="0">
                <a:latin typeface="Calibri" pitchFamily="34" charset="0"/>
              </a:rPr>
              <a:t>(τελικό σχέδιο)</a:t>
            </a:r>
            <a:r>
              <a:rPr lang="el-GR" sz="2800" b="1" i="1" dirty="0" smtClean="0">
                <a:latin typeface="Calibri" pitchFamily="34" charset="0"/>
              </a:rPr>
              <a:t> </a:t>
            </a:r>
            <a:r>
              <a:rPr lang="el-GR" sz="3400" b="1" dirty="0" smtClean="0">
                <a:latin typeface="Calibri" pitchFamily="34" charset="0"/>
              </a:rPr>
              <a:t/>
            </a:r>
            <a:br>
              <a:rPr lang="el-GR" sz="3400" b="1" dirty="0" smtClean="0">
                <a:latin typeface="Calibri" pitchFamily="34" charset="0"/>
              </a:rPr>
            </a:br>
            <a:r>
              <a:rPr lang="el-GR" sz="3200" b="1" dirty="0" smtClean="0">
                <a:solidFill>
                  <a:srgbClr val="C00000"/>
                </a:solidFill>
                <a:latin typeface="Calibri" panose="020F0502020204030204" pitchFamily="34" charset="0"/>
              </a:rPr>
              <a:t>Διαφοροποίηση </a:t>
            </a:r>
            <a:r>
              <a:rPr lang="el-GR" sz="3200" b="1" dirty="0">
                <a:solidFill>
                  <a:srgbClr val="C00000"/>
                </a:solidFill>
                <a:latin typeface="Calibri" panose="020F0502020204030204" pitchFamily="34" charset="0"/>
              </a:rPr>
              <a:t>μεταξύ επιπέδων</a:t>
            </a:r>
            <a:r>
              <a:rPr lang="el-GR" sz="3200" b="1" dirty="0">
                <a:solidFill>
                  <a:srgbClr val="002060"/>
                </a:solidFill>
                <a:latin typeface="Calibri" panose="020F0502020204030204" pitchFamily="34" charset="0"/>
              </a:rPr>
              <a:t> </a:t>
            </a:r>
            <a:endParaRPr lang="en-GB" dirty="0" smtClean="0"/>
          </a:p>
        </p:txBody>
      </p:sp>
      <p:sp>
        <p:nvSpPr>
          <p:cNvPr id="2" name="Content Placeholder 1"/>
          <p:cNvSpPr>
            <a:spLocks noGrp="1"/>
          </p:cNvSpPr>
          <p:nvPr>
            <p:ph idx="1"/>
          </p:nvPr>
        </p:nvSpPr>
        <p:spPr>
          <a:xfrm>
            <a:off x="179512" y="1927224"/>
            <a:ext cx="8784976" cy="4454103"/>
          </a:xfrm>
        </p:spPr>
        <p:txBody>
          <a:bodyPr/>
          <a:lstStyle/>
          <a:p>
            <a:pPr marL="0" indent="0">
              <a:buNone/>
            </a:pPr>
            <a:endParaRPr lang="en-GB" sz="2000" b="1" dirty="0" smtClean="0">
              <a:solidFill>
                <a:srgbClr val="002060"/>
              </a:solidFill>
              <a:latin typeface="Calibri" panose="020F0502020204030204" pitchFamily="34" charset="0"/>
            </a:endParaRPr>
          </a:p>
          <a:p>
            <a:pPr marL="357188" indent="-357188">
              <a:buNone/>
            </a:pPr>
            <a:endParaRPr lang="el-GR" sz="2000" dirty="0">
              <a:solidFill>
                <a:schemeClr val="accent5">
                  <a:lumMod val="75000"/>
                </a:schemeClr>
              </a:solidFill>
              <a:latin typeface="Calibri" panose="020F0502020204030204" pitchFamily="34" charset="0"/>
            </a:endParaRPr>
          </a:p>
        </p:txBody>
      </p:sp>
      <p:graphicFrame>
        <p:nvGraphicFramePr>
          <p:cNvPr id="9" name="Table 8"/>
          <p:cNvGraphicFramePr>
            <a:graphicFrameLocks noGrp="1"/>
          </p:cNvGraphicFramePr>
          <p:nvPr>
            <p:extLst>
              <p:ext uri="{D42A27DB-BD31-4B8C-83A1-F6EECF244321}">
                <p14:modId xmlns:p14="http://schemas.microsoft.com/office/powerpoint/2010/main" xmlns="" val="222123028"/>
              </p:ext>
            </p:extLst>
          </p:nvPr>
        </p:nvGraphicFramePr>
        <p:xfrm>
          <a:off x="196973" y="2060848"/>
          <a:ext cx="8839523" cy="4480560"/>
        </p:xfrm>
        <a:graphic>
          <a:graphicData uri="http://schemas.openxmlformats.org/drawingml/2006/table">
            <a:tbl>
              <a:tblPr firstRow="1" bandRow="1">
                <a:tableStyleId>{5C22544A-7EE6-4342-B048-85BDC9FD1C3A}</a:tableStyleId>
              </a:tblPr>
              <a:tblGrid>
                <a:gridCol w="4303019"/>
                <a:gridCol w="4536504"/>
              </a:tblGrid>
              <a:tr h="232181">
                <a:tc>
                  <a:txBody>
                    <a:bodyPr/>
                    <a:lstStyle/>
                    <a:p>
                      <a:r>
                        <a:rPr lang="el-GR" sz="1600" dirty="0" smtClean="0"/>
                        <a:t>Επίπεδο 6 (</a:t>
                      </a:r>
                      <a:r>
                        <a:rPr lang="en-GB" sz="1600" dirty="0" smtClean="0"/>
                        <a:t>Minimum</a:t>
                      </a:r>
                      <a:r>
                        <a:rPr lang="en-GB" sz="1600" baseline="0" dirty="0" smtClean="0"/>
                        <a:t> 240 ECTS)</a:t>
                      </a:r>
                      <a:endParaRPr lang="el-GR"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600" dirty="0" smtClean="0"/>
                        <a:t>Επίπεδο 7 (</a:t>
                      </a:r>
                      <a:r>
                        <a:rPr lang="en-GB" sz="1600" dirty="0" smtClean="0"/>
                        <a:t>Minimum</a:t>
                      </a:r>
                      <a:r>
                        <a:rPr lang="en-GB" sz="1600" baseline="0" dirty="0" smtClean="0"/>
                        <a:t> </a:t>
                      </a:r>
                      <a:r>
                        <a:rPr lang="el-GR" sz="1600" baseline="0" dirty="0" smtClean="0"/>
                        <a:t>6</a:t>
                      </a:r>
                      <a:r>
                        <a:rPr lang="en-GB" sz="1600" baseline="0" dirty="0" smtClean="0"/>
                        <a:t>0</a:t>
                      </a:r>
                      <a:r>
                        <a:rPr lang="el-GR" sz="1600" baseline="0" dirty="0" smtClean="0"/>
                        <a:t>+</a:t>
                      </a:r>
                      <a:r>
                        <a:rPr lang="en-GB" sz="1600" baseline="0" dirty="0" smtClean="0"/>
                        <a:t> or</a:t>
                      </a:r>
                      <a:r>
                        <a:rPr lang="el-GR" sz="1600" baseline="0" dirty="0" smtClean="0"/>
                        <a:t> 300 </a:t>
                      </a:r>
                      <a:r>
                        <a:rPr lang="en-GB" sz="1600" baseline="0" dirty="0" smtClean="0"/>
                        <a:t>ECTS)</a:t>
                      </a:r>
                      <a:endParaRPr lang="el-GR" sz="1600" dirty="0" smtClean="0"/>
                    </a:p>
                  </a:txBody>
                  <a:tcPr/>
                </a:tc>
              </a:tr>
              <a:tr h="3368219">
                <a:tc>
                  <a:txBody>
                    <a:bodyPr/>
                    <a:lstStyle/>
                    <a:p>
                      <a:pPr marL="185738" indent="-185738">
                        <a:spcAft>
                          <a:spcPts val="600"/>
                        </a:spcAft>
                      </a:pPr>
                      <a:r>
                        <a:rPr lang="en-US" sz="1600" dirty="0" smtClean="0">
                          <a:latin typeface="Calibri" panose="020F0502020204030204" pitchFamily="34" charset="0"/>
                        </a:rPr>
                        <a:t>• Has </a:t>
                      </a:r>
                      <a:r>
                        <a:rPr lang="en-US" sz="1600" b="1" dirty="0" smtClean="0">
                          <a:solidFill>
                            <a:srgbClr val="008000"/>
                          </a:solidFill>
                          <a:latin typeface="Calibri" panose="020F0502020204030204" pitchFamily="34" charset="0"/>
                        </a:rPr>
                        <a:t>advanced</a:t>
                      </a:r>
                      <a:r>
                        <a:rPr lang="en-US" sz="1600" dirty="0" smtClean="0">
                          <a:latin typeface="Calibri" panose="020F0502020204030204" pitchFamily="34" charset="0"/>
                        </a:rPr>
                        <a:t> </a:t>
                      </a:r>
                      <a:r>
                        <a:rPr lang="en-US" sz="1600" b="1" kern="1200" dirty="0" smtClean="0">
                          <a:solidFill>
                            <a:srgbClr val="008000"/>
                          </a:solidFill>
                          <a:latin typeface="Calibri" panose="020F0502020204030204" pitchFamily="34" charset="0"/>
                          <a:ea typeface="+mn-ea"/>
                          <a:cs typeface="+mn-cs"/>
                        </a:rPr>
                        <a:t>knowledge</a:t>
                      </a:r>
                      <a:r>
                        <a:rPr lang="en-US" sz="1600" dirty="0" smtClean="0">
                          <a:latin typeface="Calibri" panose="020F0502020204030204" pitchFamily="34" charset="0"/>
                        </a:rPr>
                        <a:t> of a field of work or study, involving critical understanding of theories and principles.</a:t>
                      </a:r>
                      <a:r>
                        <a:rPr lang="el-GR" sz="1600" dirty="0" smtClean="0">
                          <a:latin typeface="Calibri" panose="020F0502020204030204" pitchFamily="34" charset="0"/>
                        </a:rPr>
                        <a:t/>
                      </a:r>
                      <a:br>
                        <a:rPr lang="el-GR" sz="1600" dirty="0" smtClean="0">
                          <a:latin typeface="Calibri" panose="020F0502020204030204" pitchFamily="34" charset="0"/>
                        </a:rPr>
                      </a:br>
                      <a:r>
                        <a:rPr lang="el-GR" sz="1600" dirty="0" smtClean="0">
                          <a:latin typeface="Calibri" panose="020F0502020204030204" pitchFamily="34" charset="0"/>
                        </a:rPr>
                        <a:t/>
                      </a:r>
                      <a:br>
                        <a:rPr lang="el-GR" sz="1600" dirty="0" smtClean="0">
                          <a:latin typeface="Calibri" panose="020F0502020204030204" pitchFamily="34" charset="0"/>
                        </a:rPr>
                      </a:br>
                      <a:endParaRPr lang="en-US" sz="1600" dirty="0" smtClean="0">
                        <a:latin typeface="Calibri" panose="020F0502020204030204" pitchFamily="34" charset="0"/>
                      </a:endParaRPr>
                    </a:p>
                    <a:p>
                      <a:pPr marL="185738" indent="-185738">
                        <a:spcAft>
                          <a:spcPts val="600"/>
                        </a:spcAft>
                      </a:pPr>
                      <a:r>
                        <a:rPr lang="en-US" sz="1600" dirty="0" smtClean="0">
                          <a:latin typeface="Calibri" panose="020F0502020204030204" pitchFamily="34" charset="0"/>
                        </a:rPr>
                        <a:t>• Possesses advanced skills and has the </a:t>
                      </a:r>
                      <a:r>
                        <a:rPr lang="en-US" sz="1600" b="1" kern="1200" dirty="0" smtClean="0">
                          <a:solidFill>
                            <a:srgbClr val="008000"/>
                          </a:solidFill>
                          <a:latin typeface="Calibri" panose="020F0502020204030204" pitchFamily="34" charset="0"/>
                          <a:ea typeface="+mn-ea"/>
                          <a:cs typeface="+mn-cs"/>
                        </a:rPr>
                        <a:t>ability</a:t>
                      </a:r>
                      <a:r>
                        <a:rPr lang="en-US" sz="1600" dirty="0" smtClean="0">
                          <a:latin typeface="Calibri" panose="020F0502020204030204" pitchFamily="34" charset="0"/>
                        </a:rPr>
                        <a:t> </a:t>
                      </a:r>
                      <a:r>
                        <a:rPr lang="en-US" sz="1600" b="1" kern="1200" dirty="0" smtClean="0">
                          <a:solidFill>
                            <a:srgbClr val="008000"/>
                          </a:solidFill>
                          <a:latin typeface="Calibri" panose="020F0502020204030204" pitchFamily="34" charset="0"/>
                          <a:ea typeface="+mn-ea"/>
                          <a:cs typeface="+mn-cs"/>
                        </a:rPr>
                        <a:t>to</a:t>
                      </a:r>
                      <a:r>
                        <a:rPr lang="en-US" sz="1600" dirty="0" smtClean="0">
                          <a:latin typeface="Calibri" panose="020F0502020204030204" pitchFamily="34" charset="0"/>
                        </a:rPr>
                        <a:t> </a:t>
                      </a:r>
                      <a:r>
                        <a:rPr lang="en-US" sz="1600" b="1" kern="1200" dirty="0" smtClean="0">
                          <a:solidFill>
                            <a:srgbClr val="008000"/>
                          </a:solidFill>
                          <a:latin typeface="Calibri" panose="020F0502020204030204" pitchFamily="34" charset="0"/>
                          <a:ea typeface="+mn-ea"/>
                          <a:cs typeface="+mn-cs"/>
                        </a:rPr>
                        <a:t>demonstrate</a:t>
                      </a:r>
                      <a:r>
                        <a:rPr lang="en-US" sz="1600" dirty="0" smtClean="0">
                          <a:latin typeface="Calibri" panose="020F0502020204030204" pitchFamily="34" charset="0"/>
                        </a:rPr>
                        <a:t> </a:t>
                      </a:r>
                      <a:r>
                        <a:rPr lang="en-US" sz="1600" b="1" kern="1200" dirty="0" smtClean="0">
                          <a:solidFill>
                            <a:srgbClr val="008000"/>
                          </a:solidFill>
                          <a:latin typeface="Calibri" panose="020F0502020204030204" pitchFamily="34" charset="0"/>
                          <a:ea typeface="+mn-ea"/>
                          <a:cs typeface="+mn-cs"/>
                        </a:rPr>
                        <a:t>the</a:t>
                      </a:r>
                      <a:r>
                        <a:rPr lang="en-US" sz="1600" dirty="0" smtClean="0">
                          <a:latin typeface="Calibri" panose="020F0502020204030204" pitchFamily="34" charset="0"/>
                        </a:rPr>
                        <a:t> </a:t>
                      </a:r>
                      <a:r>
                        <a:rPr lang="en-US" sz="1600" b="1" kern="1200" dirty="0" smtClean="0">
                          <a:solidFill>
                            <a:srgbClr val="008000"/>
                          </a:solidFill>
                          <a:latin typeface="Calibri" panose="020F0502020204030204" pitchFamily="34" charset="0"/>
                          <a:ea typeface="+mn-ea"/>
                          <a:cs typeface="+mn-cs"/>
                        </a:rPr>
                        <a:t>virtuosity</a:t>
                      </a:r>
                      <a:r>
                        <a:rPr lang="en-US" sz="1600" dirty="0" smtClean="0">
                          <a:latin typeface="Calibri" panose="020F0502020204030204" pitchFamily="34" charset="0"/>
                        </a:rPr>
                        <a:t> </a:t>
                      </a:r>
                      <a:r>
                        <a:rPr lang="en-US" sz="1600" b="1" kern="1200" dirty="0" smtClean="0">
                          <a:solidFill>
                            <a:srgbClr val="008000"/>
                          </a:solidFill>
                          <a:latin typeface="Calibri" panose="020F0502020204030204" pitchFamily="34" charset="0"/>
                          <a:ea typeface="+mn-ea"/>
                          <a:cs typeface="+mn-cs"/>
                        </a:rPr>
                        <a:t>and</a:t>
                      </a:r>
                      <a:r>
                        <a:rPr lang="en-US" sz="1600" dirty="0" smtClean="0">
                          <a:latin typeface="Calibri" panose="020F0502020204030204" pitchFamily="34" charset="0"/>
                        </a:rPr>
                        <a:t> </a:t>
                      </a:r>
                      <a:r>
                        <a:rPr lang="en-US" sz="1600" b="1" kern="1200" dirty="0" smtClean="0">
                          <a:solidFill>
                            <a:srgbClr val="008000"/>
                          </a:solidFill>
                          <a:latin typeface="Calibri" panose="020F0502020204030204" pitchFamily="34" charset="0"/>
                          <a:ea typeface="+mn-ea"/>
                          <a:cs typeface="+mn-cs"/>
                        </a:rPr>
                        <a:t>innovation</a:t>
                      </a:r>
                      <a:r>
                        <a:rPr lang="en-US" sz="1600" dirty="0" smtClean="0">
                          <a:latin typeface="Calibri" panose="020F0502020204030204" pitchFamily="34" charset="0"/>
                        </a:rPr>
                        <a:t> required  to solve complex and unpredictable problems in a specialized field of work or study.</a:t>
                      </a:r>
                      <a:r>
                        <a:rPr lang="el-GR" sz="1600" dirty="0" smtClean="0">
                          <a:latin typeface="Calibri" panose="020F0502020204030204" pitchFamily="34" charset="0"/>
                        </a:rPr>
                        <a:t/>
                      </a:r>
                      <a:br>
                        <a:rPr lang="el-GR" sz="1600" dirty="0" smtClean="0">
                          <a:latin typeface="Calibri" panose="020F0502020204030204" pitchFamily="34" charset="0"/>
                        </a:rPr>
                      </a:br>
                      <a:endParaRPr lang="el-GR" sz="1600" dirty="0" smtClean="0">
                        <a:latin typeface="Calibri" panose="020F0502020204030204" pitchFamily="34" charset="0"/>
                      </a:endParaRPr>
                    </a:p>
                    <a:p>
                      <a:pPr marL="185738" indent="-185738">
                        <a:spcAft>
                          <a:spcPts val="600"/>
                        </a:spcAft>
                      </a:pPr>
                      <a:r>
                        <a:rPr lang="en-US" sz="1600" dirty="0" smtClean="0">
                          <a:latin typeface="Calibri" panose="020F0502020204030204" pitchFamily="34" charset="0"/>
                        </a:rPr>
                        <a:t>• Can </a:t>
                      </a:r>
                      <a:r>
                        <a:rPr lang="en-US" sz="1600" b="1" kern="1200" dirty="0" smtClean="0">
                          <a:solidFill>
                            <a:srgbClr val="008000"/>
                          </a:solidFill>
                          <a:latin typeface="Calibri" panose="020F0502020204030204" pitchFamily="34" charset="0"/>
                          <a:ea typeface="+mn-ea"/>
                          <a:cs typeface="+mn-cs"/>
                        </a:rPr>
                        <a:t>manage</a:t>
                      </a:r>
                      <a:r>
                        <a:rPr lang="en-US" sz="1600" dirty="0" smtClean="0">
                          <a:latin typeface="Calibri" panose="020F0502020204030204" pitchFamily="34" charset="0"/>
                        </a:rPr>
                        <a:t> </a:t>
                      </a:r>
                      <a:r>
                        <a:rPr lang="en-US" sz="1600" b="1" kern="1200" dirty="0" smtClean="0">
                          <a:solidFill>
                            <a:srgbClr val="008000"/>
                          </a:solidFill>
                          <a:latin typeface="Calibri" panose="020F0502020204030204" pitchFamily="34" charset="0"/>
                          <a:ea typeface="+mn-ea"/>
                          <a:cs typeface="+mn-cs"/>
                        </a:rPr>
                        <a:t>complex</a:t>
                      </a:r>
                      <a:r>
                        <a:rPr lang="en-US" sz="1600" dirty="0" smtClean="0">
                          <a:latin typeface="Calibri" panose="020F0502020204030204" pitchFamily="34" charset="0"/>
                        </a:rPr>
                        <a:t> </a:t>
                      </a:r>
                      <a:r>
                        <a:rPr lang="en-US" sz="1600" b="1" kern="1200" dirty="0" smtClean="0">
                          <a:solidFill>
                            <a:srgbClr val="008000"/>
                          </a:solidFill>
                          <a:latin typeface="Calibri" panose="020F0502020204030204" pitchFamily="34" charset="0"/>
                          <a:ea typeface="+mn-ea"/>
                          <a:cs typeface="+mn-cs"/>
                        </a:rPr>
                        <a:t>technical</a:t>
                      </a:r>
                      <a:r>
                        <a:rPr lang="en-US" sz="1600" dirty="0" smtClean="0">
                          <a:latin typeface="Calibri" panose="020F0502020204030204" pitchFamily="34" charset="0"/>
                        </a:rPr>
                        <a:t> or </a:t>
                      </a:r>
                      <a:r>
                        <a:rPr lang="en-US" sz="1600" b="1" kern="1200" dirty="0" smtClean="0">
                          <a:solidFill>
                            <a:srgbClr val="008000"/>
                          </a:solidFill>
                          <a:latin typeface="Calibri" panose="020F0502020204030204" pitchFamily="34" charset="0"/>
                          <a:ea typeface="+mn-ea"/>
                          <a:cs typeface="+mn-cs"/>
                        </a:rPr>
                        <a:t>professional</a:t>
                      </a:r>
                      <a:r>
                        <a:rPr lang="en-US" sz="1600" dirty="0" smtClean="0">
                          <a:latin typeface="Calibri" panose="020F0502020204030204" pitchFamily="34" charset="0"/>
                        </a:rPr>
                        <a:t> </a:t>
                      </a:r>
                      <a:r>
                        <a:rPr lang="en-US" sz="1600" b="1" kern="1200" dirty="0" smtClean="0">
                          <a:solidFill>
                            <a:srgbClr val="008000"/>
                          </a:solidFill>
                          <a:latin typeface="Calibri" panose="020F0502020204030204" pitchFamily="34" charset="0"/>
                          <a:ea typeface="+mn-ea"/>
                          <a:cs typeface="+mn-cs"/>
                        </a:rPr>
                        <a:t>activities</a:t>
                      </a:r>
                      <a:r>
                        <a:rPr lang="en-US" sz="1600" dirty="0" smtClean="0">
                          <a:latin typeface="Calibri" panose="020F0502020204030204" pitchFamily="34" charset="0"/>
                        </a:rPr>
                        <a:t> or projects, taking responsibility for decision making in unpredictable work or study contexts; can assume responsibility for managing the professional development of individuals and groups.</a:t>
                      </a:r>
                      <a:endParaRPr lang="el-GR" sz="1600" dirty="0">
                        <a:latin typeface="Calibri" panose="020F0502020204030204" pitchFamily="34" charset="0"/>
                      </a:endParaRPr>
                    </a:p>
                  </a:txBody>
                  <a:tcPr/>
                </a:tc>
                <a:tc>
                  <a:txBody>
                    <a:bodyPr/>
                    <a:lstStyle/>
                    <a:p>
                      <a:pPr marL="185738" indent="-185738">
                        <a:spcAft>
                          <a:spcPts val="600"/>
                        </a:spcAft>
                      </a:pPr>
                      <a:r>
                        <a:rPr lang="en-US" sz="1600" dirty="0" smtClean="0">
                          <a:latin typeface="Calibri" panose="020F0502020204030204" pitchFamily="34" charset="0"/>
                        </a:rPr>
                        <a:t>• Has </a:t>
                      </a:r>
                      <a:r>
                        <a:rPr lang="en-US" sz="1600" b="1" dirty="0" smtClean="0">
                          <a:solidFill>
                            <a:srgbClr val="FF0000"/>
                          </a:solidFill>
                          <a:latin typeface="Calibri" panose="020F0502020204030204" pitchFamily="34" charset="0"/>
                        </a:rPr>
                        <a:t>highly specialized knowledge</a:t>
                      </a:r>
                      <a:r>
                        <a:rPr lang="en-US" sz="1600" dirty="0" smtClean="0">
                          <a:latin typeface="Calibri" panose="020F0502020204030204" pitchFamily="34" charset="0"/>
                        </a:rPr>
                        <a:t>, some of which is </a:t>
                      </a:r>
                      <a:r>
                        <a:rPr lang="en-US" sz="1600" b="1" kern="1200" dirty="0" smtClean="0">
                          <a:solidFill>
                            <a:srgbClr val="FF0000"/>
                          </a:solidFill>
                          <a:latin typeface="Calibri" panose="020F0502020204030204" pitchFamily="34" charset="0"/>
                          <a:ea typeface="+mn-ea"/>
                          <a:cs typeface="+mn-cs"/>
                        </a:rPr>
                        <a:t>cutting-edge</a:t>
                      </a:r>
                      <a:r>
                        <a:rPr lang="en-US" sz="1600" dirty="0" smtClean="0">
                          <a:latin typeface="Calibri" panose="020F0502020204030204" pitchFamily="34" charset="0"/>
                        </a:rPr>
                        <a:t> </a:t>
                      </a:r>
                      <a:r>
                        <a:rPr lang="en-US" sz="1600" b="1" kern="1200" dirty="0" smtClean="0">
                          <a:solidFill>
                            <a:srgbClr val="FF0000"/>
                          </a:solidFill>
                          <a:latin typeface="Calibri" panose="020F0502020204030204" pitchFamily="34" charset="0"/>
                          <a:ea typeface="+mn-ea"/>
                          <a:cs typeface="+mn-cs"/>
                        </a:rPr>
                        <a:t>knowledge</a:t>
                      </a:r>
                      <a:r>
                        <a:rPr lang="en-US" sz="1600" dirty="0" smtClean="0">
                          <a:latin typeface="Calibri" panose="020F0502020204030204" pitchFamily="34" charset="0"/>
                        </a:rPr>
                        <a:t> in a field of work or study and which is the basis for original thinking; has a </a:t>
                      </a:r>
                      <a:r>
                        <a:rPr lang="en-US" sz="1600" b="1" kern="1200" dirty="0" smtClean="0">
                          <a:solidFill>
                            <a:srgbClr val="FF0000"/>
                          </a:solidFill>
                          <a:latin typeface="Calibri" panose="020F0502020204030204" pitchFamily="34" charset="0"/>
                          <a:ea typeface="+mn-ea"/>
                          <a:cs typeface="+mn-cs"/>
                        </a:rPr>
                        <a:t>critical</a:t>
                      </a:r>
                      <a:r>
                        <a:rPr lang="en-US" sz="1600" dirty="0" smtClean="0">
                          <a:latin typeface="Calibri" panose="020F0502020204030204" pitchFamily="34" charset="0"/>
                        </a:rPr>
                        <a:t> </a:t>
                      </a:r>
                      <a:r>
                        <a:rPr lang="en-US" sz="1600" b="1" kern="1200" dirty="0" smtClean="0">
                          <a:solidFill>
                            <a:srgbClr val="FF0000"/>
                          </a:solidFill>
                          <a:latin typeface="Calibri" panose="020F0502020204030204" pitchFamily="34" charset="0"/>
                          <a:ea typeface="+mn-ea"/>
                          <a:cs typeface="+mn-cs"/>
                        </a:rPr>
                        <a:t>awareness</a:t>
                      </a:r>
                      <a:r>
                        <a:rPr lang="en-US" sz="1600" dirty="0" smtClean="0">
                          <a:latin typeface="Calibri" panose="020F0502020204030204" pitchFamily="34" charset="0"/>
                        </a:rPr>
                        <a:t> </a:t>
                      </a:r>
                      <a:r>
                        <a:rPr lang="en-US" sz="1600" b="1" kern="1200" dirty="0" smtClean="0">
                          <a:solidFill>
                            <a:srgbClr val="FF0000"/>
                          </a:solidFill>
                          <a:latin typeface="Calibri" panose="020F0502020204030204" pitchFamily="34" charset="0"/>
                          <a:ea typeface="+mn-ea"/>
                          <a:cs typeface="+mn-cs"/>
                        </a:rPr>
                        <a:t>of</a:t>
                      </a:r>
                      <a:r>
                        <a:rPr lang="en-US" sz="1600" dirty="0" smtClean="0">
                          <a:latin typeface="Calibri" panose="020F0502020204030204" pitchFamily="34" charset="0"/>
                        </a:rPr>
                        <a:t> </a:t>
                      </a:r>
                      <a:r>
                        <a:rPr lang="en-US" sz="1600" b="1" kern="1200" dirty="0" smtClean="0">
                          <a:solidFill>
                            <a:srgbClr val="FF0000"/>
                          </a:solidFill>
                          <a:latin typeface="Calibri" panose="020F0502020204030204" pitchFamily="34" charset="0"/>
                          <a:ea typeface="+mn-ea"/>
                          <a:cs typeface="+mn-cs"/>
                        </a:rPr>
                        <a:t>knowledge</a:t>
                      </a:r>
                      <a:r>
                        <a:rPr lang="en-US" sz="1600" dirty="0" smtClean="0">
                          <a:latin typeface="Calibri" panose="020F0502020204030204" pitchFamily="34" charset="0"/>
                        </a:rPr>
                        <a:t> </a:t>
                      </a:r>
                      <a:r>
                        <a:rPr lang="en-US" sz="1600" b="1" kern="1200" dirty="0" smtClean="0">
                          <a:solidFill>
                            <a:srgbClr val="FF0000"/>
                          </a:solidFill>
                          <a:latin typeface="Calibri" panose="020F0502020204030204" pitchFamily="34" charset="0"/>
                          <a:ea typeface="+mn-ea"/>
                          <a:cs typeface="+mn-cs"/>
                        </a:rPr>
                        <a:t>issues</a:t>
                      </a:r>
                      <a:r>
                        <a:rPr lang="en-US" sz="1600" dirty="0" smtClean="0">
                          <a:latin typeface="Calibri" panose="020F0502020204030204" pitchFamily="34" charset="0"/>
                        </a:rPr>
                        <a:t> in a field and at the interface of different fields.</a:t>
                      </a:r>
                    </a:p>
                    <a:p>
                      <a:pPr marL="185738" indent="-185738">
                        <a:spcAft>
                          <a:spcPts val="600"/>
                        </a:spcAft>
                      </a:pPr>
                      <a:r>
                        <a:rPr lang="en-US" sz="1600" dirty="0" smtClean="0">
                          <a:latin typeface="Calibri" panose="020F0502020204030204" pitchFamily="34" charset="0"/>
                        </a:rPr>
                        <a:t>• Holds </a:t>
                      </a:r>
                      <a:r>
                        <a:rPr lang="en-US" sz="1600" b="1" kern="1200" dirty="0" smtClean="0">
                          <a:solidFill>
                            <a:srgbClr val="FF0000"/>
                          </a:solidFill>
                          <a:latin typeface="Calibri" panose="020F0502020204030204" pitchFamily="34" charset="0"/>
                          <a:ea typeface="+mn-ea"/>
                          <a:cs typeface="+mn-cs"/>
                        </a:rPr>
                        <a:t>specialized</a:t>
                      </a:r>
                      <a:r>
                        <a:rPr lang="en-US" sz="1600" dirty="0" smtClean="0">
                          <a:latin typeface="Calibri" panose="020F0502020204030204" pitchFamily="34" charset="0"/>
                        </a:rPr>
                        <a:t> </a:t>
                      </a:r>
                      <a:r>
                        <a:rPr lang="en-US" sz="1600" b="1" kern="1200" dirty="0" smtClean="0">
                          <a:solidFill>
                            <a:srgbClr val="FF0000"/>
                          </a:solidFill>
                          <a:latin typeface="Calibri" panose="020F0502020204030204" pitchFamily="34" charset="0"/>
                          <a:ea typeface="+mn-ea"/>
                          <a:cs typeface="+mn-cs"/>
                        </a:rPr>
                        <a:t>problem-solving</a:t>
                      </a:r>
                      <a:r>
                        <a:rPr lang="en-US" sz="1600" dirty="0" smtClean="0">
                          <a:latin typeface="Calibri" panose="020F0502020204030204" pitchFamily="34" charset="0"/>
                        </a:rPr>
                        <a:t> </a:t>
                      </a:r>
                      <a:r>
                        <a:rPr lang="en-US" sz="1600" b="1" kern="1200" dirty="0" smtClean="0">
                          <a:solidFill>
                            <a:srgbClr val="FF0000"/>
                          </a:solidFill>
                          <a:latin typeface="Calibri" panose="020F0502020204030204" pitchFamily="34" charset="0"/>
                          <a:ea typeface="+mn-ea"/>
                          <a:cs typeface="+mn-cs"/>
                        </a:rPr>
                        <a:t>skills</a:t>
                      </a:r>
                      <a:r>
                        <a:rPr lang="en-US" sz="1600" dirty="0" smtClean="0">
                          <a:latin typeface="Calibri" panose="020F0502020204030204" pitchFamily="34" charset="0"/>
                        </a:rPr>
                        <a:t> </a:t>
                      </a:r>
                      <a:r>
                        <a:rPr lang="en-US" sz="1600" b="1" kern="1200" dirty="0" smtClean="0">
                          <a:solidFill>
                            <a:srgbClr val="FF0000"/>
                          </a:solidFill>
                          <a:latin typeface="Calibri" panose="020F0502020204030204" pitchFamily="34" charset="0"/>
                          <a:ea typeface="+mn-ea"/>
                          <a:cs typeface="+mn-cs"/>
                        </a:rPr>
                        <a:t>required in research and/or innovation in order to develop new knowledge </a:t>
                      </a:r>
                      <a:r>
                        <a:rPr lang="en-US" sz="1600" kern="1200" dirty="0" smtClean="0">
                          <a:solidFill>
                            <a:schemeClr val="dk1"/>
                          </a:solidFill>
                          <a:latin typeface="Calibri" panose="020F0502020204030204" pitchFamily="34" charset="0"/>
                          <a:ea typeface="+mn-ea"/>
                          <a:cs typeface="+mn-cs"/>
                        </a:rPr>
                        <a:t>and</a:t>
                      </a:r>
                      <a:r>
                        <a:rPr lang="en-US" sz="1600" b="1" kern="1200" dirty="0" smtClean="0">
                          <a:solidFill>
                            <a:srgbClr val="FF0000"/>
                          </a:solidFill>
                          <a:latin typeface="Calibri" panose="020F0502020204030204" pitchFamily="34" charset="0"/>
                          <a:ea typeface="+mn-ea"/>
                          <a:cs typeface="+mn-cs"/>
                        </a:rPr>
                        <a:t> </a:t>
                      </a:r>
                      <a:r>
                        <a:rPr lang="en-US" sz="1600" dirty="0" smtClean="0">
                          <a:latin typeface="Calibri" panose="020F0502020204030204" pitchFamily="34" charset="0"/>
                        </a:rPr>
                        <a:t>procedures and to integrate knowledge from different fields.</a:t>
                      </a:r>
                      <a:r>
                        <a:rPr lang="el-GR" sz="1600" dirty="0" smtClean="0">
                          <a:latin typeface="Calibri" panose="020F0502020204030204" pitchFamily="34" charset="0"/>
                        </a:rPr>
                        <a:t/>
                      </a:r>
                      <a:br>
                        <a:rPr lang="el-GR" sz="1600" dirty="0" smtClean="0">
                          <a:latin typeface="Calibri" panose="020F0502020204030204" pitchFamily="34" charset="0"/>
                        </a:rPr>
                      </a:br>
                      <a:endParaRPr lang="en-US" sz="1600" dirty="0" smtClean="0">
                        <a:latin typeface="Calibri" panose="020F0502020204030204" pitchFamily="34" charset="0"/>
                      </a:endParaRPr>
                    </a:p>
                    <a:p>
                      <a:pPr marL="185738" indent="-185738">
                        <a:spcAft>
                          <a:spcPts val="600"/>
                        </a:spcAft>
                      </a:pPr>
                      <a:r>
                        <a:rPr lang="en-US" sz="1600" dirty="0" smtClean="0">
                          <a:latin typeface="Calibri" panose="020F0502020204030204" pitchFamily="34" charset="0"/>
                        </a:rPr>
                        <a:t>• Can </a:t>
                      </a:r>
                      <a:r>
                        <a:rPr lang="en-US" sz="1600" b="1" kern="1200" dirty="0" smtClean="0">
                          <a:solidFill>
                            <a:srgbClr val="FF0000"/>
                          </a:solidFill>
                          <a:latin typeface="Calibri" panose="020F0502020204030204" pitchFamily="34" charset="0"/>
                          <a:ea typeface="+mn-ea"/>
                          <a:cs typeface="+mn-cs"/>
                        </a:rPr>
                        <a:t>manage</a:t>
                      </a:r>
                      <a:r>
                        <a:rPr lang="en-US" sz="1600" dirty="0" smtClean="0">
                          <a:latin typeface="Calibri" panose="020F0502020204030204" pitchFamily="34" charset="0"/>
                        </a:rPr>
                        <a:t> </a:t>
                      </a:r>
                      <a:r>
                        <a:rPr lang="en-US" sz="1600" b="1" kern="1200" dirty="0" smtClean="0">
                          <a:solidFill>
                            <a:srgbClr val="FF0000"/>
                          </a:solidFill>
                          <a:latin typeface="Calibri" panose="020F0502020204030204" pitchFamily="34" charset="0"/>
                          <a:ea typeface="+mn-ea"/>
                          <a:cs typeface="+mn-cs"/>
                        </a:rPr>
                        <a:t>and</a:t>
                      </a:r>
                      <a:r>
                        <a:rPr lang="en-US" sz="1600" dirty="0" smtClean="0">
                          <a:latin typeface="Calibri" panose="020F0502020204030204" pitchFamily="34" charset="0"/>
                        </a:rPr>
                        <a:t> </a:t>
                      </a:r>
                      <a:r>
                        <a:rPr lang="en-US" sz="1600" b="1" kern="1200" dirty="0" smtClean="0">
                          <a:solidFill>
                            <a:srgbClr val="FF0000"/>
                          </a:solidFill>
                          <a:latin typeface="Calibri" panose="020F0502020204030204" pitchFamily="34" charset="0"/>
                          <a:ea typeface="+mn-ea"/>
                          <a:cs typeface="+mn-cs"/>
                        </a:rPr>
                        <a:t>transform</a:t>
                      </a:r>
                      <a:r>
                        <a:rPr lang="en-US" sz="1600" dirty="0" smtClean="0">
                          <a:latin typeface="Calibri" panose="020F0502020204030204" pitchFamily="34" charset="0"/>
                        </a:rPr>
                        <a:t> work or study contexts that are complex, unpredictable and </a:t>
                      </a:r>
                      <a:r>
                        <a:rPr lang="en-US" sz="1600" b="1" kern="1200" dirty="0" smtClean="0">
                          <a:solidFill>
                            <a:srgbClr val="FF0000"/>
                          </a:solidFill>
                          <a:latin typeface="Calibri" panose="020F0502020204030204" pitchFamily="34" charset="0"/>
                          <a:ea typeface="+mn-ea"/>
                          <a:cs typeface="+mn-cs"/>
                        </a:rPr>
                        <a:t>require</a:t>
                      </a:r>
                      <a:r>
                        <a:rPr lang="en-US" sz="1600" dirty="0" smtClean="0">
                          <a:latin typeface="Calibri" panose="020F0502020204030204" pitchFamily="34" charset="0"/>
                        </a:rPr>
                        <a:t> </a:t>
                      </a:r>
                      <a:r>
                        <a:rPr lang="en-US" sz="1600" b="1" kern="1200" dirty="0" smtClean="0">
                          <a:solidFill>
                            <a:srgbClr val="FF0000"/>
                          </a:solidFill>
                          <a:latin typeface="Calibri" panose="020F0502020204030204" pitchFamily="34" charset="0"/>
                          <a:ea typeface="+mn-ea"/>
                          <a:cs typeface="+mn-cs"/>
                        </a:rPr>
                        <a:t>new</a:t>
                      </a:r>
                      <a:r>
                        <a:rPr lang="en-US" sz="1600" dirty="0" smtClean="0">
                          <a:latin typeface="Calibri" panose="020F0502020204030204" pitchFamily="34" charset="0"/>
                        </a:rPr>
                        <a:t> </a:t>
                      </a:r>
                      <a:r>
                        <a:rPr lang="en-US" sz="1600" b="1" kern="1200" dirty="0" smtClean="0">
                          <a:solidFill>
                            <a:srgbClr val="FF0000"/>
                          </a:solidFill>
                          <a:latin typeface="Calibri" panose="020F0502020204030204" pitchFamily="34" charset="0"/>
                          <a:ea typeface="+mn-ea"/>
                          <a:cs typeface="+mn-cs"/>
                        </a:rPr>
                        <a:t>strategic</a:t>
                      </a:r>
                      <a:r>
                        <a:rPr lang="en-US" sz="1600" dirty="0" smtClean="0">
                          <a:latin typeface="Calibri" panose="020F0502020204030204" pitchFamily="34" charset="0"/>
                        </a:rPr>
                        <a:t> </a:t>
                      </a:r>
                      <a:r>
                        <a:rPr lang="en-US" sz="1600" b="1" kern="1200" dirty="0" smtClean="0">
                          <a:solidFill>
                            <a:srgbClr val="FF0000"/>
                          </a:solidFill>
                          <a:latin typeface="Calibri" panose="020F0502020204030204" pitchFamily="34" charset="0"/>
                          <a:ea typeface="+mn-ea"/>
                          <a:cs typeface="+mn-cs"/>
                        </a:rPr>
                        <a:t>approaches</a:t>
                      </a:r>
                      <a:r>
                        <a:rPr lang="en-US" sz="1600" dirty="0" smtClean="0">
                          <a:latin typeface="Calibri" panose="020F0502020204030204" pitchFamily="34" charset="0"/>
                        </a:rPr>
                        <a:t>; can take responsibility for </a:t>
                      </a:r>
                      <a:r>
                        <a:rPr lang="en-US" sz="1600" kern="1200" dirty="0" smtClean="0">
                          <a:solidFill>
                            <a:schemeClr val="dk1"/>
                          </a:solidFill>
                          <a:latin typeface="Calibri" panose="020F0502020204030204" pitchFamily="34" charset="0"/>
                          <a:ea typeface="+mn-ea"/>
                          <a:cs typeface="+mn-cs"/>
                        </a:rPr>
                        <a:t>contributing</a:t>
                      </a:r>
                      <a:r>
                        <a:rPr lang="en-US" sz="1600" dirty="0" smtClean="0">
                          <a:latin typeface="Calibri" panose="020F0502020204030204" pitchFamily="34" charset="0"/>
                        </a:rPr>
                        <a:t> to professional knowledge and practices and/or for the performance evaluation of strategy groups.</a:t>
                      </a:r>
                      <a:endParaRPr lang="el-GR" sz="1600" dirty="0">
                        <a:latin typeface="Calibri" panose="020F0502020204030204" pitchFamily="34" charset="0"/>
                      </a:endParaRPr>
                    </a:p>
                  </a:txBody>
                  <a:tcPr/>
                </a:tc>
              </a:tr>
            </a:tbl>
          </a:graphicData>
        </a:graphic>
      </p:graphicFrame>
      <p:sp>
        <p:nvSpPr>
          <p:cNvPr id="6" name="TextBox 7"/>
          <p:cNvSpPr txBox="1">
            <a:spLocks noChangeArrowheads="1"/>
          </p:cNvSpPr>
          <p:nvPr/>
        </p:nvSpPr>
        <p:spPr bwMode="auto">
          <a:xfrm>
            <a:off x="34925" y="6597352"/>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Γεωπονικό Πανεπιστήμιο Αθηνών 09.04.2014</a:t>
            </a:r>
            <a:endParaRPr lang="en-GB" sz="1600" b="1" dirty="0">
              <a:solidFill>
                <a:srgbClr val="D9D9D9"/>
              </a:solidFill>
              <a:latin typeface="Calibri" pitchFamily="34" charset="0"/>
            </a:endParaRPr>
          </a:p>
        </p:txBody>
      </p:sp>
    </p:spTree>
    <p:extLst>
      <p:ext uri="{BB962C8B-B14F-4D97-AF65-F5344CB8AC3E}">
        <p14:creationId xmlns:p14="http://schemas.microsoft.com/office/powerpoint/2010/main" xmlns="" val="1499432654"/>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Powerpoint Presentation EP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owerpoint Presentation EPC">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owerpoint Presentation EPC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owerpoint Presentation EPC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owerpoint Presentation EPC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owerpoint Presentation EPC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owerpoint Presentation EPC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owerpoint Presentation EPC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owerpoint Presentation EPC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owerpoint Presentation EPC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owerpoint Presentation EPC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owerpoint Presentation EPC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owerpoint Presentation EPC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owerpoint Presentation EPC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11533</TotalTime>
  <Words>6307</Words>
  <Application>Microsoft Office PowerPoint</Application>
  <PresentationFormat>On-screen Show (4:3)</PresentationFormat>
  <Paragraphs>703</Paragraphs>
  <Slides>57</Slides>
  <Notes>56</Notes>
  <HiddenSlides>0</HiddenSlides>
  <MMClips>0</MMClips>
  <ScaleCrop>false</ScaleCrop>
  <HeadingPairs>
    <vt:vector size="4" baseType="variant">
      <vt:variant>
        <vt:lpstr>Theme</vt:lpstr>
      </vt:variant>
      <vt:variant>
        <vt:i4>1</vt:i4>
      </vt:variant>
      <vt:variant>
        <vt:lpstr>Slide Titles</vt:lpstr>
      </vt:variant>
      <vt:variant>
        <vt:i4>57</vt:i4>
      </vt:variant>
    </vt:vector>
  </HeadingPairs>
  <TitlesOfParts>
    <vt:vector size="58" baseType="lpstr">
      <vt:lpstr>Powerpoint Presentation EPC</vt:lpstr>
      <vt:lpstr>Ακαδημαϊκή Πιστοποίηση Προγραμμάτων Σπουδών </vt:lpstr>
      <vt:lpstr>Αλλαγές στο θεσμικό πλαίσιο (ν.4009/11)</vt:lpstr>
      <vt:lpstr>Διοίκηση της  Ποιότητας</vt:lpstr>
      <vt:lpstr>Βελτίωση της Ποιότητας</vt:lpstr>
      <vt:lpstr>    Στη συνέχεια...... </vt:lpstr>
      <vt:lpstr>I.   Πλαίσιο Αναφοράς </vt:lpstr>
      <vt:lpstr>European Standards &amp; Guidelines (ESG) Draft initial proposal revision 2013 </vt:lpstr>
      <vt:lpstr>Εθνικό Πλαίσιο Προσόντων </vt:lpstr>
      <vt:lpstr>Εθνικό Πλαίσιο Προσόντων (τελικό σχέδιο)  Διαφοροποίηση μεταξύ επιπέδων </vt:lpstr>
      <vt:lpstr>Αξιολόγηση και Πιστοποίηση στον Ευρωπαϊκό Χώρο Ανώτατης Εκπαίδευσης Ε.Χ.Α.Ε.  </vt:lpstr>
      <vt:lpstr>Ι. Εσωτερικά Συστήματα Διασφάλισης Ποιότητας ΑΕΙ (1/4) </vt:lpstr>
      <vt:lpstr>Εσωτερικά Συστήματα Διασφάλισης Ποιότητας ΑΕΙ    (2/4) European Standards and Guidelines (ESG) </vt:lpstr>
      <vt:lpstr>Εσωτερικά Συστήματα Διασφάλισης Ποιότητας ΑΕΙ (3/4) </vt:lpstr>
      <vt:lpstr>ΙΙ.  Ακαδημαϊκή Πιστοποίηση Π.Σ.</vt:lpstr>
      <vt:lpstr>Η Πιστοποίηση περιλαμβάνει την Αξιολόγηση</vt:lpstr>
      <vt:lpstr>Πιστοποίηση Προγραμμάτων Σπουδών: Το πλαίσιο  </vt:lpstr>
      <vt:lpstr>European Standards &amp; Guidelines (ESG) Draft initial proposal revision 2013 </vt:lpstr>
      <vt:lpstr>Στόχος της Πιστοποίησης  (1/3) Σχεδιασμός Π.Σ. &amp; Εκπαιδευτικής  Διαδικασίας </vt:lpstr>
      <vt:lpstr>Στόχος της Πιστοποίησης (2/3) Σχεδιασμός Π.Σ. &amp; Εκπαιδευτικής  Διαδικασίας </vt:lpstr>
      <vt:lpstr>Slide 20</vt:lpstr>
      <vt:lpstr>Πιστοποίηση Προγραμμάτων Σπουδών: Το ζητούμενο  </vt:lpstr>
      <vt:lpstr>Κριτήρια Πιστοποίησης Προγραμμάτων Σπουδών  Άρθρο 72 “Κριτήρια Πιστοποίησης” του Ν.4009/11 </vt:lpstr>
      <vt:lpstr>Πιστοποίηση Προγραμμάτων Σπουδών Άρθρο 72.3 “Κριτήρια Πιστοποίησης” του Ν.4009/11 </vt:lpstr>
      <vt:lpstr>Έμφαση της διαδικασίας πιστοποίησης</vt:lpstr>
      <vt:lpstr>IΙΙ.  Πορεία Υλοποίησης Διαδικασιών από ΑΔΙΠ</vt:lpstr>
      <vt:lpstr>Οργάνωση Διαδικασιών </vt:lpstr>
      <vt:lpstr>Οργάνωση Διαδικασιών  </vt:lpstr>
      <vt:lpstr>Slide 28</vt:lpstr>
      <vt:lpstr>Ειδικά Κριτήρια Πιστοποίησης (2/3) </vt:lpstr>
      <vt:lpstr>Συμμετοχή Επαγγελματικών Φορέων (3/3) </vt:lpstr>
      <vt:lpstr>Ειδικά Κριτήρια  Συμμετοχή Επαγγελματικών Φορέων  </vt:lpstr>
      <vt:lpstr>Πρότυπο Πρότασης Ακαδημαϊκής Πιστοποίησης  Προγράμματος Σπουδών   (1/3) </vt:lpstr>
      <vt:lpstr>Πρότυπο Πρότασης Ακαδημαϊκής Πιστοποίησης  Προγράμματος Σπουδών  (2/3) </vt:lpstr>
      <vt:lpstr>Πρότυπο Πρότασης Ακαδημαϊκής Πιστοποίησης  Προγράμματος Σπουδών  (3/3) </vt:lpstr>
      <vt:lpstr>Η βελτίωση της ποιότητας είναι μία συνεχής διαδικασία.  Απαιτεί ατομική και συλλογική δέσμευση, και συνεχή προσπάθεια.  Προέρχεται κυρίως από τις εσωτερικές διαδικασίες εντός κάθε ακαδημαϊκής μονάδας.  Οι διαδικασίες πιστοποίησης Π.Σ. είναι ένα εργαλείο σε αυτή την κατεύθυνση.</vt:lpstr>
      <vt:lpstr>Slide 36</vt:lpstr>
      <vt:lpstr>Συμπληρωματικό Υλικό  Παραδείγματα από το Εθνικό Πλαίσιο Προσόντων</vt:lpstr>
      <vt:lpstr>Εθνικό Πλαίσιο Προσόντων   </vt:lpstr>
      <vt:lpstr>Εθνικό Πλαίσιο Προσόντων  </vt:lpstr>
      <vt:lpstr>Εθνικό Πλαίσιο Προσόντων </vt:lpstr>
      <vt:lpstr>Συμπληρωματικό Υλικό  ESG Κριτήρια Εσωτερικών Συστημάτων ΔΠ σε ΑΕΙ</vt:lpstr>
      <vt:lpstr>Εσωτερικά Συστήματα Διασφάλισης Ποιότητας ΑΕΙ (2/4) European Standards and Guidelines (ESG) </vt:lpstr>
      <vt:lpstr>Εσωτερικά Συστήματα Διασφάλισης Ποιότητας ΑΕΙ (3/4) European Standards and Guidelines (ESG) </vt:lpstr>
      <vt:lpstr>Συμπληρωματικό Υλικό  Αρχές σχετικά με Μαθησιακά Αποτελέσματα</vt:lpstr>
      <vt:lpstr>Αρχές σχετικά με τα μαθησιακά αποτελέσματα  και την πιστοποίηση τους:</vt:lpstr>
      <vt:lpstr>Slide 46</vt:lpstr>
      <vt:lpstr>Συμπληρωματικό Υλικό  Εξειδίκευση Γενικών Κριτηρίων Πιστοποίησης</vt:lpstr>
      <vt:lpstr>Εξειδίκευση Γενικών Κριτηρίων Πιστοποίησης (2α/2) Άρθρο 72 “Κριτήρια Πιστοποίησης” του Ν.4009/11 </vt:lpstr>
      <vt:lpstr>Εξειδίκευση Γενικών Κριτηρίων Πιστοποίησης (2β/2) Άρθρο 72 “Κριτήρια Πιστοποίησης” του Ν.4009/11 </vt:lpstr>
      <vt:lpstr>Εξειδίκευση Γενικών Κριτηρίων Πιστοποίησης  (2γ/2) Άρθρο 72 “Κριτήρια Πιστοποίησης” του Ν.4009/11 </vt:lpstr>
      <vt:lpstr>Εξειδίκευση Γενικών Κριτηρίων Πιστοποίησης  (2γ/2) Άρθρο 72 “Κριτήρια Πιστοποίησης” του Ν.4009/11 </vt:lpstr>
      <vt:lpstr>Εξειδίκευση Γενικών Κριτηρίων Πιστοποίησης (2δ/2) Άρθρο 72 “Κριτήρια Πιστοποίησης” του Ν.4009/11 </vt:lpstr>
      <vt:lpstr>Εξειδίκευση Γενικών Κριτηρίων Πιστοποίησης  (2δ/2) Άρθρο 72 “Κριτήρια Πιστοποίησης” του Ν.4009/11 </vt:lpstr>
      <vt:lpstr>Εξειδίκευση Γενικών Κριτηρίων Πιστοποίησης (2ε/2) Άρθρο 72 “Κριτήρια Πιστοποίησης” του Ν.4009/11 </vt:lpstr>
      <vt:lpstr>Εξειδίκευση Γενικών Κριτηρίων Πιστοποίησης (2στ-ζ/2) Άρθρο 72 “Κριτήρια Πιστοποίησης” του Ν.4009/11 </vt:lpstr>
      <vt:lpstr>Εξειδίκευση Γενικών Κριτηρίων Πιστοποίησης (2η/2) Άρθρο 72 “Κριτήρια Πιστοποίησης” του Ν.4009/11 </vt:lpstr>
      <vt:lpstr>Εξειδίκευση Γενικών Κριτηρίων Πιστοποίησης (2θ/2) Άρθρο 72 “Κριτήρια Πιστοποίησης” του Ν.4009/11 </vt:lpstr>
    </vt:vector>
  </TitlesOfParts>
  <Company>MIC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OPTIMA kick off</dc:title>
  <dc:creator>Peter Soldatos</dc:creator>
  <cp:lastModifiedBy>alexandra ntouka</cp:lastModifiedBy>
  <cp:revision>791</cp:revision>
  <cp:lastPrinted>2014-04-07T12:27:36Z</cp:lastPrinted>
  <dcterms:created xsi:type="dcterms:W3CDTF">2005-11-19T18:04:11Z</dcterms:created>
  <dcterms:modified xsi:type="dcterms:W3CDTF">2014-04-08T04:51:56Z</dcterms:modified>
</cp:coreProperties>
</file>