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handoutMasterIdLst>
    <p:handoutMasterId r:id="rId72"/>
  </p:handoutMasterIdLst>
  <p:sldIdLst>
    <p:sldId id="256" r:id="rId2"/>
    <p:sldId id="333" r:id="rId3"/>
    <p:sldId id="275" r:id="rId4"/>
    <p:sldId id="336" r:id="rId5"/>
    <p:sldId id="337" r:id="rId6"/>
    <p:sldId id="338" r:id="rId7"/>
    <p:sldId id="328" r:id="rId8"/>
    <p:sldId id="329" r:id="rId9"/>
    <p:sldId id="330" r:id="rId10"/>
    <p:sldId id="276" r:id="rId11"/>
    <p:sldId id="260" r:id="rId12"/>
    <p:sldId id="298" r:id="rId13"/>
    <p:sldId id="299" r:id="rId14"/>
    <p:sldId id="300" r:id="rId15"/>
    <p:sldId id="301" r:id="rId16"/>
    <p:sldId id="277" r:id="rId17"/>
    <p:sldId id="335" r:id="rId18"/>
    <p:sldId id="293" r:id="rId19"/>
    <p:sldId id="295" r:id="rId20"/>
    <p:sldId id="278" r:id="rId21"/>
    <p:sldId id="279" r:id="rId22"/>
    <p:sldId id="339" r:id="rId23"/>
    <p:sldId id="340" r:id="rId24"/>
    <p:sldId id="283" r:id="rId25"/>
    <p:sldId id="281" r:id="rId26"/>
    <p:sldId id="280" r:id="rId27"/>
    <p:sldId id="282" r:id="rId28"/>
    <p:sldId id="302" r:id="rId29"/>
    <p:sldId id="334" r:id="rId30"/>
    <p:sldId id="284" r:id="rId31"/>
    <p:sldId id="285" r:id="rId32"/>
    <p:sldId id="304" r:id="rId33"/>
    <p:sldId id="303" r:id="rId34"/>
    <p:sldId id="305" r:id="rId35"/>
    <p:sldId id="307" r:id="rId36"/>
    <p:sldId id="306" r:id="rId37"/>
    <p:sldId id="288" r:id="rId38"/>
    <p:sldId id="258" r:id="rId39"/>
    <p:sldId id="257" r:id="rId40"/>
    <p:sldId id="259" r:id="rId41"/>
    <p:sldId id="261" r:id="rId42"/>
    <p:sldId id="331" r:id="rId43"/>
    <p:sldId id="332" r:id="rId44"/>
    <p:sldId id="268" r:id="rId45"/>
    <p:sldId id="269" r:id="rId46"/>
    <p:sldId id="308" r:id="rId47"/>
    <p:sldId id="309" r:id="rId48"/>
    <p:sldId id="314" r:id="rId49"/>
    <p:sldId id="326" r:id="rId50"/>
    <p:sldId id="310" r:id="rId51"/>
    <p:sldId id="311" r:id="rId52"/>
    <p:sldId id="315" r:id="rId53"/>
    <p:sldId id="316" r:id="rId54"/>
    <p:sldId id="317" r:id="rId55"/>
    <p:sldId id="318" r:id="rId56"/>
    <p:sldId id="319" r:id="rId57"/>
    <p:sldId id="320" r:id="rId58"/>
    <p:sldId id="321" r:id="rId59"/>
    <p:sldId id="322" r:id="rId60"/>
    <p:sldId id="323" r:id="rId61"/>
    <p:sldId id="324" r:id="rId62"/>
    <p:sldId id="325" r:id="rId63"/>
    <p:sldId id="327" r:id="rId64"/>
    <p:sldId id="312" r:id="rId65"/>
    <p:sldId id="313" r:id="rId66"/>
    <p:sldId id="290" r:id="rId67"/>
    <p:sldId id="291" r:id="rId68"/>
    <p:sldId id="294" r:id="rId69"/>
    <p:sldId id="292" r:id="rId70"/>
  </p:sldIdLst>
  <p:sldSz cx="9144000" cy="6858000" type="screen4x3"/>
  <p:notesSz cx="7010400" cy="92964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2" autoAdjust="0"/>
    <p:restoredTop sz="86480" autoAdjust="0"/>
  </p:normalViewPr>
  <p:slideViewPr>
    <p:cSldViewPr>
      <p:cViewPr varScale="1">
        <p:scale>
          <a:sx n="86" d="100"/>
          <a:sy n="86" d="100"/>
        </p:scale>
        <p:origin x="-162" y="-90"/>
      </p:cViewPr>
      <p:guideLst>
        <p:guide orient="horz" pos="2160"/>
        <p:guide pos="2880"/>
      </p:guideLst>
    </p:cSldViewPr>
  </p:slideViewPr>
  <p:outlineViewPr>
    <p:cViewPr>
      <p:scale>
        <a:sx n="33" d="100"/>
        <a:sy n="33" d="100"/>
      </p:scale>
      <p:origin x="258" y="1582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656" y="-6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Lucida Sans Unicode" pitchFamily="34" charset="0"/>
              </a:defRPr>
            </a:lvl1pPr>
          </a:lstStyle>
          <a:p>
            <a:endParaRPr lang="el-GR" dirty="0"/>
          </a:p>
        </p:txBody>
      </p:sp>
      <p:sp>
        <p:nvSpPr>
          <p:cNvPr id="583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Lucida Sans Unicode" pitchFamily="34" charset="0"/>
              </a:defRPr>
            </a:lvl1pPr>
          </a:lstStyle>
          <a:p>
            <a:fld id="{0AD269D5-DD4F-4B86-BE87-FA21BAE8CBF3}" type="datetimeFigureOut">
              <a:rPr lang="el-GR"/>
              <a:pPr/>
              <a:t>8/5/2014</a:t>
            </a:fld>
            <a:endParaRPr lang="el-GR" dirty="0"/>
          </a:p>
        </p:txBody>
      </p:sp>
      <p:sp>
        <p:nvSpPr>
          <p:cNvPr id="583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Lucida Sans Unicode" pitchFamily="34" charset="0"/>
              </a:defRPr>
            </a:lvl1pPr>
          </a:lstStyle>
          <a:p>
            <a:endParaRPr lang="el-GR" dirty="0"/>
          </a:p>
        </p:txBody>
      </p:sp>
      <p:sp>
        <p:nvSpPr>
          <p:cNvPr id="583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Lucida Sans Unicode" pitchFamily="34" charset="0"/>
              </a:defRPr>
            </a:lvl1pPr>
          </a:lstStyle>
          <a:p>
            <a:fld id="{5C522FC7-41FE-4DEE-AA51-BB6AEEFE3CFC}" type="slidenum">
              <a:rPr lang="el-GR"/>
              <a:pPr/>
              <a:t>‹#›</a:t>
            </a:fld>
            <a:endParaRPr lang="el-GR" dirty="0"/>
          </a:p>
        </p:txBody>
      </p:sp>
    </p:spTree>
    <p:extLst>
      <p:ext uri="{BB962C8B-B14F-4D97-AF65-F5344CB8AC3E}">
        <p14:creationId xmlns:p14="http://schemas.microsoft.com/office/powerpoint/2010/main" xmlns="" val="178809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l-G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F992789-DD4F-4F9C-9B8B-95FBEBE15DAB}" type="datetimeFigureOut">
              <a:rPr lang="el-GR"/>
              <a:pPr>
                <a:defRPr/>
              </a:pPr>
              <a:t>8/5/2014</a:t>
            </a:fld>
            <a:endParaRPr lang="el-GR"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l-GR"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l-G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9655E96-D2E7-40D1-9DEC-144B685E15D9}" type="slidenum">
              <a:rPr lang="el-GR"/>
              <a:pPr>
                <a:defRPr/>
              </a:pPr>
              <a:t>‹#›</a:t>
            </a:fld>
            <a:endParaRPr lang="el-GR" dirty="0"/>
          </a:p>
        </p:txBody>
      </p:sp>
    </p:spTree>
    <p:extLst>
      <p:ext uri="{BB962C8B-B14F-4D97-AF65-F5344CB8AC3E}">
        <p14:creationId xmlns:p14="http://schemas.microsoft.com/office/powerpoint/2010/main" xmlns="" val="891448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655E96-D2E7-40D1-9DEC-144B685E15D9}" type="slidenum">
              <a:rPr lang="el-GR" smtClean="0"/>
              <a:pPr>
                <a:defRPr/>
              </a:pPr>
              <a:t>3</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81534-3158-49F7-9701-1D338569D078}" type="slidenum">
              <a:rPr lang="el-GR"/>
              <a:pPr fontAlgn="base">
                <a:spcBef>
                  <a:spcPct val="0"/>
                </a:spcBef>
                <a:spcAft>
                  <a:spcPct val="0"/>
                </a:spcAft>
              </a:pPr>
              <a:t>38</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D79DA5C5-88B0-4DA7-8336-76DE1BA6B5B2}" type="datetime1">
              <a:rPr lang="el-GR"/>
              <a:pPr>
                <a:defRPr/>
              </a:pPr>
              <a:t>8/5/2014</a:t>
            </a:fld>
            <a:endParaRPr lang="el-GR" dirty="0"/>
          </a:p>
        </p:txBody>
      </p:sp>
      <p:sp>
        <p:nvSpPr>
          <p:cNvPr id="12" name="Footer Placeholder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en-US" dirty="0"/>
              <a:t>Cyprus Bologna Conference/Workshop, 13-14 September 2010</a:t>
            </a:r>
            <a:endParaRPr lang="el-GR"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6D04E33-D75C-4FE0-BD8A-550D395443B4}"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FF0569-85B8-4E42-995A-AF966577D623}" type="datetime1">
              <a:rPr lang="el-GR"/>
              <a:pPr>
                <a:defRPr/>
              </a:pPr>
              <a:t>8/5/2014</a:t>
            </a:fld>
            <a:endParaRPr lang="el-GR" dirty="0"/>
          </a:p>
        </p:txBody>
      </p:sp>
      <p:sp>
        <p:nvSpPr>
          <p:cNvPr id="5" name="Footer Placeholder 21"/>
          <p:cNvSpPr>
            <a:spLocks noGrp="1"/>
          </p:cNvSpPr>
          <p:nvPr>
            <p:ph type="ftr" sz="quarter" idx="11"/>
          </p:nvPr>
        </p:nvSpPr>
        <p:spPr/>
        <p:txBody>
          <a:bodyPr/>
          <a:lstStyle>
            <a:lvl1pPr>
              <a:defRPr/>
            </a:lvl1pPr>
          </a:lstStyle>
          <a:p>
            <a:pPr>
              <a:defRPr/>
            </a:pPr>
            <a:r>
              <a:rPr lang="en-US" dirty="0"/>
              <a:t>Cyprus Bologna Conference/Workshop, 13-14 September 2010</a:t>
            </a:r>
            <a:endParaRPr lang="el-GR" dirty="0"/>
          </a:p>
        </p:txBody>
      </p:sp>
      <p:sp>
        <p:nvSpPr>
          <p:cNvPr id="6" name="Slide Number Placeholder 17"/>
          <p:cNvSpPr>
            <a:spLocks noGrp="1"/>
          </p:cNvSpPr>
          <p:nvPr>
            <p:ph type="sldNum" sz="quarter" idx="12"/>
          </p:nvPr>
        </p:nvSpPr>
        <p:spPr/>
        <p:txBody>
          <a:bodyPr/>
          <a:lstStyle>
            <a:lvl1pPr>
              <a:defRPr/>
            </a:lvl1pPr>
          </a:lstStyle>
          <a:p>
            <a:pPr>
              <a:defRPr/>
            </a:pPr>
            <a:fld id="{A9563BF1-3F39-4C26-A22E-418E1A622E70}"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DCD7776-290A-49E7-87A1-0BE8D0963DEB}" type="datetime1">
              <a:rPr lang="el-GR"/>
              <a:pPr>
                <a:defRPr/>
              </a:pPr>
              <a:t>8/5/2014</a:t>
            </a:fld>
            <a:endParaRPr lang="el-GR" dirty="0"/>
          </a:p>
        </p:txBody>
      </p:sp>
      <p:sp>
        <p:nvSpPr>
          <p:cNvPr id="5" name="Footer Placeholder 21"/>
          <p:cNvSpPr>
            <a:spLocks noGrp="1"/>
          </p:cNvSpPr>
          <p:nvPr>
            <p:ph type="ftr" sz="quarter" idx="11"/>
          </p:nvPr>
        </p:nvSpPr>
        <p:spPr/>
        <p:txBody>
          <a:bodyPr/>
          <a:lstStyle>
            <a:lvl1pPr>
              <a:defRPr/>
            </a:lvl1pPr>
          </a:lstStyle>
          <a:p>
            <a:pPr>
              <a:defRPr/>
            </a:pPr>
            <a:r>
              <a:rPr lang="en-US" dirty="0"/>
              <a:t>Cyprus Bologna Conference/Workshop, 13-14 September 2010</a:t>
            </a:r>
            <a:endParaRPr lang="el-GR" dirty="0"/>
          </a:p>
        </p:txBody>
      </p:sp>
      <p:sp>
        <p:nvSpPr>
          <p:cNvPr id="6" name="Slide Number Placeholder 17"/>
          <p:cNvSpPr>
            <a:spLocks noGrp="1"/>
          </p:cNvSpPr>
          <p:nvPr>
            <p:ph type="sldNum" sz="quarter" idx="12"/>
          </p:nvPr>
        </p:nvSpPr>
        <p:spPr/>
        <p:txBody>
          <a:bodyPr/>
          <a:lstStyle>
            <a:lvl1pPr>
              <a:defRPr/>
            </a:lvl1pPr>
          </a:lstStyle>
          <a:p>
            <a:pPr>
              <a:defRPr/>
            </a:pPr>
            <a:fld id="{056F5EF9-5619-4764-A19B-C402D464E33D}"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56008B0-4C67-48B0-8E98-5BC0801E5A29}" type="datetime1">
              <a:rPr lang="el-GR"/>
              <a:pPr>
                <a:defRPr/>
              </a:pPr>
              <a:t>8/5/2014</a:t>
            </a:fld>
            <a:endParaRPr lang="el-GR" dirty="0"/>
          </a:p>
        </p:txBody>
      </p:sp>
      <p:sp>
        <p:nvSpPr>
          <p:cNvPr id="5" name="Footer Placeholder 21"/>
          <p:cNvSpPr>
            <a:spLocks noGrp="1"/>
          </p:cNvSpPr>
          <p:nvPr>
            <p:ph type="ftr" sz="quarter" idx="11"/>
          </p:nvPr>
        </p:nvSpPr>
        <p:spPr/>
        <p:txBody>
          <a:bodyPr/>
          <a:lstStyle>
            <a:lvl1pPr>
              <a:defRPr/>
            </a:lvl1pPr>
          </a:lstStyle>
          <a:p>
            <a:pPr>
              <a:defRPr/>
            </a:pPr>
            <a:r>
              <a:rPr lang="en-US" dirty="0"/>
              <a:t>Cyprus Bologna Conference/Workshop, 13-14 September 2010</a:t>
            </a:r>
            <a:endParaRPr lang="el-GR" dirty="0"/>
          </a:p>
        </p:txBody>
      </p:sp>
      <p:sp>
        <p:nvSpPr>
          <p:cNvPr id="6" name="Slide Number Placeholder 17"/>
          <p:cNvSpPr>
            <a:spLocks noGrp="1"/>
          </p:cNvSpPr>
          <p:nvPr>
            <p:ph type="sldNum" sz="quarter" idx="12"/>
          </p:nvPr>
        </p:nvSpPr>
        <p:spPr/>
        <p:txBody>
          <a:bodyPr/>
          <a:lstStyle>
            <a:lvl1pPr>
              <a:defRPr/>
            </a:lvl1pPr>
          </a:lstStyle>
          <a:p>
            <a:pPr>
              <a:defRPr/>
            </a:pPr>
            <a:fld id="{921F0677-4D40-4688-8E24-E629ADDFCCA1}"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9C323FD1-771E-4124-B621-C366F3790C5E}" type="datetime1">
              <a:rPr lang="el-GR"/>
              <a:pPr>
                <a:defRPr/>
              </a:pPr>
              <a:t>8/5/2014</a:t>
            </a:fld>
            <a:endParaRPr lang="el-GR" dirty="0"/>
          </a:p>
        </p:txBody>
      </p:sp>
      <p:sp>
        <p:nvSpPr>
          <p:cNvPr id="7" name="Footer Placeholder 4"/>
          <p:cNvSpPr>
            <a:spLocks noGrp="1"/>
          </p:cNvSpPr>
          <p:nvPr>
            <p:ph type="ftr" sz="quarter" idx="11"/>
          </p:nvPr>
        </p:nvSpPr>
        <p:spPr/>
        <p:txBody>
          <a:bodyPr/>
          <a:lstStyle>
            <a:lvl1pPr>
              <a:defRPr/>
            </a:lvl1pPr>
            <a:extLst/>
          </a:lstStyle>
          <a:p>
            <a:pPr>
              <a:defRPr/>
            </a:pPr>
            <a:r>
              <a:rPr lang="en-US" dirty="0"/>
              <a:t>Cyprus Bologna Conference/Workshop, 13-14 September 2010</a:t>
            </a:r>
            <a:endParaRPr lang="el-GR" dirty="0"/>
          </a:p>
        </p:txBody>
      </p:sp>
      <p:sp>
        <p:nvSpPr>
          <p:cNvPr id="8" name="Slide Number Placeholder 5"/>
          <p:cNvSpPr>
            <a:spLocks noGrp="1"/>
          </p:cNvSpPr>
          <p:nvPr>
            <p:ph type="sldNum" sz="quarter" idx="12"/>
          </p:nvPr>
        </p:nvSpPr>
        <p:spPr/>
        <p:txBody>
          <a:bodyPr/>
          <a:lstStyle>
            <a:lvl1pPr>
              <a:defRPr/>
            </a:lvl1pPr>
            <a:extLst/>
          </a:lstStyle>
          <a:p>
            <a:pPr>
              <a:defRPr/>
            </a:pPr>
            <a:fld id="{2A2EA1DF-EF52-4EB7-9D80-60DF619CE1F7}"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3872BF4-2396-4162-B281-6F7FECBEF7BB}" type="datetime1">
              <a:rPr lang="el-GR"/>
              <a:pPr>
                <a:defRPr/>
              </a:pPr>
              <a:t>8/5/2014</a:t>
            </a:fld>
            <a:endParaRPr lang="el-GR" dirty="0"/>
          </a:p>
        </p:txBody>
      </p:sp>
      <p:sp>
        <p:nvSpPr>
          <p:cNvPr id="6" name="Footer Placeholder 5"/>
          <p:cNvSpPr>
            <a:spLocks noGrp="1"/>
          </p:cNvSpPr>
          <p:nvPr>
            <p:ph type="ftr" sz="quarter" idx="11"/>
          </p:nvPr>
        </p:nvSpPr>
        <p:spPr/>
        <p:txBody>
          <a:bodyPr/>
          <a:lstStyle>
            <a:lvl1pPr>
              <a:defRPr/>
            </a:lvl1pPr>
            <a:extLst/>
          </a:lstStyle>
          <a:p>
            <a:pPr>
              <a:defRPr/>
            </a:pPr>
            <a:r>
              <a:rPr lang="en-US" dirty="0"/>
              <a:t>Cyprus Bologna Conference/Workshop, 13-14 September 2010</a:t>
            </a:r>
            <a:endParaRPr lang="el-GR" dirty="0"/>
          </a:p>
        </p:txBody>
      </p:sp>
      <p:sp>
        <p:nvSpPr>
          <p:cNvPr id="7" name="Slide Number Placeholder 6"/>
          <p:cNvSpPr>
            <a:spLocks noGrp="1"/>
          </p:cNvSpPr>
          <p:nvPr>
            <p:ph type="sldNum" sz="quarter" idx="12"/>
          </p:nvPr>
        </p:nvSpPr>
        <p:spPr/>
        <p:txBody>
          <a:bodyPr/>
          <a:lstStyle>
            <a:lvl1pPr>
              <a:defRPr/>
            </a:lvl1pPr>
            <a:extLst/>
          </a:lstStyle>
          <a:p>
            <a:pPr>
              <a:defRPr/>
            </a:pPr>
            <a:fld id="{4000EA95-37A2-44CC-854A-DAF3C98DADE8}"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05BA1EA-CDFD-4FF7-A9AE-AE384EA16F15}" type="datetime1">
              <a:rPr lang="el-GR"/>
              <a:pPr>
                <a:defRPr/>
              </a:pPr>
              <a:t>8/5/2014</a:t>
            </a:fld>
            <a:endParaRPr lang="el-GR" dirty="0"/>
          </a:p>
        </p:txBody>
      </p:sp>
      <p:sp>
        <p:nvSpPr>
          <p:cNvPr id="8" name="Footer Placeholder 7"/>
          <p:cNvSpPr>
            <a:spLocks noGrp="1"/>
          </p:cNvSpPr>
          <p:nvPr>
            <p:ph type="ftr" sz="quarter" idx="11"/>
          </p:nvPr>
        </p:nvSpPr>
        <p:spPr/>
        <p:txBody>
          <a:bodyPr/>
          <a:lstStyle>
            <a:lvl1pPr>
              <a:defRPr/>
            </a:lvl1pPr>
            <a:extLst/>
          </a:lstStyle>
          <a:p>
            <a:pPr>
              <a:defRPr/>
            </a:pPr>
            <a:r>
              <a:rPr lang="en-US" dirty="0"/>
              <a:t>Cyprus Bologna Conference/Workshop, 13-14 September 2010</a:t>
            </a:r>
            <a:endParaRPr lang="el-GR" dirty="0"/>
          </a:p>
        </p:txBody>
      </p:sp>
      <p:sp>
        <p:nvSpPr>
          <p:cNvPr id="9" name="Slide Number Placeholder 8"/>
          <p:cNvSpPr>
            <a:spLocks noGrp="1"/>
          </p:cNvSpPr>
          <p:nvPr>
            <p:ph type="sldNum" sz="quarter" idx="12"/>
          </p:nvPr>
        </p:nvSpPr>
        <p:spPr/>
        <p:txBody>
          <a:bodyPr/>
          <a:lstStyle>
            <a:lvl1pPr>
              <a:defRPr/>
            </a:lvl1pPr>
            <a:extLst/>
          </a:lstStyle>
          <a:p>
            <a:pPr>
              <a:defRPr/>
            </a:pPr>
            <a:fld id="{2C16E853-A2FC-4ADE-A174-6CB3A2E39BD3}" type="slidenum">
              <a:rPr lang="el-GR"/>
              <a:pPr>
                <a:defRPr/>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10FDB092-84C5-48FA-BDF4-048CF83B799C}" type="datetime1">
              <a:rPr lang="el-GR"/>
              <a:pPr>
                <a:defRPr/>
              </a:pPr>
              <a:t>8/5/2014</a:t>
            </a:fld>
            <a:endParaRPr lang="el-GR" dirty="0"/>
          </a:p>
        </p:txBody>
      </p:sp>
      <p:sp>
        <p:nvSpPr>
          <p:cNvPr id="4" name="Footer Placeholder 3"/>
          <p:cNvSpPr>
            <a:spLocks noGrp="1"/>
          </p:cNvSpPr>
          <p:nvPr>
            <p:ph type="ftr" sz="quarter" idx="11"/>
          </p:nvPr>
        </p:nvSpPr>
        <p:spPr/>
        <p:txBody>
          <a:bodyPr/>
          <a:lstStyle>
            <a:lvl1pPr>
              <a:defRPr/>
            </a:lvl1pPr>
            <a:extLst/>
          </a:lstStyle>
          <a:p>
            <a:pPr>
              <a:defRPr/>
            </a:pPr>
            <a:r>
              <a:rPr lang="en-US" dirty="0"/>
              <a:t>Cyprus Bologna Conference/Workshop, 13-14 September 2010</a:t>
            </a:r>
            <a:endParaRPr lang="el-GR" dirty="0"/>
          </a:p>
        </p:txBody>
      </p:sp>
      <p:sp>
        <p:nvSpPr>
          <p:cNvPr id="5" name="Slide Number Placeholder 4"/>
          <p:cNvSpPr>
            <a:spLocks noGrp="1"/>
          </p:cNvSpPr>
          <p:nvPr>
            <p:ph type="sldNum" sz="quarter" idx="12"/>
          </p:nvPr>
        </p:nvSpPr>
        <p:spPr/>
        <p:txBody>
          <a:bodyPr/>
          <a:lstStyle>
            <a:lvl1pPr>
              <a:defRPr/>
            </a:lvl1pPr>
            <a:extLst/>
          </a:lstStyle>
          <a:p>
            <a:pPr>
              <a:defRPr/>
            </a:pPr>
            <a:fld id="{6388B81E-A09B-4A95-ADBA-54FF2A622E8C}"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5E07C98-8788-40D3-A3BD-9E131766117B}" type="datetime1">
              <a:rPr lang="el-GR"/>
              <a:pPr>
                <a:defRPr/>
              </a:pPr>
              <a:t>8/5/2014</a:t>
            </a:fld>
            <a:endParaRPr lang="el-GR" dirty="0"/>
          </a:p>
        </p:txBody>
      </p:sp>
      <p:sp>
        <p:nvSpPr>
          <p:cNvPr id="3" name="Footer Placeholder 21"/>
          <p:cNvSpPr>
            <a:spLocks noGrp="1"/>
          </p:cNvSpPr>
          <p:nvPr>
            <p:ph type="ftr" sz="quarter" idx="11"/>
          </p:nvPr>
        </p:nvSpPr>
        <p:spPr/>
        <p:txBody>
          <a:bodyPr/>
          <a:lstStyle>
            <a:lvl1pPr>
              <a:defRPr/>
            </a:lvl1pPr>
          </a:lstStyle>
          <a:p>
            <a:pPr>
              <a:defRPr/>
            </a:pPr>
            <a:r>
              <a:rPr lang="en-US" dirty="0"/>
              <a:t>Cyprus Bologna Conference/Workshop, 13-14 September 2010</a:t>
            </a:r>
            <a:endParaRPr lang="el-GR" dirty="0"/>
          </a:p>
        </p:txBody>
      </p:sp>
      <p:sp>
        <p:nvSpPr>
          <p:cNvPr id="4" name="Slide Number Placeholder 17"/>
          <p:cNvSpPr>
            <a:spLocks noGrp="1"/>
          </p:cNvSpPr>
          <p:nvPr>
            <p:ph type="sldNum" sz="quarter" idx="12"/>
          </p:nvPr>
        </p:nvSpPr>
        <p:spPr/>
        <p:txBody>
          <a:bodyPr/>
          <a:lstStyle>
            <a:lvl1pPr>
              <a:defRPr/>
            </a:lvl1pPr>
          </a:lstStyle>
          <a:p>
            <a:pPr>
              <a:defRPr/>
            </a:pPr>
            <a:fld id="{AB4B0CDD-F589-4539-ADB4-2837F135E3D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BA5BE82-BB25-4F38-B1D1-755E94C4883A}" type="datetime1">
              <a:rPr lang="el-GR"/>
              <a:pPr>
                <a:defRPr/>
              </a:pPr>
              <a:t>8/5/2014</a:t>
            </a:fld>
            <a:endParaRPr lang="el-GR" dirty="0"/>
          </a:p>
        </p:txBody>
      </p:sp>
      <p:sp>
        <p:nvSpPr>
          <p:cNvPr id="6" name="Footer Placeholder 5"/>
          <p:cNvSpPr>
            <a:spLocks noGrp="1"/>
          </p:cNvSpPr>
          <p:nvPr>
            <p:ph type="ftr" sz="quarter" idx="11"/>
          </p:nvPr>
        </p:nvSpPr>
        <p:spPr/>
        <p:txBody>
          <a:bodyPr/>
          <a:lstStyle>
            <a:lvl1pPr>
              <a:defRPr/>
            </a:lvl1pPr>
            <a:extLst/>
          </a:lstStyle>
          <a:p>
            <a:pPr>
              <a:defRPr/>
            </a:pPr>
            <a:r>
              <a:rPr lang="en-US" dirty="0"/>
              <a:t>Cyprus Bologna Conference/Workshop, 13-14 September 2010</a:t>
            </a:r>
            <a:endParaRPr lang="el-GR" dirty="0"/>
          </a:p>
        </p:txBody>
      </p:sp>
      <p:sp>
        <p:nvSpPr>
          <p:cNvPr id="7" name="Slide Number Placeholder 6"/>
          <p:cNvSpPr>
            <a:spLocks noGrp="1"/>
          </p:cNvSpPr>
          <p:nvPr>
            <p:ph type="sldNum" sz="quarter" idx="12"/>
          </p:nvPr>
        </p:nvSpPr>
        <p:spPr/>
        <p:txBody>
          <a:bodyPr/>
          <a:lstStyle>
            <a:lvl1pPr>
              <a:defRPr/>
            </a:lvl1pPr>
            <a:extLst/>
          </a:lstStyle>
          <a:p>
            <a:pPr>
              <a:defRPr/>
            </a:pPr>
            <a:fld id="{B28CAE77-B55A-414E-8D27-548E40B189CD}" type="slidenum">
              <a:rPr lang="el-GR"/>
              <a:pPr>
                <a:defRPr/>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479DA97-6F95-4439-B470-B5D15E24C61B}" type="datetime1">
              <a:rPr lang="el-GR"/>
              <a:pPr>
                <a:defRPr/>
              </a:pPr>
              <a:t>8/5/2014</a:t>
            </a:fld>
            <a:endParaRPr lang="el-GR" dirty="0"/>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dirty="0"/>
              <a:t>Cyprus Bologna Conference/Workshop, 13-14 September 2010</a:t>
            </a:r>
            <a:endParaRPr lang="el-GR"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1547BD70-E005-468A-A968-69FC40872FCB}"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B9ABFDD5-2B29-4C06-8B52-16C000052118}" type="datetime1">
              <a:rPr lang="el-GR"/>
              <a:pPr>
                <a:defRPr/>
              </a:pPr>
              <a:t>8/5/2014</a:t>
            </a:fld>
            <a:endParaRPr lang="el-GR"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defRPr>
            </a:lvl1pPr>
            <a:extLst/>
          </a:lstStyle>
          <a:p>
            <a:pPr>
              <a:defRPr/>
            </a:pPr>
            <a:r>
              <a:rPr lang="en-US" dirty="0"/>
              <a:t>Cyprus Bologna Conference/Workshop, 13-14 September 2010</a:t>
            </a:r>
            <a:endParaRPr lang="el-GR"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4DB48D45-6B5B-4335-B943-8C8F601C5044}"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20" r:id="rId1"/>
    <p:sldLayoutId id="2147483716" r:id="rId2"/>
    <p:sldLayoutId id="2147483721" r:id="rId3"/>
    <p:sldLayoutId id="2147483722" r:id="rId4"/>
    <p:sldLayoutId id="2147483723" r:id="rId5"/>
    <p:sldLayoutId id="2147483724" r:id="rId6"/>
    <p:sldLayoutId id="2147483717" r:id="rId7"/>
    <p:sldLayoutId id="2147483725" r:id="rId8"/>
    <p:sldLayoutId id="2147483726" r:id="rId9"/>
    <p:sldLayoutId id="2147483718" r:id="rId10"/>
    <p:sldLayoutId id="2147483719" r:id="rId1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hea.inf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c.europa.eu/eqf/terms_e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c.europa.eu/eqf/home_en.ht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mailto:eac-eqf-newsletter@ec.europa.eu" TargetMode="Externa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unic.ac.cy/bachelor-degrees/social-work-4-years-bachelor-of-science-0/learning-outcomes" TargetMode="External"/><Relationship Id="rId7" Type="http://schemas.openxmlformats.org/officeDocument/2006/relationships/hyperlink" Target="http://dcbhm58xdznta.cloudfront.net/files/diploma_supplemennt_sample_sep_2013-2.pdf" TargetMode="External"/><Relationship Id="rId2" Type="http://schemas.openxmlformats.org/officeDocument/2006/relationships/hyperlink" Target="http://www.unic.ac.cy/bachelor-degrees/dance-4-years-bachelor-of-arts/learning-outcomes" TargetMode="External"/><Relationship Id="rId1" Type="http://schemas.openxmlformats.org/officeDocument/2006/relationships/slideLayout" Target="../slideLayouts/slideLayout2.xml"/><Relationship Id="rId6" Type="http://schemas.openxmlformats.org/officeDocument/2006/relationships/hyperlink" Target="http://www.hqaa.gr/index.php?option=com_content&amp;view=article&amp;id=154&amp;Itemid=253&amp;lang=en" TargetMode="External"/><Relationship Id="rId5" Type="http://schemas.openxmlformats.org/officeDocument/2006/relationships/hyperlink" Target="http://www.unic.ac.cy/ECTS_Syllabi/NUTR-520.pdf" TargetMode="External"/><Relationship Id="rId4" Type="http://schemas.openxmlformats.org/officeDocument/2006/relationships/hyperlink" Target="http://www.unic.ac.cy/ECTS_Syllabi/COMP-511.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c.europa.eu/education/higher-education/doc/modernisation_en.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c.europa.eu/education/higher-education/doc/modernisation_en.pdf"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c.europa.eu/education/higher-education/doc/modernisation_en.pdf"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legacy.unic.ac.cy/exchweb/bin/redir.asp?URL=http://unic.academia.edu/PhilipposPouyiouta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legacy.unic.ac.cy/exchweb/bin/redir.asp?URL=http://unic.academia.edu/PhilipposPouyioutas" TargetMode="External"/><Relationship Id="rId2" Type="http://schemas.openxmlformats.org/officeDocument/2006/relationships/hyperlink" Target="mailto:pouyioutas.p@unic.ac.cy"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829761"/>
          </a:xfrm>
        </p:spPr>
        <p:txBody>
          <a:bodyPr>
            <a:normAutofit fontScale="90000"/>
          </a:bodyPr>
          <a:lstStyle/>
          <a:p>
            <a:pPr fontAlgn="auto">
              <a:spcAft>
                <a:spcPts val="0"/>
              </a:spcAft>
              <a:defRPr/>
            </a:pPr>
            <a:r>
              <a:rPr lang="en-US" dirty="0" smtClean="0"/>
              <a:t>Learning Outcomes and Teaching/Learning Quality </a:t>
            </a:r>
            <a:endParaRPr lang="el-GR" dirty="0"/>
          </a:p>
        </p:txBody>
      </p:sp>
      <p:sp>
        <p:nvSpPr>
          <p:cNvPr id="14339" name="Subtitle 2"/>
          <p:cNvSpPr>
            <a:spLocks noGrp="1"/>
          </p:cNvSpPr>
          <p:nvPr>
            <p:ph type="subTitle" idx="1"/>
          </p:nvPr>
        </p:nvSpPr>
        <p:spPr>
          <a:xfrm>
            <a:off x="683568" y="2492896"/>
            <a:ext cx="7772400" cy="1200150"/>
          </a:xfrm>
        </p:spPr>
        <p:txBody>
          <a:bodyPr/>
          <a:lstStyle/>
          <a:p>
            <a:pPr marR="0"/>
            <a:r>
              <a:rPr lang="en-US" sz="2000" b="1" dirty="0" smtClean="0"/>
              <a:t>Professor Philippos Pouyioutas</a:t>
            </a:r>
          </a:p>
          <a:p>
            <a:pPr marR="0"/>
            <a:r>
              <a:rPr lang="en-US" sz="2000" b="1" dirty="0" smtClean="0"/>
              <a:t>Vice Rector</a:t>
            </a:r>
          </a:p>
          <a:p>
            <a:pPr marR="0"/>
            <a:r>
              <a:rPr lang="en-US" sz="2000" b="1" dirty="0" smtClean="0"/>
              <a:t>Professor of Computer Science</a:t>
            </a:r>
          </a:p>
          <a:p>
            <a:pPr marR="0"/>
            <a:r>
              <a:rPr lang="en-US" sz="2000" b="1" dirty="0" smtClean="0"/>
              <a:t>University of Nicosia</a:t>
            </a:r>
          </a:p>
          <a:p>
            <a:pPr marR="0"/>
            <a:r>
              <a:rPr lang="en-US" sz="2000" b="1" dirty="0" smtClean="0"/>
              <a:t>Agricultural University of Athens</a:t>
            </a:r>
          </a:p>
          <a:p>
            <a:pPr marR="0"/>
            <a:r>
              <a:rPr lang="en-US" sz="2000" b="1" dirty="0" smtClean="0"/>
              <a:t>Seminar - Accreditation of Programmes in Higher Education</a:t>
            </a:r>
          </a:p>
          <a:p>
            <a:pPr marR="0"/>
            <a:r>
              <a:rPr lang="en-US" sz="2000" b="1" dirty="0" smtClean="0"/>
              <a:t>Athens,  9</a:t>
            </a:r>
            <a:r>
              <a:rPr lang="en-US" sz="2000" b="1" baseline="30000" dirty="0" smtClean="0"/>
              <a:t>th</a:t>
            </a:r>
            <a:r>
              <a:rPr lang="en-US" sz="2000" b="1" dirty="0" smtClean="0"/>
              <a:t> April 2014</a:t>
            </a:r>
          </a:p>
          <a:p>
            <a:pPr marR="0"/>
            <a:endParaRPr lang="el-GR" sz="2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1556792"/>
            <a:ext cx="7772400" cy="1829761"/>
          </a:xfrm>
        </p:spPr>
        <p:txBody>
          <a:bodyPr>
            <a:normAutofit fontScale="90000"/>
          </a:bodyPr>
          <a:lstStyle/>
          <a:p>
            <a:pPr marL="623888" indent="-514350"/>
            <a:r>
              <a:rPr lang="en-US" dirty="0" smtClean="0"/>
              <a:t>3. </a:t>
            </a:r>
            <a:r>
              <a:rPr lang="en-US" dirty="0"/>
              <a:t>European Higher Education Area Reforms</a:t>
            </a:r>
          </a:p>
        </p:txBody>
      </p:sp>
      <p:sp>
        <p:nvSpPr>
          <p:cNvPr id="16386" name="Subtitle 5"/>
          <p:cNvSpPr>
            <a:spLocks noGrp="1"/>
          </p:cNvSpPr>
          <p:nvPr>
            <p:ph type="subTitle" idx="1"/>
          </p:nvPr>
        </p:nvSpPr>
        <p:spPr>
          <a:xfrm>
            <a:off x="685800" y="3611563"/>
            <a:ext cx="7772400" cy="1200150"/>
          </a:xfrm>
        </p:spPr>
        <p:txBody>
          <a:bodyPr/>
          <a:lstStyle/>
          <a:p>
            <a:pPr marR="0"/>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r>
              <a:rPr lang="en-US" dirty="0" smtClean="0">
                <a:solidFill>
                  <a:srgbClr val="FF0000"/>
                </a:solidFill>
              </a:rPr>
              <a:t>Empowering the student</a:t>
            </a:r>
          </a:p>
          <a:p>
            <a:r>
              <a:rPr lang="en-US" dirty="0" smtClean="0"/>
              <a:t>Learner (student) – centered learning</a:t>
            </a:r>
          </a:p>
          <a:p>
            <a:pPr lvl="1"/>
            <a:r>
              <a:rPr lang="en-US" dirty="0" smtClean="0"/>
              <a:t>Active student participation in learning process</a:t>
            </a:r>
          </a:p>
          <a:p>
            <a:pPr lvl="1"/>
            <a:r>
              <a:rPr lang="en-US" dirty="0" smtClean="0"/>
              <a:t>Faculty members become educators and facilitators of the learning process and not teachers</a:t>
            </a:r>
          </a:p>
          <a:p>
            <a:r>
              <a:rPr lang="en-US" dirty="0" smtClean="0"/>
              <a:t>Knowledge Triangle – Academia, Research, Business</a:t>
            </a:r>
          </a:p>
          <a:p>
            <a:pPr lvl="1"/>
            <a:r>
              <a:rPr lang="en-US" dirty="0"/>
              <a:t>partnerships </a:t>
            </a:r>
            <a:r>
              <a:rPr lang="en-US" dirty="0" smtClean="0"/>
              <a:t>with </a:t>
            </a:r>
            <a:r>
              <a:rPr lang="en-US" dirty="0"/>
              <a:t>local </a:t>
            </a:r>
            <a:r>
              <a:rPr lang="en-US" dirty="0" smtClean="0"/>
              <a:t>industry/business, </a:t>
            </a:r>
            <a:r>
              <a:rPr lang="en-US" dirty="0"/>
              <a:t>government and municipality authorities</a:t>
            </a:r>
            <a:r>
              <a:rPr lang="en-GB" dirty="0"/>
              <a:t> </a:t>
            </a:r>
            <a:endParaRPr lang="en-GB" dirty="0" smtClean="0"/>
          </a:p>
          <a:p>
            <a:pPr lvl="1"/>
            <a:r>
              <a:rPr lang="en-GB" dirty="0"/>
              <a:t>a</a:t>
            </a:r>
            <a:r>
              <a:rPr lang="en-GB" dirty="0" smtClean="0"/>
              <a:t>pplied research for the benefit of the society</a:t>
            </a:r>
            <a:endParaRPr lang="en-US" dirty="0"/>
          </a:p>
          <a:p>
            <a:endParaRPr lang="el-GR"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European Higher Education Area Reforms (EHEAR)</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r>
              <a:rPr lang="en-US" dirty="0" smtClean="0"/>
              <a:t>active </a:t>
            </a:r>
            <a:r>
              <a:rPr lang="en-US" dirty="0"/>
              <a:t>involvement </a:t>
            </a:r>
            <a:r>
              <a:rPr lang="en-US" dirty="0" smtClean="0"/>
              <a:t>of </a:t>
            </a:r>
            <a:r>
              <a:rPr lang="en-US" dirty="0"/>
              <a:t>s</a:t>
            </a:r>
            <a:r>
              <a:rPr lang="en-US" dirty="0" smtClean="0"/>
              <a:t>takeholders </a:t>
            </a:r>
            <a:r>
              <a:rPr lang="en-US" dirty="0"/>
              <a:t>(students, alumni, social actors) in designing, delivering and evaluating (including internal and external evaluation) programmes of </a:t>
            </a:r>
            <a:r>
              <a:rPr lang="en-US" dirty="0" smtClean="0"/>
              <a:t>studies</a:t>
            </a:r>
          </a:p>
          <a:p>
            <a:r>
              <a:rPr lang="en-US" dirty="0"/>
              <a:t>i</a:t>
            </a:r>
            <a:r>
              <a:rPr lang="en-US" dirty="0" smtClean="0"/>
              <a:t>ndustry/business-</a:t>
            </a:r>
            <a:r>
              <a:rPr lang="en-US" dirty="0"/>
              <a:t>oriented </a:t>
            </a:r>
            <a:r>
              <a:rPr lang="en-US" dirty="0" smtClean="0"/>
              <a:t>programmes</a:t>
            </a:r>
            <a:endParaRPr lang="en-US" dirty="0"/>
          </a:p>
          <a:p>
            <a:r>
              <a:rPr lang="en-US" dirty="0" smtClean="0"/>
              <a:t>graduates that meet </a:t>
            </a:r>
            <a:r>
              <a:rPr lang="en-US" dirty="0"/>
              <a:t>labour </a:t>
            </a:r>
            <a:r>
              <a:rPr lang="en-US" dirty="0" smtClean="0"/>
              <a:t>needs </a:t>
            </a:r>
          </a:p>
          <a:p>
            <a:r>
              <a:rPr lang="en-US" dirty="0" smtClean="0"/>
              <a:t>Inclusive/widening access </a:t>
            </a:r>
            <a:r>
              <a:rPr lang="en-US" dirty="0"/>
              <a:t>to education</a:t>
            </a:r>
          </a:p>
          <a:p>
            <a:r>
              <a:rPr lang="en-US" dirty="0"/>
              <a:t>u</a:t>
            </a:r>
            <a:r>
              <a:rPr lang="en-US" dirty="0" smtClean="0"/>
              <a:t>se </a:t>
            </a:r>
            <a:r>
              <a:rPr lang="en-US" dirty="0"/>
              <a:t>of ICT in Education – preparing students to become e-citizens</a:t>
            </a:r>
          </a:p>
          <a:p>
            <a:r>
              <a:rPr lang="en-US" dirty="0"/>
              <a:t>E-learning/Blended Learning modes of delivery – virtual mobility</a:t>
            </a:r>
          </a:p>
          <a:p>
            <a:endParaRPr lang="en-US" dirty="0" smtClean="0"/>
          </a:p>
          <a:p>
            <a:endParaRPr lang="en-US" dirty="0" smtClean="0"/>
          </a:p>
          <a:p>
            <a:endParaRPr lang="el-GR"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European Higher Education Area Reforms (EHEAR)</a:t>
            </a:r>
            <a:endParaRPr lang="el-GR" dirty="0"/>
          </a:p>
        </p:txBody>
      </p:sp>
    </p:spTree>
    <p:extLst>
      <p:ext uri="{BB962C8B-B14F-4D97-AF65-F5344CB8AC3E}">
        <p14:creationId xmlns:p14="http://schemas.microsoft.com/office/powerpoint/2010/main" xmlns="" val="234413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1481138"/>
            <a:ext cx="8507288" cy="4525962"/>
          </a:xfrm>
        </p:spPr>
        <p:txBody>
          <a:bodyPr/>
          <a:lstStyle/>
          <a:p>
            <a:r>
              <a:rPr lang="en-US" dirty="0"/>
              <a:t>“New” Teaching/Learning </a:t>
            </a:r>
            <a:r>
              <a:rPr lang="en-US" dirty="0" smtClean="0"/>
              <a:t>methods/approaches – Problem </a:t>
            </a:r>
            <a:r>
              <a:rPr lang="en-US" dirty="0"/>
              <a:t>Based </a:t>
            </a:r>
            <a:r>
              <a:rPr lang="en-US" dirty="0" smtClean="0"/>
              <a:t>Learning, </a:t>
            </a:r>
            <a:r>
              <a:rPr lang="en-US" dirty="0"/>
              <a:t>Flip </a:t>
            </a:r>
            <a:r>
              <a:rPr lang="en-US" dirty="0" smtClean="0"/>
              <a:t>Teaching</a:t>
            </a:r>
          </a:p>
          <a:p>
            <a:r>
              <a:rPr lang="en-US" dirty="0" smtClean="0"/>
              <a:t>Internalization </a:t>
            </a:r>
            <a:r>
              <a:rPr lang="en-US" dirty="0"/>
              <a:t>of Universities and cross border education </a:t>
            </a:r>
          </a:p>
          <a:p>
            <a:pPr lvl="1"/>
            <a:r>
              <a:rPr lang="en-US" dirty="0"/>
              <a:t>Student and Staff Mobility</a:t>
            </a:r>
          </a:p>
          <a:p>
            <a:pPr lvl="1"/>
            <a:r>
              <a:rPr lang="en-US" dirty="0"/>
              <a:t>Joint/double/multiple degrees</a:t>
            </a:r>
          </a:p>
          <a:p>
            <a:pPr lvl="1"/>
            <a:r>
              <a:rPr lang="en-US" dirty="0"/>
              <a:t>Project co-operations and strategic partnerships</a:t>
            </a:r>
          </a:p>
          <a:p>
            <a:pPr lvl="1"/>
            <a:r>
              <a:rPr lang="en-US" dirty="0"/>
              <a:t>Campuses abroad</a:t>
            </a:r>
          </a:p>
          <a:p>
            <a:pPr lvl="1"/>
            <a:r>
              <a:rPr lang="en-US" dirty="0" smtClean="0"/>
              <a:t>Franchised degrees</a:t>
            </a:r>
            <a:endParaRPr lang="en-US" dirty="0"/>
          </a:p>
          <a:p>
            <a:r>
              <a:rPr lang="en-US" dirty="0" smtClean="0"/>
              <a:t>Transparency/Comparability of Qualifications</a:t>
            </a:r>
          </a:p>
          <a:p>
            <a:r>
              <a:rPr lang="en-US" dirty="0" smtClean="0"/>
              <a:t>Informal and Non-formal Learning</a:t>
            </a:r>
          </a:p>
          <a:p>
            <a:r>
              <a:rPr lang="en-US" dirty="0" smtClean="0"/>
              <a:t>Emphasis on teaching</a:t>
            </a:r>
          </a:p>
          <a:p>
            <a:endParaRPr lang="el-GR"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European Higher Education Area Reforms (EHEAR)</a:t>
            </a:r>
            <a:endParaRPr lang="el-GR" dirty="0"/>
          </a:p>
        </p:txBody>
      </p:sp>
    </p:spTree>
    <p:extLst>
      <p:ext uri="{BB962C8B-B14F-4D97-AF65-F5344CB8AC3E}">
        <p14:creationId xmlns:p14="http://schemas.microsoft.com/office/powerpoint/2010/main" xmlns="" val="860641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1481138"/>
            <a:ext cx="8507288" cy="4525962"/>
          </a:xfrm>
        </p:spPr>
        <p:txBody>
          <a:bodyPr/>
          <a:lstStyle/>
          <a:p>
            <a:r>
              <a:rPr lang="en-GB" dirty="0" smtClean="0"/>
              <a:t>ECTS</a:t>
            </a:r>
          </a:p>
          <a:p>
            <a:r>
              <a:rPr lang="en-GB" dirty="0" smtClean="0"/>
              <a:t>DS Label</a:t>
            </a:r>
          </a:p>
          <a:p>
            <a:r>
              <a:rPr lang="en-GB" dirty="0" smtClean="0"/>
              <a:t>European Qualifications Framework</a:t>
            </a:r>
          </a:p>
          <a:p>
            <a:r>
              <a:rPr lang="en-GB" dirty="0" smtClean="0"/>
              <a:t>National Qualifications Frameworks</a:t>
            </a:r>
          </a:p>
          <a:p>
            <a:r>
              <a:rPr lang="en-GB" dirty="0" smtClean="0"/>
              <a:t>U-Multirank</a:t>
            </a:r>
          </a:p>
          <a:p>
            <a:r>
              <a:rPr lang="en-GB" dirty="0" smtClean="0"/>
              <a:t>Erasmus +</a:t>
            </a:r>
          </a:p>
          <a:p>
            <a:r>
              <a:rPr lang="en-GB" dirty="0"/>
              <a:t>Standards and Guidelines for Quality </a:t>
            </a:r>
            <a:r>
              <a:rPr lang="en-GB" dirty="0" smtClean="0"/>
              <a:t>Assurance in </a:t>
            </a:r>
            <a:r>
              <a:rPr lang="en-GB" dirty="0"/>
              <a:t>the European Higher Education Area</a:t>
            </a:r>
          </a:p>
          <a:p>
            <a:r>
              <a:rPr lang="en-GB" dirty="0" smtClean="0"/>
              <a:t>Learning Outcomes</a:t>
            </a:r>
          </a:p>
          <a:p>
            <a:endParaRPr lang="en-GB"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European Higher Education Area Reforms (EHEAR) Tools</a:t>
            </a:r>
            <a:endParaRPr lang="el-GR" dirty="0"/>
          </a:p>
        </p:txBody>
      </p:sp>
      <p:sp>
        <p:nvSpPr>
          <p:cNvPr id="4" name="Rectangle 3"/>
          <p:cNvSpPr/>
          <p:nvPr/>
        </p:nvSpPr>
        <p:spPr>
          <a:xfrm>
            <a:off x="4139952" y="5949280"/>
            <a:ext cx="4680520" cy="461665"/>
          </a:xfrm>
          <a:prstGeom prst="rect">
            <a:avLst/>
          </a:prstGeom>
        </p:spPr>
        <p:txBody>
          <a:bodyPr wrap="square">
            <a:spAutoFit/>
          </a:bodyPr>
          <a:lstStyle/>
          <a:p>
            <a:r>
              <a:rPr lang="en-US" sz="2400" b="1" dirty="0" smtClean="0">
                <a:hlinkClick r:id="rId2"/>
              </a:rPr>
              <a:t>http://www.ehea.info/</a:t>
            </a:r>
            <a:r>
              <a:rPr lang="en-US" sz="2400" b="1" dirty="0" smtClean="0"/>
              <a:t> </a:t>
            </a:r>
            <a:endParaRPr lang="en-US" sz="2400" b="1" dirty="0"/>
          </a:p>
        </p:txBody>
      </p:sp>
    </p:spTree>
    <p:extLst>
      <p:ext uri="{BB962C8B-B14F-4D97-AF65-F5344CB8AC3E}">
        <p14:creationId xmlns:p14="http://schemas.microsoft.com/office/powerpoint/2010/main" xmlns="" val="198424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1556792"/>
            <a:ext cx="7772400" cy="1829761"/>
          </a:xfrm>
        </p:spPr>
        <p:txBody>
          <a:bodyPr>
            <a:normAutofit/>
          </a:bodyPr>
          <a:lstStyle/>
          <a:p>
            <a:pPr marL="623888" indent="-514350"/>
            <a:r>
              <a:rPr lang="en-US" dirty="0"/>
              <a:t>4</a:t>
            </a:r>
            <a:r>
              <a:rPr lang="en-US" dirty="0" smtClean="0"/>
              <a:t>. Learning Outcomes and EHEAR</a:t>
            </a:r>
            <a:endParaRPr lang="en-US" dirty="0"/>
          </a:p>
        </p:txBody>
      </p:sp>
      <p:sp>
        <p:nvSpPr>
          <p:cNvPr id="16386" name="Subtitle 5"/>
          <p:cNvSpPr>
            <a:spLocks noGrp="1"/>
          </p:cNvSpPr>
          <p:nvPr>
            <p:ph type="subTitle" idx="1"/>
          </p:nvPr>
        </p:nvSpPr>
        <p:spPr>
          <a:xfrm>
            <a:off x="685800" y="3611563"/>
            <a:ext cx="7772400" cy="1200150"/>
          </a:xfrm>
        </p:spPr>
        <p:txBody>
          <a:bodyPr/>
          <a:lstStyle/>
          <a:p>
            <a:pPr marR="0"/>
            <a:endParaRPr lang="en-US" dirty="0" smtClean="0"/>
          </a:p>
        </p:txBody>
      </p:sp>
    </p:spTree>
    <p:extLst>
      <p:ext uri="{BB962C8B-B14F-4D97-AF65-F5344CB8AC3E}">
        <p14:creationId xmlns:p14="http://schemas.microsoft.com/office/powerpoint/2010/main" xmlns="" val="3866099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i="1" dirty="0" smtClean="0"/>
              <a:t>“Learning outcomes describe what a</a:t>
            </a:r>
            <a:r>
              <a:rPr lang="en-US" dirty="0" smtClean="0"/>
              <a:t> </a:t>
            </a:r>
            <a:r>
              <a:rPr lang="en-US" i="1" dirty="0" smtClean="0"/>
              <a:t>learner is expected to know, understand</a:t>
            </a:r>
            <a:r>
              <a:rPr lang="en-US" dirty="0" smtClean="0"/>
              <a:t> </a:t>
            </a:r>
            <a:r>
              <a:rPr lang="en-US" i="1" dirty="0" smtClean="0"/>
              <a:t>and be able to do after successful completion</a:t>
            </a:r>
            <a:r>
              <a:rPr lang="en-US" dirty="0" smtClean="0"/>
              <a:t> </a:t>
            </a:r>
            <a:r>
              <a:rPr lang="en-US" i="1" dirty="0" smtClean="0"/>
              <a:t>of a process of learning.”</a:t>
            </a:r>
            <a:r>
              <a:rPr lang="en-US" dirty="0" smtClean="0"/>
              <a:t> </a:t>
            </a:r>
          </a:p>
          <a:p>
            <a:pPr>
              <a:lnSpc>
                <a:spcPct val="90000"/>
              </a:lnSpc>
            </a:pPr>
            <a:r>
              <a:rPr lang="en-US" i="1" dirty="0" smtClean="0"/>
              <a:t>“Learning outcomes statements are typically characterised by the use of active verbs expressing knowledge, comprehension, application, analysis, synthesis and evaluation, etc.”</a:t>
            </a:r>
            <a:endParaRPr lang="el-GR" dirty="0" smtClean="0"/>
          </a:p>
          <a:p>
            <a:pPr>
              <a:lnSpc>
                <a:spcPct val="90000"/>
              </a:lnSpc>
              <a:buFont typeface="Wingdings 3" pitchFamily="18" charset="2"/>
              <a:buNone/>
            </a:pPr>
            <a:endParaRPr lang="en-US" dirty="0" smtClean="0"/>
          </a:p>
          <a:p>
            <a:pPr>
              <a:lnSpc>
                <a:spcPct val="90000"/>
              </a:lnSpc>
              <a:buFont typeface="Wingdings 3" pitchFamily="18" charset="2"/>
              <a:buNone/>
            </a:pPr>
            <a:r>
              <a:rPr lang="en-US" dirty="0" smtClean="0"/>
              <a:t>	</a:t>
            </a:r>
          </a:p>
          <a:p>
            <a:pPr>
              <a:lnSpc>
                <a:spcPct val="90000"/>
              </a:lnSpc>
            </a:pPr>
            <a:endParaRPr lang="el-GR" dirty="0" smtClean="0"/>
          </a:p>
          <a:p>
            <a:pPr>
              <a:lnSpc>
                <a:spcPct val="90000"/>
              </a:lnSpc>
            </a:pPr>
            <a:endParaRPr lang="el-GR" dirty="0" smtClean="0"/>
          </a:p>
          <a:p>
            <a:pPr>
              <a:lnSpc>
                <a:spcPct val="90000"/>
              </a:lnSpc>
            </a:pPr>
            <a:endParaRPr lang="el-GR" dirty="0" smtClean="0"/>
          </a:p>
        </p:txBody>
      </p:sp>
      <p:sp>
        <p:nvSpPr>
          <p:cNvPr id="4" name="Title 3"/>
          <p:cNvSpPr>
            <a:spLocks noGrp="1"/>
          </p:cNvSpPr>
          <p:nvPr>
            <p:ph type="title"/>
          </p:nvPr>
        </p:nvSpPr>
        <p:spPr/>
        <p:txBody>
          <a:bodyPr/>
          <a:lstStyle/>
          <a:p>
            <a:pPr fontAlgn="auto">
              <a:spcAft>
                <a:spcPts val="0"/>
              </a:spcAft>
              <a:defRPr/>
            </a:pPr>
            <a:r>
              <a:rPr lang="en-US" dirty="0" smtClean="0"/>
              <a:t>Learning Outcomes</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68952" cy="5661248"/>
          </a:xfrm>
        </p:spPr>
        <p:txBody>
          <a:bodyPr>
            <a:normAutofit fontScale="32500" lnSpcReduction="20000"/>
          </a:bodyPr>
          <a:lstStyle/>
          <a:p>
            <a:r>
              <a:rPr lang="en-US" sz="5200" dirty="0" smtClean="0"/>
              <a:t>‘Learning Outcomes’ means statements of what a learner knows, understands and is able to do on completion of a learning process, which are defined in terms of knowledge, skills and competence. </a:t>
            </a:r>
          </a:p>
          <a:p>
            <a:pPr>
              <a:buNone/>
            </a:pPr>
            <a:endParaRPr lang="en-US" sz="5200" dirty="0" smtClean="0"/>
          </a:p>
          <a:p>
            <a:r>
              <a:rPr lang="en-US" sz="5200" dirty="0" smtClean="0"/>
              <a:t>‘Knowledge’ means the outcome of the assimilation of information through learning. Knowledge is the body of facts, principles, theories and practices that is related to a field of work or study. In the context of the European Qualifications Framework, knowledge is described as theoretical and/or factual. </a:t>
            </a:r>
          </a:p>
          <a:p>
            <a:pPr>
              <a:buNone/>
            </a:pPr>
            <a:endParaRPr lang="en-US" sz="5200" dirty="0" smtClean="0"/>
          </a:p>
          <a:p>
            <a:r>
              <a:rPr lang="en-US" sz="5200" dirty="0" smtClean="0"/>
              <a:t>‘Skills’ means the ability to apply knowledge and use know-how to complete tasks and solve problems. In the context of the European Qualifications Framework, skills are described as cognitive (involving the use of logical, intuitive and creative thinking) or practical (involving manual dexterity and the use of methods, materials, tools and instruments). </a:t>
            </a:r>
          </a:p>
          <a:p>
            <a:pPr>
              <a:buNone/>
            </a:pPr>
            <a:endParaRPr lang="en-US" sz="5200" dirty="0" smtClean="0"/>
          </a:p>
          <a:p>
            <a:r>
              <a:rPr lang="en-US" sz="5200" dirty="0" smtClean="0"/>
              <a:t>‘Competence’ means the proven ability to use knowledge, skills and personal, social and/or methodological abilities, in work or study situations and in professional and personal development. In the context of the European Qualifications Framework, competence is described in terms of responsibility and autonomy. </a:t>
            </a:r>
          </a:p>
          <a:p>
            <a:pPr>
              <a:lnSpc>
                <a:spcPct val="90000"/>
              </a:lnSpc>
              <a:buFont typeface="Wingdings 3" pitchFamily="18" charset="2"/>
              <a:buNone/>
            </a:pPr>
            <a:endParaRPr lang="en-US" dirty="0" smtClean="0"/>
          </a:p>
          <a:p>
            <a:pPr>
              <a:lnSpc>
                <a:spcPct val="90000"/>
              </a:lnSpc>
              <a:buFont typeface="Wingdings 3" pitchFamily="18" charset="2"/>
              <a:buNone/>
            </a:pPr>
            <a:r>
              <a:rPr lang="en-US" sz="5500" dirty="0" smtClean="0"/>
              <a:t>	</a:t>
            </a:r>
          </a:p>
          <a:p>
            <a:pPr indent="2320925">
              <a:lnSpc>
                <a:spcPct val="90000"/>
              </a:lnSpc>
              <a:buNone/>
            </a:pPr>
            <a:r>
              <a:rPr lang="en-US" sz="5500" dirty="0" smtClean="0">
                <a:hlinkClick r:id="rId2"/>
              </a:rPr>
              <a:t>http://ec.europa.eu/eqf/terms_en.htm</a:t>
            </a:r>
            <a:r>
              <a:rPr lang="en-US" sz="5500" dirty="0" smtClean="0"/>
              <a:t> </a:t>
            </a:r>
            <a:endParaRPr lang="el-GR" sz="5500" dirty="0" smtClean="0"/>
          </a:p>
          <a:p>
            <a:pPr>
              <a:lnSpc>
                <a:spcPct val="90000"/>
              </a:lnSpc>
            </a:pPr>
            <a:endParaRPr lang="el-GR" dirty="0" smtClean="0"/>
          </a:p>
          <a:p>
            <a:pPr>
              <a:lnSpc>
                <a:spcPct val="90000"/>
              </a:lnSpc>
            </a:pPr>
            <a:endParaRPr lang="el-GR" dirty="0" smtClean="0"/>
          </a:p>
        </p:txBody>
      </p:sp>
      <p:sp>
        <p:nvSpPr>
          <p:cNvPr id="4" name="Title 3"/>
          <p:cNvSpPr>
            <a:spLocks noGrp="1"/>
          </p:cNvSpPr>
          <p:nvPr>
            <p:ph type="title"/>
          </p:nvPr>
        </p:nvSpPr>
        <p:spPr>
          <a:xfrm>
            <a:off x="395536" y="188640"/>
            <a:ext cx="8229600" cy="1143000"/>
          </a:xfrm>
        </p:spPr>
        <p:txBody>
          <a:bodyPr/>
          <a:lstStyle/>
          <a:p>
            <a:pPr fontAlgn="auto">
              <a:spcAft>
                <a:spcPts val="0"/>
              </a:spcAft>
              <a:defRPr/>
            </a:pPr>
            <a:r>
              <a:rPr lang="en-US" dirty="0" smtClean="0"/>
              <a:t>Learning Outcomes</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r>
              <a:rPr lang="en-US" dirty="0" smtClean="0"/>
              <a:t>To be Used</a:t>
            </a:r>
          </a:p>
          <a:p>
            <a:pPr lvl="1"/>
            <a:r>
              <a:rPr lang="en-US" dirty="0" smtClean="0"/>
              <a:t>create, plan, revise, analyze, design, select, utilize, apply, demonstrate, prepare, use, compute, discuss, explain, predict, assess, compare, rate, calculate, etc</a:t>
            </a:r>
          </a:p>
          <a:p>
            <a:r>
              <a:rPr lang="en-US" dirty="0" smtClean="0"/>
              <a:t>Not to be used</a:t>
            </a:r>
          </a:p>
          <a:p>
            <a:pPr lvl="1"/>
            <a:r>
              <a:rPr lang="en-US" dirty="0" smtClean="0"/>
              <a:t>know, become aware of, appreciate, learn, understand, become familiar with, etc.</a:t>
            </a:r>
            <a:endParaRPr lang="el-GR" dirty="0" smtClean="0"/>
          </a:p>
        </p:txBody>
      </p:sp>
      <p:sp>
        <p:nvSpPr>
          <p:cNvPr id="4" name="Title 3"/>
          <p:cNvSpPr>
            <a:spLocks noGrp="1"/>
          </p:cNvSpPr>
          <p:nvPr>
            <p:ph type="title"/>
          </p:nvPr>
        </p:nvSpPr>
        <p:spPr/>
        <p:txBody>
          <a:bodyPr>
            <a:normAutofit fontScale="90000"/>
          </a:bodyPr>
          <a:lstStyle/>
          <a:p>
            <a:pPr fontAlgn="auto">
              <a:spcAft>
                <a:spcPts val="0"/>
              </a:spcAft>
              <a:defRPr/>
            </a:pPr>
            <a:r>
              <a:rPr lang="en-US" dirty="0" smtClean="0"/>
              <a:t>Writing Learning Outcomes - Verbs</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8229600" cy="1143000"/>
          </a:xfrm>
        </p:spPr>
        <p:txBody>
          <a:bodyPr>
            <a:normAutofit/>
          </a:bodyPr>
          <a:lstStyle/>
          <a:p>
            <a:pPr fontAlgn="auto">
              <a:spcAft>
                <a:spcPts val="0"/>
              </a:spcAft>
              <a:defRPr/>
            </a:pPr>
            <a:r>
              <a:rPr lang="en-US" dirty="0" smtClean="0"/>
              <a:t>Verbs to be Used</a:t>
            </a:r>
            <a:endParaRPr lang="el-GR"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5" name="Picture 1"/>
          <p:cNvPicPr>
            <a:picLocks noChangeAspect="1" noChangeArrowheads="1"/>
          </p:cNvPicPr>
          <p:nvPr/>
        </p:nvPicPr>
        <p:blipFill>
          <a:blip r:embed="rId2" cstate="print"/>
          <a:srcRect/>
          <a:stretch>
            <a:fillRect/>
          </a:stretch>
        </p:blipFill>
        <p:spPr bwMode="auto">
          <a:xfrm>
            <a:off x="251520" y="1196752"/>
            <a:ext cx="8568952" cy="51125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University of Nicosia</a:t>
            </a:r>
            <a:endParaRPr lang="el-GR" dirty="0"/>
          </a:p>
        </p:txBody>
      </p:sp>
      <p:sp>
        <p:nvSpPr>
          <p:cNvPr id="245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Lucida Sans Unicode" pitchFamily="34" charset="0"/>
            </a:endParaRPr>
          </a:p>
        </p:txBody>
      </p:sp>
      <p:pic>
        <p:nvPicPr>
          <p:cNvPr id="8" name="Picture 2" descr="C:\Users\Pouyioutas.P\Pictures\diploma-supplement-label---university-of-nicosia.jpg"/>
          <p:cNvPicPr>
            <a:picLocks noChangeAspect="1" noChangeArrowheads="1"/>
          </p:cNvPicPr>
          <p:nvPr/>
        </p:nvPicPr>
        <p:blipFill>
          <a:blip r:embed="rId2" cstate="print"/>
          <a:srcRect/>
          <a:stretch>
            <a:fillRect/>
          </a:stretch>
        </p:blipFill>
        <p:spPr bwMode="auto">
          <a:xfrm>
            <a:off x="6444208" y="1340768"/>
            <a:ext cx="2016224" cy="3024419"/>
          </a:xfrm>
          <a:prstGeom prst="rect">
            <a:avLst/>
          </a:prstGeom>
          <a:noFill/>
        </p:spPr>
      </p:pic>
      <p:pic>
        <p:nvPicPr>
          <p:cNvPr id="9" name="Picture 3" descr="C:\Users\Pouyioutas.P\Pictures\ects-label-university-of-nicosia.jpg"/>
          <p:cNvPicPr>
            <a:picLocks noChangeAspect="1" noChangeArrowheads="1"/>
          </p:cNvPicPr>
          <p:nvPr/>
        </p:nvPicPr>
        <p:blipFill>
          <a:blip r:embed="rId3" cstate="print"/>
          <a:srcRect/>
          <a:stretch>
            <a:fillRect/>
          </a:stretch>
        </p:blipFill>
        <p:spPr bwMode="auto">
          <a:xfrm>
            <a:off x="539440" y="1340710"/>
            <a:ext cx="2160352" cy="2952410"/>
          </a:xfrm>
          <a:prstGeom prst="rect">
            <a:avLst/>
          </a:prstGeom>
          <a:noFill/>
        </p:spPr>
      </p:pic>
      <p:pic>
        <p:nvPicPr>
          <p:cNvPr id="10" name="Picture 4" descr="C:\Users\Pouyioutas.P\Pictures\efqm.jpg"/>
          <p:cNvPicPr>
            <a:picLocks noChangeAspect="1" noChangeArrowheads="1"/>
          </p:cNvPicPr>
          <p:nvPr/>
        </p:nvPicPr>
        <p:blipFill>
          <a:blip r:embed="rId4" cstate="print"/>
          <a:srcRect/>
          <a:stretch>
            <a:fillRect/>
          </a:stretch>
        </p:blipFill>
        <p:spPr bwMode="auto">
          <a:xfrm>
            <a:off x="179512" y="5013176"/>
            <a:ext cx="2973710" cy="594742"/>
          </a:xfrm>
          <a:prstGeom prst="rect">
            <a:avLst/>
          </a:prstGeom>
          <a:noFill/>
        </p:spPr>
      </p:pic>
      <p:pic>
        <p:nvPicPr>
          <p:cNvPr id="11" name="Picture 5" descr="C:\Users\Pouyioutas.P\Pictures\eua_member_icon.jpg"/>
          <p:cNvPicPr>
            <a:picLocks noChangeAspect="1" noChangeArrowheads="1"/>
          </p:cNvPicPr>
          <p:nvPr/>
        </p:nvPicPr>
        <p:blipFill>
          <a:blip r:embed="rId5" cstate="print"/>
          <a:srcRect/>
          <a:stretch>
            <a:fillRect/>
          </a:stretch>
        </p:blipFill>
        <p:spPr bwMode="auto">
          <a:xfrm>
            <a:off x="3491880" y="4869160"/>
            <a:ext cx="1849350" cy="739740"/>
          </a:xfrm>
          <a:prstGeom prst="rect">
            <a:avLst/>
          </a:prstGeom>
          <a:noFill/>
        </p:spPr>
      </p:pic>
      <p:pic>
        <p:nvPicPr>
          <p:cNvPr id="12" name="Picture 8" descr="C:\Users\Pouyioutas.P\Pictures\investorsinpeople.jpg"/>
          <p:cNvPicPr>
            <a:picLocks noChangeAspect="1" noChangeArrowheads="1"/>
          </p:cNvPicPr>
          <p:nvPr/>
        </p:nvPicPr>
        <p:blipFill>
          <a:blip r:embed="rId6" cstate="print"/>
          <a:srcRect/>
          <a:stretch>
            <a:fillRect/>
          </a:stretch>
        </p:blipFill>
        <p:spPr bwMode="auto">
          <a:xfrm>
            <a:off x="5580112" y="4725144"/>
            <a:ext cx="3333750" cy="1190625"/>
          </a:xfrm>
          <a:prstGeom prst="rect">
            <a:avLst/>
          </a:prstGeom>
          <a:noFill/>
        </p:spPr>
      </p:pic>
      <p:pic>
        <p:nvPicPr>
          <p:cNvPr id="1026" name="Picture 2" descr="http://www.unic.ac.cy/files/ds-label-2013-2016---university-of-nicosia.jpg"/>
          <p:cNvPicPr>
            <a:picLocks noChangeAspect="1" noChangeArrowheads="1"/>
          </p:cNvPicPr>
          <p:nvPr/>
        </p:nvPicPr>
        <p:blipFill>
          <a:blip r:embed="rId7" cstate="print"/>
          <a:srcRect/>
          <a:stretch>
            <a:fillRect/>
          </a:stretch>
        </p:blipFill>
        <p:spPr bwMode="auto">
          <a:xfrm>
            <a:off x="3563888" y="1340768"/>
            <a:ext cx="2160240" cy="2952328"/>
          </a:xfrm>
          <a:prstGeom prst="rect">
            <a:avLst/>
          </a:prstGeom>
          <a:noFill/>
        </p:spPr>
      </p:pic>
      <p:pic>
        <p:nvPicPr>
          <p:cNvPr id="13" name="Picture 7"/>
          <p:cNvPicPr>
            <a:picLocks noChangeAspect="1" noChangeArrowheads="1"/>
          </p:cNvPicPr>
          <p:nvPr/>
        </p:nvPicPr>
        <p:blipFill>
          <a:blip r:embed="rId8" cstate="print"/>
          <a:srcRect/>
          <a:stretch>
            <a:fillRect/>
          </a:stretch>
        </p:blipFill>
        <p:spPr bwMode="auto">
          <a:xfrm>
            <a:off x="0" y="0"/>
            <a:ext cx="9144000" cy="126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00612"/>
          </a:xfrm>
        </p:spPr>
        <p:txBody>
          <a:bodyPr>
            <a:normAutofit fontScale="85000" lnSpcReduction="20000"/>
          </a:bodyPr>
          <a:lstStyle/>
          <a:p>
            <a:pPr marL="365760" indent="-256032" fontAlgn="auto">
              <a:spcAft>
                <a:spcPts val="0"/>
              </a:spcAft>
              <a:buFont typeface="Wingdings 3"/>
              <a:buChar char=""/>
              <a:defRPr/>
            </a:pPr>
            <a:r>
              <a:rPr lang="en-US" dirty="0" smtClean="0"/>
              <a:t>make students aware of the various database models (emphasis on post-relational models) and database systems</a:t>
            </a:r>
          </a:p>
          <a:p>
            <a:pPr marL="365760" indent="-256032" fontAlgn="auto">
              <a:spcAft>
                <a:spcPts val="0"/>
              </a:spcAft>
              <a:buFont typeface="Wingdings 3"/>
              <a:buChar char=""/>
              <a:defRPr/>
            </a:pPr>
            <a:r>
              <a:rPr lang="en-US" dirty="0" smtClean="0"/>
              <a:t>provide students with deep knowledge for developing database applications and fundamental knowledge for developing web-based database applications</a:t>
            </a:r>
          </a:p>
          <a:p>
            <a:pPr marL="365760" indent="-256032" fontAlgn="auto">
              <a:spcAft>
                <a:spcPts val="0"/>
              </a:spcAft>
              <a:buFont typeface="Wingdings 3"/>
              <a:buChar char=""/>
              <a:defRPr/>
            </a:pPr>
            <a:r>
              <a:rPr lang="en-US" dirty="0" smtClean="0"/>
              <a:t>cover in detail all aspects of the SQL language (including security, authorization, optimization, embedded SQL)</a:t>
            </a:r>
          </a:p>
          <a:p>
            <a:pPr marL="365760" indent="-256032" fontAlgn="auto">
              <a:spcAft>
                <a:spcPts val="0"/>
              </a:spcAft>
              <a:buFont typeface="Wingdings 3"/>
              <a:buChar char=""/>
              <a:defRPr/>
            </a:pPr>
            <a:r>
              <a:rPr lang="en-US" dirty="0" smtClean="0"/>
              <a:t>thoroughly discuss the object-oriented database model, standards and languages and compare this model with the relational model</a:t>
            </a:r>
            <a:endParaRPr lang="el-GR" dirty="0" smtClean="0"/>
          </a:p>
          <a:p>
            <a:pPr marL="365760" indent="-256032" fontAlgn="auto">
              <a:spcAft>
                <a:spcPts val="0"/>
              </a:spcAft>
              <a:buFont typeface="Wingdings 3"/>
              <a:buChar char=""/>
              <a:defRPr/>
            </a:pPr>
            <a:r>
              <a:rPr lang="en-US" dirty="0" smtClean="0"/>
              <a:t>discuss Data Warehousing, OLAP, Data Mining, Web Technology and XML</a:t>
            </a:r>
            <a:endParaRPr lang="el-GR" dirty="0" smtClean="0"/>
          </a:p>
          <a:p>
            <a:pPr marL="365760" indent="-256032" fontAlgn="auto">
              <a:spcAft>
                <a:spcPts val="0"/>
              </a:spcAft>
              <a:buFont typeface="Wingdings 3"/>
              <a:buChar char=""/>
              <a:defRPr/>
            </a:pPr>
            <a:r>
              <a:rPr lang="en-US" dirty="0" smtClean="0"/>
              <a:t>introduce state-of-the art research in the area of databases.</a:t>
            </a:r>
            <a:endParaRPr lang="el-GR" dirty="0" smtClean="0"/>
          </a:p>
        </p:txBody>
      </p:sp>
      <p:sp>
        <p:nvSpPr>
          <p:cNvPr id="4" name="Title 3"/>
          <p:cNvSpPr>
            <a:spLocks noGrp="1"/>
          </p:cNvSpPr>
          <p:nvPr>
            <p:ph type="title"/>
          </p:nvPr>
        </p:nvSpPr>
        <p:spPr/>
        <p:txBody>
          <a:bodyPr/>
          <a:lstStyle/>
          <a:p>
            <a:pPr fontAlgn="auto">
              <a:spcAft>
                <a:spcPts val="0"/>
              </a:spcAft>
              <a:defRPr/>
            </a:pPr>
            <a:r>
              <a:rPr lang="en-US" sz="3200" dirty="0" smtClean="0"/>
              <a:t>Example- The Objectives of the Course are to:</a:t>
            </a:r>
            <a:endParaRPr lang="el-G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62950" cy="4827587"/>
          </a:xfrm>
        </p:spPr>
        <p:txBody>
          <a:bodyPr>
            <a:normAutofit fontScale="85000" lnSpcReduction="10000"/>
          </a:bodyPr>
          <a:lstStyle/>
          <a:p>
            <a:pPr marL="365760" indent="-256032" fontAlgn="auto">
              <a:spcAft>
                <a:spcPts val="0"/>
              </a:spcAft>
              <a:buFont typeface="Wingdings 3"/>
              <a:buChar char=""/>
              <a:defRPr/>
            </a:pPr>
            <a:r>
              <a:rPr lang="en-US" dirty="0" smtClean="0"/>
              <a:t>critically compare and evaluate database models and database systems</a:t>
            </a:r>
            <a:endParaRPr lang="el-GR" dirty="0" smtClean="0"/>
          </a:p>
          <a:p>
            <a:pPr marL="365760" indent="-256032" fontAlgn="auto">
              <a:spcAft>
                <a:spcPts val="0"/>
              </a:spcAft>
              <a:buFont typeface="Wingdings 3"/>
              <a:buChar char=""/>
              <a:defRPr/>
            </a:pPr>
            <a:r>
              <a:rPr lang="en-US" dirty="0" smtClean="0"/>
              <a:t>design and develop database applications using commercially available database systems</a:t>
            </a:r>
            <a:endParaRPr lang="el-GR" dirty="0" smtClean="0"/>
          </a:p>
          <a:p>
            <a:pPr marL="365760" indent="-256032" fontAlgn="auto">
              <a:spcAft>
                <a:spcPts val="0"/>
              </a:spcAft>
              <a:buFont typeface="Wingdings 3"/>
              <a:buChar char=""/>
              <a:defRPr/>
            </a:pPr>
            <a:r>
              <a:rPr lang="en-US" dirty="0" smtClean="0"/>
              <a:t>enhance and fine-tune database applications with regards to security, authorization and optimization </a:t>
            </a:r>
            <a:endParaRPr lang="el-GR" dirty="0" smtClean="0"/>
          </a:p>
          <a:p>
            <a:pPr marL="365760" indent="-256032" fontAlgn="auto">
              <a:spcAft>
                <a:spcPts val="0"/>
              </a:spcAft>
              <a:buFont typeface="Wingdings 3"/>
              <a:buChar char=""/>
              <a:defRPr/>
            </a:pPr>
            <a:r>
              <a:rPr lang="en-US" dirty="0" smtClean="0"/>
              <a:t>develop web-based database applications at an intermediate level</a:t>
            </a:r>
            <a:endParaRPr lang="el-GR" dirty="0" smtClean="0"/>
          </a:p>
          <a:p>
            <a:pPr marL="365760" indent="-256032" fontAlgn="auto">
              <a:spcAft>
                <a:spcPts val="0"/>
              </a:spcAft>
              <a:buFont typeface="Wingdings 3"/>
              <a:buChar char=""/>
              <a:defRPr/>
            </a:pPr>
            <a:r>
              <a:rPr lang="en-US" dirty="0" smtClean="0"/>
              <a:t>critically assess post-relational database models and especially the object-relational database model, standards and languages</a:t>
            </a:r>
            <a:endParaRPr lang="el-GR" dirty="0" smtClean="0"/>
          </a:p>
          <a:p>
            <a:pPr marL="365760" indent="-256032" fontAlgn="auto">
              <a:spcAft>
                <a:spcPts val="0"/>
              </a:spcAft>
              <a:buFont typeface="Wingdings 3"/>
              <a:buChar char=""/>
              <a:defRPr/>
            </a:pPr>
            <a:r>
              <a:rPr lang="en-US" dirty="0" smtClean="0"/>
              <a:t>develop advanced queries using the SQL language</a:t>
            </a:r>
            <a:endParaRPr lang="el-GR" dirty="0" smtClean="0"/>
          </a:p>
          <a:p>
            <a:pPr marL="365760" indent="-256032" fontAlgn="auto">
              <a:spcAft>
                <a:spcPts val="0"/>
              </a:spcAft>
              <a:buFont typeface="Wingdings 3"/>
              <a:buChar char=""/>
              <a:defRPr/>
            </a:pPr>
            <a:r>
              <a:rPr lang="en-US" dirty="0" smtClean="0"/>
              <a:t>research in state-of-the art areas in databases systems.</a:t>
            </a:r>
            <a:endParaRPr lang="el-GR"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lstStyle/>
          <a:p>
            <a:pPr fontAlgn="auto">
              <a:spcAft>
                <a:spcPts val="0"/>
              </a:spcAft>
              <a:defRPr/>
            </a:pPr>
            <a:r>
              <a:rPr lang="en-US" sz="3200" dirty="0" smtClean="0"/>
              <a:t>Example -  After Completing the Course Students are Expected to be Able to:</a:t>
            </a:r>
            <a:endParaRPr lang="el-G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138"/>
            <a:ext cx="8820472" cy="5376862"/>
          </a:xfrm>
        </p:spPr>
        <p:txBody>
          <a:bodyPr>
            <a:noAutofit/>
          </a:bodyPr>
          <a:lstStyle/>
          <a:p>
            <a:pPr>
              <a:buNone/>
            </a:pPr>
            <a:r>
              <a:rPr lang="en-GB" sz="2200" b="1" dirty="0" smtClean="0"/>
              <a:t>Knowledge</a:t>
            </a:r>
          </a:p>
          <a:p>
            <a:pPr>
              <a:buNone/>
            </a:pPr>
            <a:r>
              <a:rPr lang="en-US" sz="2200" dirty="0" smtClean="0"/>
              <a:t>On successful completion of the programme the graduate will:</a:t>
            </a:r>
          </a:p>
          <a:p>
            <a:r>
              <a:rPr lang="en-US" sz="2200" dirty="0" smtClean="0"/>
              <a:t>Have detailed knowledge and understanding of a wide range of business disciplines and the manner in which these are combined in the overall process </a:t>
            </a:r>
            <a:r>
              <a:rPr lang="en-GB" sz="2200" dirty="0" smtClean="0"/>
              <a:t>of business management.</a:t>
            </a:r>
          </a:p>
          <a:p>
            <a:r>
              <a:rPr lang="en-US" sz="2200" dirty="0" smtClean="0"/>
              <a:t>Have a good understanding of mathematics, statistics and their applications.</a:t>
            </a:r>
          </a:p>
          <a:p>
            <a:pPr>
              <a:buNone/>
            </a:pPr>
            <a:r>
              <a:rPr lang="en-GB" sz="2200" b="1" dirty="0" smtClean="0"/>
              <a:t>Know-How and Skill</a:t>
            </a:r>
          </a:p>
          <a:p>
            <a:pPr>
              <a:buNone/>
            </a:pPr>
            <a:r>
              <a:rPr lang="en-US" sz="2200" dirty="0" smtClean="0"/>
              <a:t>On successful completion of the programme the graduate will:</a:t>
            </a:r>
          </a:p>
          <a:p>
            <a:r>
              <a:rPr lang="en-US" sz="2200" dirty="0" smtClean="0"/>
              <a:t>Be able to analyse business problems and propose solutions.</a:t>
            </a:r>
          </a:p>
          <a:p>
            <a:r>
              <a:rPr lang="en-US" sz="2200" dirty="0" smtClean="0"/>
              <a:t>Be able to confidently engage in and successfully resolve building services engineering projects in both the technical and managerial aspects and be able to </a:t>
            </a:r>
            <a:r>
              <a:rPr lang="en-GB" sz="2200" dirty="0" smtClean="0"/>
              <a:t>communicate effectively their resolution.</a:t>
            </a:r>
          </a:p>
        </p:txBody>
      </p:sp>
      <p:sp>
        <p:nvSpPr>
          <p:cNvPr id="4" name="Title 3"/>
          <p:cNvSpPr>
            <a:spLocks noGrp="1"/>
          </p:cNvSpPr>
          <p:nvPr>
            <p:ph type="title"/>
          </p:nvPr>
        </p:nvSpPr>
        <p:spPr/>
        <p:txBody>
          <a:bodyPr>
            <a:normAutofit/>
          </a:bodyPr>
          <a:lstStyle/>
          <a:p>
            <a:r>
              <a:rPr lang="en-US" sz="3200" dirty="0" smtClean="0"/>
              <a:t>Another Example</a:t>
            </a:r>
            <a:br>
              <a:rPr lang="en-US" sz="3200" dirty="0" smtClean="0"/>
            </a:br>
            <a:r>
              <a:rPr lang="en-GB" sz="2400" i="1" dirty="0" smtClean="0"/>
              <a:t>ec.europa.eu/eqf/documents?id=99 </a:t>
            </a: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138"/>
            <a:ext cx="8892480" cy="5376862"/>
          </a:xfrm>
        </p:spPr>
        <p:txBody>
          <a:bodyPr>
            <a:noAutofit/>
          </a:bodyPr>
          <a:lstStyle/>
          <a:p>
            <a:pPr>
              <a:buNone/>
            </a:pPr>
            <a:r>
              <a:rPr lang="en-GB" sz="2000" b="1" dirty="0" smtClean="0"/>
              <a:t>Competence</a:t>
            </a:r>
          </a:p>
          <a:p>
            <a:pPr>
              <a:buNone/>
            </a:pPr>
            <a:r>
              <a:rPr lang="en-US" sz="2000" dirty="0" smtClean="0"/>
              <a:t>On successful completion of this programme the graduate will:</a:t>
            </a:r>
          </a:p>
          <a:p>
            <a:r>
              <a:rPr lang="en-US" sz="2000" i="1" dirty="0" smtClean="0"/>
              <a:t>Have an appreciation of the necessity of national and global sustainable </a:t>
            </a:r>
            <a:r>
              <a:rPr lang="en-GB" sz="2000" i="1" dirty="0" smtClean="0"/>
              <a:t>development.</a:t>
            </a:r>
          </a:p>
          <a:p>
            <a:r>
              <a:rPr lang="en-US" sz="2000" i="1" dirty="0" smtClean="0"/>
              <a:t>Be able to apply concepts and skills learnt in a variety of contexts.</a:t>
            </a:r>
          </a:p>
          <a:p>
            <a:r>
              <a:rPr lang="en-US" sz="2000" i="1" dirty="0" smtClean="0"/>
              <a:t>Be able to research management issues and solutions to issues.</a:t>
            </a:r>
          </a:p>
          <a:p>
            <a:r>
              <a:rPr lang="en-US" sz="2000" i="1" dirty="0" smtClean="0"/>
              <a:t>Appreciate the importance of professional development and of the resources available to keep up to date with new developments in business management.</a:t>
            </a:r>
          </a:p>
          <a:p>
            <a:r>
              <a:rPr lang="en-US" sz="2000" i="1" dirty="0" smtClean="0"/>
              <a:t>Be able to work independently.</a:t>
            </a:r>
          </a:p>
          <a:p>
            <a:r>
              <a:rPr lang="en-US" sz="2000" i="1" dirty="0" smtClean="0"/>
              <a:t>Be able to work effectively in a team.</a:t>
            </a:r>
          </a:p>
          <a:p>
            <a:r>
              <a:rPr lang="en-US" sz="2000" i="1" dirty="0" smtClean="0"/>
              <a:t>Be able to take responsibility for his/her own learning.</a:t>
            </a:r>
          </a:p>
          <a:p>
            <a:r>
              <a:rPr lang="en-US" sz="2000" i="1" dirty="0" smtClean="0"/>
              <a:t>Be able to learn from experiences gained in different contexts.</a:t>
            </a:r>
          </a:p>
          <a:p>
            <a:r>
              <a:rPr lang="en-US" sz="2000" i="1" dirty="0" smtClean="0"/>
              <a:t>Have insights into the dynamics of the management function in the business world.</a:t>
            </a:r>
          </a:p>
        </p:txBody>
      </p:sp>
      <p:sp>
        <p:nvSpPr>
          <p:cNvPr id="4" name="Title 3"/>
          <p:cNvSpPr>
            <a:spLocks noGrp="1"/>
          </p:cNvSpPr>
          <p:nvPr>
            <p:ph type="title"/>
          </p:nvPr>
        </p:nvSpPr>
        <p:spPr/>
        <p:txBody>
          <a:bodyPr>
            <a:normAutofit fontScale="90000"/>
          </a:bodyPr>
          <a:lstStyle/>
          <a:p>
            <a:pPr fontAlgn="auto">
              <a:spcAft>
                <a:spcPts val="0"/>
              </a:spcAft>
              <a:defRPr/>
            </a:pPr>
            <a:r>
              <a:rPr lang="en-US" sz="4000" dirty="0" smtClean="0"/>
              <a:t>Another Example</a:t>
            </a:r>
            <a:br>
              <a:rPr lang="en-US" sz="4000" dirty="0" smtClean="0"/>
            </a:br>
            <a:r>
              <a:rPr lang="en-GB" sz="3200" i="1" dirty="0" smtClean="0"/>
              <a:t>ec.europa.eu/eqf/documents?id=99</a:t>
            </a:r>
            <a:endParaRPr lang="el-G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r>
              <a:rPr lang="en-US" sz="3200" b="1" dirty="0" smtClean="0"/>
              <a:t>S</a:t>
            </a:r>
            <a:r>
              <a:rPr lang="en-US" dirty="0" smtClean="0"/>
              <a:t>pecific (clear and unambiguous, clearly communicated to and understood by students)</a:t>
            </a:r>
          </a:p>
          <a:p>
            <a:r>
              <a:rPr lang="en-US" sz="3200" b="1" dirty="0" smtClean="0"/>
              <a:t>M</a:t>
            </a:r>
            <a:r>
              <a:rPr lang="en-US" dirty="0" smtClean="0"/>
              <a:t>easurable (objectively assessed)</a:t>
            </a:r>
          </a:p>
          <a:p>
            <a:r>
              <a:rPr lang="en-US" b="1" dirty="0" smtClean="0"/>
              <a:t>Attainable/A</a:t>
            </a:r>
            <a:r>
              <a:rPr lang="en-US" dirty="0" smtClean="0"/>
              <a:t>chievable (at the right level and possible to be achieved by students)</a:t>
            </a:r>
          </a:p>
          <a:p>
            <a:r>
              <a:rPr lang="en-US" sz="3200" b="1" dirty="0" smtClean="0"/>
              <a:t>R</a:t>
            </a:r>
            <a:r>
              <a:rPr lang="en-US" dirty="0" smtClean="0"/>
              <a:t>ealistic/</a:t>
            </a:r>
            <a:r>
              <a:rPr lang="en-US" sz="2800" b="1" dirty="0" smtClean="0"/>
              <a:t>R</a:t>
            </a:r>
            <a:r>
              <a:rPr lang="en-US" dirty="0" smtClean="0"/>
              <a:t>elevant</a:t>
            </a:r>
          </a:p>
          <a:p>
            <a:r>
              <a:rPr lang="en-US" sz="3200" b="1" dirty="0" smtClean="0"/>
              <a:t>T</a:t>
            </a:r>
            <a:r>
              <a:rPr lang="en-US" dirty="0" smtClean="0"/>
              <a:t>ime Specific (possible to be achieved within the timeframe of the programme/course)</a:t>
            </a:r>
          </a:p>
          <a:p>
            <a:endParaRPr lang="el-GR" dirty="0" smtClean="0"/>
          </a:p>
        </p:txBody>
      </p:sp>
      <p:sp>
        <p:nvSpPr>
          <p:cNvPr id="3" name="Title 2"/>
          <p:cNvSpPr>
            <a:spLocks noGrp="1"/>
          </p:cNvSpPr>
          <p:nvPr>
            <p:ph type="title"/>
          </p:nvPr>
        </p:nvSpPr>
        <p:spPr/>
        <p:txBody>
          <a:bodyPr/>
          <a:lstStyle/>
          <a:p>
            <a:pPr fontAlgn="auto">
              <a:spcAft>
                <a:spcPts val="0"/>
              </a:spcAft>
              <a:defRPr/>
            </a:pPr>
            <a:r>
              <a:rPr lang="en-US" dirty="0" smtClean="0"/>
              <a:t>LOs should be SMART</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539552" y="1484784"/>
            <a:ext cx="8229600" cy="4525962"/>
          </a:xfrm>
        </p:spPr>
        <p:txBody>
          <a:bodyPr/>
          <a:lstStyle/>
          <a:p>
            <a:r>
              <a:rPr lang="en-US" dirty="0" smtClean="0"/>
              <a:t>European Qualifications Framework</a:t>
            </a:r>
          </a:p>
          <a:p>
            <a:r>
              <a:rPr lang="en-US" dirty="0" smtClean="0"/>
              <a:t>European Standards in Disciplines/Subject Areas</a:t>
            </a:r>
          </a:p>
          <a:p>
            <a:r>
              <a:rPr lang="en-US" dirty="0" smtClean="0"/>
              <a:t>National Qualifications Framework</a:t>
            </a:r>
          </a:p>
          <a:p>
            <a:r>
              <a:rPr lang="en-US" dirty="0" smtClean="0"/>
              <a:t>Institutional Level (generic)</a:t>
            </a:r>
          </a:p>
          <a:p>
            <a:r>
              <a:rPr lang="en-US" dirty="0" smtClean="0"/>
              <a:t>Programme Level (subject specific)</a:t>
            </a:r>
          </a:p>
          <a:p>
            <a:r>
              <a:rPr lang="en-US" dirty="0" smtClean="0"/>
              <a:t>Course Level</a:t>
            </a:r>
          </a:p>
          <a:p>
            <a:r>
              <a:rPr lang="en-US" dirty="0" smtClean="0"/>
              <a:t>Task Level</a:t>
            </a:r>
            <a:endParaRPr lang="el-GR" dirty="0" smtClean="0"/>
          </a:p>
        </p:txBody>
      </p:sp>
      <p:sp>
        <p:nvSpPr>
          <p:cNvPr id="3" name="Title 2"/>
          <p:cNvSpPr>
            <a:spLocks noGrp="1"/>
          </p:cNvSpPr>
          <p:nvPr>
            <p:ph type="title"/>
          </p:nvPr>
        </p:nvSpPr>
        <p:spPr/>
        <p:txBody>
          <a:bodyPr/>
          <a:lstStyle/>
          <a:p>
            <a:pPr fontAlgn="auto">
              <a:spcAft>
                <a:spcPts val="0"/>
              </a:spcAft>
              <a:defRPr/>
            </a:pPr>
            <a:r>
              <a:rPr lang="en-US" dirty="0" smtClean="0"/>
              <a:t>LOs at Various Levels</a:t>
            </a:r>
            <a:endParaRPr lang="el-G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04664"/>
            <a:ext cx="8229600" cy="1143000"/>
          </a:xfrm>
        </p:spPr>
        <p:txBody>
          <a:bodyPr>
            <a:normAutofit fontScale="90000"/>
          </a:bodyPr>
          <a:lstStyle/>
          <a:p>
            <a:pPr fontAlgn="auto">
              <a:spcAft>
                <a:spcPts val="0"/>
              </a:spcAft>
              <a:defRPr/>
            </a:pPr>
            <a:r>
              <a:rPr lang="en-US" dirty="0" smtClean="0"/>
              <a:t>European Qualifications Framework</a:t>
            </a:r>
            <a:endParaRPr lang="el-GR" dirty="0"/>
          </a:p>
        </p:txBody>
      </p:sp>
      <p:sp>
        <p:nvSpPr>
          <p:cNvPr id="5" name="Rectangle 4"/>
          <p:cNvSpPr/>
          <p:nvPr/>
        </p:nvSpPr>
        <p:spPr>
          <a:xfrm>
            <a:off x="3275856" y="6237312"/>
            <a:ext cx="5126724" cy="461665"/>
          </a:xfrm>
          <a:prstGeom prst="rect">
            <a:avLst/>
          </a:prstGeom>
        </p:spPr>
        <p:txBody>
          <a:bodyPr wrap="none">
            <a:spAutoFit/>
          </a:bodyPr>
          <a:lstStyle/>
          <a:p>
            <a:r>
              <a:rPr lang="en-US" dirty="0" smtClean="0">
                <a:hlinkClick r:id="rId2"/>
              </a:rPr>
              <a:t>http://</a:t>
            </a:r>
            <a:r>
              <a:rPr lang="en-US" sz="2400" dirty="0" smtClean="0">
                <a:hlinkClick r:id="rId2"/>
              </a:rPr>
              <a:t>ec.europa.eu/eqf/home_en.htm</a:t>
            </a:r>
            <a:r>
              <a:rPr lang="en-US" sz="2400" dirty="0" smtClean="0"/>
              <a:t> </a:t>
            </a:r>
            <a:endParaRPr lang="en-US" sz="24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11560" y="2996952"/>
            <a:ext cx="7703914" cy="29591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483768" y="1484784"/>
            <a:ext cx="5813301"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dirty="0" smtClean="0"/>
              <a:t>National Qualifications Frameworks</a:t>
            </a:r>
            <a:endParaRPr lang="el-GR" dirty="0"/>
          </a:p>
        </p:txBody>
      </p:sp>
      <p:sp>
        <p:nvSpPr>
          <p:cNvPr id="245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Lucida Sans Unicode" pitchFamily="34" charset="0"/>
            </a:endParaRPr>
          </a:p>
        </p:txBody>
      </p:sp>
      <p:pic>
        <p:nvPicPr>
          <p:cNvPr id="24580" name="Picture 1"/>
          <p:cNvPicPr>
            <a:picLocks noChangeAspect="1" noChangeArrowheads="1"/>
          </p:cNvPicPr>
          <p:nvPr/>
        </p:nvPicPr>
        <p:blipFill>
          <a:blip r:embed="rId2" cstate="print"/>
          <a:srcRect/>
          <a:stretch>
            <a:fillRect/>
          </a:stretch>
        </p:blipFill>
        <p:spPr bwMode="auto">
          <a:xfrm>
            <a:off x="611188" y="1628775"/>
            <a:ext cx="7848600" cy="3816350"/>
          </a:xfrm>
          <a:prstGeom prst="rect">
            <a:avLst/>
          </a:prstGeom>
          <a:noFill/>
          <a:ln w="9525">
            <a:noFill/>
            <a:miter lim="800000"/>
            <a:headEnd/>
            <a:tailEnd/>
          </a:ln>
        </p:spPr>
      </p:pic>
      <p:sp>
        <p:nvSpPr>
          <p:cNvPr id="24581" name="Rectangle 3"/>
          <p:cNvSpPr>
            <a:spLocks noChangeArrowheads="1"/>
          </p:cNvSpPr>
          <p:nvPr/>
        </p:nvSpPr>
        <p:spPr bwMode="auto">
          <a:xfrm>
            <a:off x="536575" y="5492750"/>
            <a:ext cx="8345488" cy="646113"/>
          </a:xfrm>
          <a:prstGeom prst="rect">
            <a:avLst/>
          </a:prstGeom>
          <a:noFill/>
          <a:ln w="9525">
            <a:noFill/>
            <a:miter lim="800000"/>
            <a:headEnd/>
            <a:tailEnd/>
          </a:ln>
        </p:spPr>
        <p:txBody>
          <a:bodyPr wrap="none" anchor="ctr">
            <a:spAutoFit/>
          </a:bodyPr>
          <a:lstStyle/>
          <a:p>
            <a:pPr algn="just"/>
            <a:r>
              <a:rPr lang="en-GB" b="1" dirty="0">
                <a:ea typeface="Times New Roman" pitchFamily="18" charset="0"/>
                <a:cs typeface="Arial" charset="0"/>
              </a:rPr>
              <a:t>Figure 1 : Mapping NQFs to EQF (adopted from EQF Newsletter April 2010 </a:t>
            </a:r>
          </a:p>
          <a:p>
            <a:pPr algn="just"/>
            <a:r>
              <a:rPr lang="en-US" b="1" u="sng" dirty="0">
                <a:ea typeface="Times New Roman" pitchFamily="18" charset="0"/>
                <a:cs typeface="Arial" charset="0"/>
                <a:hlinkClick r:id="rId3"/>
              </a:rPr>
              <a:t>eac-eqf-newsletter@ec.europa.eu</a:t>
            </a:r>
            <a:r>
              <a:rPr lang="en-US" b="1" u="sng" dirty="0">
                <a:ea typeface="Times New Roman" pitchFamily="18" charset="0"/>
                <a:cs typeface="Arial" charset="0"/>
              </a:rPr>
              <a:t>)</a:t>
            </a:r>
            <a:endParaRPr lang="en-US" b="1" dirty="0">
              <a:ea typeface="Times New Roman" pitchFamily="18" charset="0"/>
              <a:cs typeface="Arial" charset="0"/>
            </a:endParaRPr>
          </a:p>
        </p:txBody>
      </p:sp>
      <p:pic>
        <p:nvPicPr>
          <p:cNvPr id="7" name="Picture 6"/>
          <p:cNvPicPr>
            <a:picLocks noChangeAspect="1" noChangeArrowheads="1"/>
          </p:cNvPicPr>
          <p:nvPr/>
        </p:nvPicPr>
        <p:blipFill>
          <a:blip r:embed="rId4" cstate="print"/>
          <a:srcRect/>
          <a:stretch>
            <a:fillRect/>
          </a:stretch>
        </p:blipFill>
        <p:spPr bwMode="auto">
          <a:xfrm>
            <a:off x="647564" y="1520788"/>
            <a:ext cx="7848872" cy="38164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352928" cy="5544616"/>
          </a:xfrm>
        </p:spPr>
        <p:txBody>
          <a:bodyPr>
            <a:normAutofit fontScale="92500"/>
          </a:bodyPr>
          <a:lstStyle/>
          <a:p>
            <a:pPr marL="365760" indent="-256032" fontAlgn="auto">
              <a:spcAft>
                <a:spcPts val="0"/>
              </a:spcAft>
              <a:buFont typeface="Wingdings 3"/>
              <a:buChar char=""/>
              <a:defRPr/>
            </a:pPr>
            <a:r>
              <a:rPr lang="en-US" dirty="0" smtClean="0"/>
              <a:t>ECTS and LOs</a:t>
            </a:r>
          </a:p>
          <a:p>
            <a:pPr marL="708216" lvl="1" indent="-342900" fontAlgn="auto">
              <a:spcAft>
                <a:spcPts val="0"/>
              </a:spcAft>
              <a:defRPr/>
            </a:pPr>
            <a:r>
              <a:rPr lang="en-US" dirty="0" smtClean="0"/>
              <a:t>ECTS Label requires that all programmes and courses are expressed using LOs  </a:t>
            </a:r>
          </a:p>
          <a:p>
            <a:pPr marL="708216" lvl="1" indent="-342900" fontAlgn="auto">
              <a:spcAft>
                <a:spcPts val="0"/>
              </a:spcAft>
              <a:buNone/>
              <a:defRPr/>
            </a:pPr>
            <a:r>
              <a:rPr lang="en-US" dirty="0" smtClean="0"/>
              <a:t>	</a:t>
            </a:r>
            <a:r>
              <a:rPr lang="en-US" dirty="0" smtClean="0">
                <a:hlinkClick r:id="rId2"/>
              </a:rPr>
              <a:t>http</a:t>
            </a:r>
            <a:r>
              <a:rPr lang="en-US" dirty="0">
                <a:hlinkClick r:id="rId2"/>
              </a:rPr>
              <a:t>://www.unic.ac.cy/bachelor-degrees/dance-4-years</a:t>
            </a:r>
            <a:r>
              <a:rPr lang="en-US" dirty="0" smtClean="0">
                <a:hlinkClick r:id="rId2"/>
              </a:rPr>
              <a:t>-bachelor</a:t>
            </a:r>
            <a:r>
              <a:rPr lang="en-US" dirty="0">
                <a:hlinkClick r:id="rId2"/>
              </a:rPr>
              <a:t>-of-arts/learning-</a:t>
            </a:r>
            <a:r>
              <a:rPr lang="en-US" dirty="0" smtClean="0">
                <a:hlinkClick r:id="rId2"/>
              </a:rPr>
              <a:t>outcomes</a:t>
            </a:r>
            <a:r>
              <a:rPr lang="en-US" dirty="0" smtClean="0"/>
              <a:t> </a:t>
            </a:r>
          </a:p>
          <a:p>
            <a:pPr marL="708025" lvl="1" indent="9525" fontAlgn="auto">
              <a:spcAft>
                <a:spcPts val="0"/>
              </a:spcAft>
              <a:buNone/>
              <a:defRPr/>
            </a:pPr>
            <a:r>
              <a:rPr lang="en-US" dirty="0" smtClean="0">
                <a:hlinkClick r:id="rId3"/>
              </a:rPr>
              <a:t>http</a:t>
            </a:r>
            <a:r>
              <a:rPr lang="en-US" dirty="0">
                <a:hlinkClick r:id="rId3"/>
              </a:rPr>
              <a:t>://</a:t>
            </a:r>
            <a:r>
              <a:rPr lang="en-US" dirty="0" smtClean="0">
                <a:hlinkClick r:id="rId3"/>
              </a:rPr>
              <a:t>www.unic.ac.cy/bachelor-degrees/social-work-4-years-bachelor-of-science-0/learning-outcomes</a:t>
            </a:r>
            <a:r>
              <a:rPr lang="en-US" dirty="0" smtClean="0"/>
              <a:t>  </a:t>
            </a:r>
          </a:p>
          <a:p>
            <a:pPr marL="708025" lvl="1" indent="9525" fontAlgn="auto">
              <a:spcAft>
                <a:spcPts val="0"/>
              </a:spcAft>
              <a:buNone/>
              <a:defRPr/>
            </a:pPr>
            <a:r>
              <a:rPr lang="en-US" dirty="0" smtClean="0">
                <a:hlinkClick r:id="rId4"/>
              </a:rPr>
              <a:t>http://www.unic.ac.cy/ECTS_Syllabi/COMP-511.pdf</a:t>
            </a:r>
            <a:endParaRPr lang="en-US" dirty="0" smtClean="0"/>
          </a:p>
          <a:p>
            <a:pPr marL="708025" lvl="1" indent="9525" fontAlgn="auto">
              <a:spcAft>
                <a:spcPts val="0"/>
              </a:spcAft>
              <a:buNone/>
              <a:defRPr/>
            </a:pPr>
            <a:r>
              <a:rPr lang="en-US" dirty="0" smtClean="0">
                <a:hlinkClick r:id="rId5"/>
              </a:rPr>
              <a:t>http://www.unic.ac.cy/ECTS_Syllabi/NUTR-520.pdf</a:t>
            </a:r>
            <a:endParaRPr lang="en-US" dirty="0" smtClean="0"/>
          </a:p>
          <a:p>
            <a:pPr marL="708025" lvl="1" indent="9525" fontAlgn="auto">
              <a:spcAft>
                <a:spcPts val="0"/>
              </a:spcAft>
              <a:buNone/>
              <a:defRPr/>
            </a:pPr>
            <a:r>
              <a:rPr lang="en-US" dirty="0" smtClean="0">
                <a:hlinkClick r:id="rId6"/>
              </a:rPr>
              <a:t>http://www.hqaa.gr/index.php?option=com_content&amp;view=article&amp;id=154&amp;Itemid=253&amp;lang=en</a:t>
            </a:r>
            <a:r>
              <a:rPr lang="en-US" dirty="0" smtClean="0"/>
              <a:t> </a:t>
            </a:r>
          </a:p>
          <a:p>
            <a:pPr marL="365760" indent="-256032" fontAlgn="auto">
              <a:spcAft>
                <a:spcPts val="0"/>
              </a:spcAft>
              <a:buFont typeface="Wingdings 3"/>
              <a:buChar char=""/>
              <a:defRPr/>
            </a:pPr>
            <a:r>
              <a:rPr lang="en-US" dirty="0" smtClean="0"/>
              <a:t>Diploma Supplement Label and LOs</a:t>
            </a:r>
          </a:p>
          <a:p>
            <a:pPr marL="708216" lvl="1" indent="-342900" fontAlgn="auto">
              <a:spcAft>
                <a:spcPts val="0"/>
              </a:spcAft>
              <a:defRPr/>
            </a:pPr>
            <a:r>
              <a:rPr lang="en-US" dirty="0" smtClean="0"/>
              <a:t>section on LOs of the programme</a:t>
            </a:r>
          </a:p>
          <a:p>
            <a:pPr marL="708025" lvl="1" indent="9525" fontAlgn="auto">
              <a:spcAft>
                <a:spcPts val="0"/>
              </a:spcAft>
              <a:buNone/>
              <a:defRPr/>
            </a:pPr>
            <a:r>
              <a:rPr lang="en-US" dirty="0" smtClean="0">
                <a:hlinkClick r:id="rId7"/>
              </a:rPr>
              <a:t>http://dcbhm58xdznta.cloudfront.net/files/diploma_supplemennt_sample_sep_2013-2.pdf</a:t>
            </a:r>
            <a:r>
              <a:rPr lang="en-US" dirty="0" smtClean="0"/>
              <a:t> </a:t>
            </a:r>
          </a:p>
        </p:txBody>
      </p:sp>
      <p:sp>
        <p:nvSpPr>
          <p:cNvPr id="4" name="Title 3"/>
          <p:cNvSpPr>
            <a:spLocks noGrp="1"/>
          </p:cNvSpPr>
          <p:nvPr>
            <p:ph type="title"/>
          </p:nvPr>
        </p:nvSpPr>
        <p:spPr>
          <a:xfrm>
            <a:off x="467544" y="0"/>
            <a:ext cx="8229600" cy="1143000"/>
          </a:xfrm>
        </p:spPr>
        <p:txBody>
          <a:bodyPr/>
          <a:lstStyle/>
          <a:p>
            <a:pPr fontAlgn="auto">
              <a:spcAft>
                <a:spcPts val="0"/>
              </a:spcAft>
              <a:defRPr/>
            </a:pPr>
            <a:r>
              <a:rPr lang="en-US" dirty="0" smtClean="0"/>
              <a:t>LOs and EHEAR</a:t>
            </a:r>
            <a:endParaRPr lang="el-GR" dirty="0"/>
          </a:p>
        </p:txBody>
      </p:sp>
    </p:spTree>
    <p:extLst>
      <p:ext uri="{BB962C8B-B14F-4D97-AF65-F5344CB8AC3E}">
        <p14:creationId xmlns:p14="http://schemas.microsoft.com/office/powerpoint/2010/main" xmlns="" val="1536713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29600" cy="5544616"/>
          </a:xfrm>
        </p:spPr>
        <p:txBody>
          <a:bodyPr>
            <a:normAutofit lnSpcReduction="10000"/>
          </a:bodyPr>
          <a:lstStyle/>
          <a:p>
            <a:pPr marL="365760" indent="-256032" fontAlgn="auto">
              <a:spcAft>
                <a:spcPts val="0"/>
              </a:spcAft>
              <a:buFont typeface="Wingdings 3"/>
              <a:buChar char=""/>
              <a:defRPr/>
            </a:pPr>
            <a:r>
              <a:rPr lang="en-US" dirty="0" smtClean="0"/>
              <a:t>European Qualifications Framework</a:t>
            </a:r>
          </a:p>
          <a:p>
            <a:pPr marL="708216" lvl="1" indent="-342900" fontAlgn="auto">
              <a:spcAft>
                <a:spcPts val="0"/>
              </a:spcAft>
              <a:defRPr/>
            </a:pPr>
            <a:r>
              <a:rPr lang="en-US" dirty="0" smtClean="0"/>
              <a:t>is defined using LOs</a:t>
            </a:r>
          </a:p>
          <a:p>
            <a:pPr marL="365760" indent="-256032" fontAlgn="auto">
              <a:spcAft>
                <a:spcPts val="0"/>
              </a:spcAft>
              <a:buFont typeface="Wingdings 3"/>
              <a:buChar char=""/>
              <a:defRPr/>
            </a:pPr>
            <a:r>
              <a:rPr lang="en-US" dirty="0" smtClean="0"/>
              <a:t>National Qualifications Frameworks</a:t>
            </a:r>
          </a:p>
          <a:p>
            <a:pPr marL="708216" lvl="1" indent="-342900" fontAlgn="auto">
              <a:spcAft>
                <a:spcPts val="0"/>
              </a:spcAft>
              <a:defRPr/>
            </a:pPr>
            <a:r>
              <a:rPr lang="en-US" dirty="0" smtClean="0"/>
              <a:t>are defined using LOs</a:t>
            </a:r>
          </a:p>
          <a:p>
            <a:pPr marL="365760" indent="-256032" fontAlgn="auto">
              <a:spcAft>
                <a:spcPts val="0"/>
              </a:spcAft>
              <a:buFont typeface="Wingdings 3"/>
              <a:buChar char=""/>
              <a:defRPr/>
            </a:pPr>
            <a:r>
              <a:rPr lang="en-US" dirty="0" smtClean="0"/>
              <a:t>Erasmus+ learning agreements are based on Course LOs</a:t>
            </a:r>
          </a:p>
          <a:p>
            <a:pPr marL="365760" indent="-256032" fontAlgn="auto">
              <a:spcAft>
                <a:spcPts val="0"/>
              </a:spcAft>
              <a:buFont typeface="Wingdings 3"/>
              <a:buChar char=""/>
              <a:defRPr/>
            </a:pPr>
            <a:r>
              <a:rPr lang="en-US" dirty="0" smtClean="0"/>
              <a:t>Quality Assurance Agencies require:</a:t>
            </a:r>
          </a:p>
          <a:p>
            <a:pPr marL="708216" lvl="1" indent="-342900" fontAlgn="auto">
              <a:spcAft>
                <a:spcPts val="0"/>
              </a:spcAft>
              <a:defRPr/>
            </a:pPr>
            <a:r>
              <a:rPr lang="en-US" dirty="0" smtClean="0"/>
              <a:t>programmes and courses to be expressed using LOs</a:t>
            </a:r>
          </a:p>
          <a:p>
            <a:pPr marL="708216" lvl="1" indent="-342900" fontAlgn="auto">
              <a:spcAft>
                <a:spcPts val="0"/>
              </a:spcAft>
              <a:defRPr/>
            </a:pPr>
            <a:r>
              <a:rPr lang="en-US" dirty="0" smtClean="0"/>
              <a:t>LOs to be clearly defined</a:t>
            </a:r>
          </a:p>
          <a:p>
            <a:pPr marL="708216" lvl="1" indent="-342900" fontAlgn="auto">
              <a:spcAft>
                <a:spcPts val="0"/>
              </a:spcAft>
              <a:defRPr/>
            </a:pPr>
            <a:r>
              <a:rPr lang="en-US" dirty="0" smtClean="0"/>
              <a:t>LOs to be publically available and known to students</a:t>
            </a:r>
          </a:p>
          <a:p>
            <a:pPr marL="708216" lvl="1" indent="-342900" fontAlgn="auto">
              <a:spcAft>
                <a:spcPts val="0"/>
              </a:spcAft>
              <a:defRPr/>
            </a:pPr>
            <a:r>
              <a:rPr lang="en-US" dirty="0" smtClean="0"/>
              <a:t>the involvement of all stakeholders in creating/reviewing LOs</a:t>
            </a:r>
          </a:p>
        </p:txBody>
      </p:sp>
      <p:sp>
        <p:nvSpPr>
          <p:cNvPr id="4" name="Title 3"/>
          <p:cNvSpPr>
            <a:spLocks noGrp="1"/>
          </p:cNvSpPr>
          <p:nvPr>
            <p:ph type="title"/>
          </p:nvPr>
        </p:nvSpPr>
        <p:spPr>
          <a:xfrm>
            <a:off x="467544" y="0"/>
            <a:ext cx="8229600" cy="1143000"/>
          </a:xfrm>
        </p:spPr>
        <p:txBody>
          <a:bodyPr/>
          <a:lstStyle/>
          <a:p>
            <a:pPr fontAlgn="auto">
              <a:spcAft>
                <a:spcPts val="0"/>
              </a:spcAft>
              <a:defRPr/>
            </a:pPr>
            <a:r>
              <a:rPr lang="en-US" dirty="0" smtClean="0"/>
              <a:t>LOs and EHEAR</a:t>
            </a:r>
            <a:endParaRPr lang="el-GR" dirty="0"/>
          </a:p>
        </p:txBody>
      </p:sp>
    </p:spTree>
    <p:extLst>
      <p:ext uri="{BB962C8B-B14F-4D97-AF65-F5344CB8AC3E}">
        <p14:creationId xmlns:p14="http://schemas.microsoft.com/office/powerpoint/2010/main" xmlns="" val="153671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pPr marL="623888" indent="-514350">
              <a:buFont typeface="Lucida Sans Unicode" pitchFamily="34" charset="0"/>
              <a:buAutoNum type="arabicPeriod"/>
            </a:pPr>
            <a:r>
              <a:rPr lang="en-US" dirty="0" smtClean="0"/>
              <a:t>Aims of the Presentation</a:t>
            </a:r>
          </a:p>
          <a:p>
            <a:pPr marL="623888" indent="-514350">
              <a:buFont typeface="Lucida Sans Unicode" pitchFamily="34" charset="0"/>
              <a:buAutoNum type="arabicPeriod"/>
            </a:pPr>
            <a:r>
              <a:rPr lang="en-US" dirty="0" smtClean="0"/>
              <a:t>Intended </a:t>
            </a:r>
            <a:r>
              <a:rPr lang="en-US" dirty="0"/>
              <a:t>Learning Outcomes of the </a:t>
            </a:r>
            <a:r>
              <a:rPr lang="en-US" dirty="0" smtClean="0"/>
              <a:t>Presentation</a:t>
            </a:r>
          </a:p>
          <a:p>
            <a:pPr marL="623888" indent="-514350">
              <a:buFont typeface="Lucida Sans Unicode" pitchFamily="34" charset="0"/>
              <a:buAutoNum type="arabicPeriod"/>
            </a:pPr>
            <a:r>
              <a:rPr lang="en-US" dirty="0" smtClean="0"/>
              <a:t>European Higher Education Area Reforms</a:t>
            </a:r>
          </a:p>
          <a:p>
            <a:pPr marL="623888" indent="-514350">
              <a:buFont typeface="Lucida Sans Unicode" pitchFamily="34" charset="0"/>
              <a:buAutoNum type="arabicPeriod"/>
            </a:pPr>
            <a:r>
              <a:rPr lang="en-US" dirty="0" smtClean="0"/>
              <a:t>Learning Outcomes</a:t>
            </a:r>
          </a:p>
          <a:p>
            <a:pPr marL="623888" indent="-514350">
              <a:buFont typeface="Lucida Sans Unicode" pitchFamily="34" charset="0"/>
              <a:buAutoNum type="arabicPeriod"/>
            </a:pPr>
            <a:r>
              <a:rPr lang="en-US" dirty="0" smtClean="0"/>
              <a:t>Re-engineering Academic Programmes Using Learning Outcomes</a:t>
            </a:r>
          </a:p>
          <a:p>
            <a:pPr marL="623888" indent="-514350">
              <a:buFont typeface="Lucida Sans Unicode" pitchFamily="34" charset="0"/>
              <a:buAutoNum type="arabicPeriod"/>
            </a:pPr>
            <a:r>
              <a:rPr lang="en-US" dirty="0" smtClean="0"/>
              <a:t>Learning Outcomes and Teaching/Learning Quality  </a:t>
            </a:r>
          </a:p>
          <a:p>
            <a:pPr marL="623888" indent="-514350">
              <a:buFont typeface="Lucida Sans Unicode" pitchFamily="34" charset="0"/>
              <a:buAutoNum type="arabicPeriod"/>
            </a:pPr>
            <a:r>
              <a:rPr lang="en-US" dirty="0" smtClean="0"/>
              <a:t>Conclusions</a:t>
            </a:r>
          </a:p>
        </p:txBody>
      </p:sp>
      <p:sp>
        <p:nvSpPr>
          <p:cNvPr id="4" name="Title 3"/>
          <p:cNvSpPr>
            <a:spLocks noGrp="1"/>
          </p:cNvSpPr>
          <p:nvPr>
            <p:ph type="title"/>
          </p:nvPr>
        </p:nvSpPr>
        <p:spPr/>
        <p:txBody>
          <a:bodyPr/>
          <a:lstStyle/>
          <a:p>
            <a:pPr fontAlgn="auto">
              <a:spcAft>
                <a:spcPts val="0"/>
              </a:spcAft>
              <a:defRPr/>
            </a:pPr>
            <a:r>
              <a:rPr lang="en-US" dirty="0" smtClean="0"/>
              <a:t>Presentation Topics</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424936" cy="5616624"/>
          </a:xfrm>
        </p:spPr>
        <p:txBody>
          <a:bodyPr>
            <a:normAutofit fontScale="77500" lnSpcReduction="20000"/>
          </a:bodyPr>
          <a:lstStyle/>
          <a:p>
            <a:pPr marL="365760" indent="-256032" fontAlgn="auto">
              <a:spcAft>
                <a:spcPts val="0"/>
              </a:spcAft>
              <a:buFont typeface="Wingdings 3"/>
              <a:buChar char=""/>
              <a:defRPr/>
            </a:pPr>
            <a:r>
              <a:rPr lang="en-US" dirty="0" smtClean="0"/>
              <a:t>Provide a common language/platform for transparency, comparability, transferability and recognition of programmes/courses</a:t>
            </a:r>
          </a:p>
          <a:p>
            <a:pPr marL="365760" indent="-256032" fontAlgn="auto">
              <a:spcAft>
                <a:spcPts val="0"/>
              </a:spcAft>
              <a:buFont typeface="Wingdings 3"/>
              <a:buChar char=""/>
              <a:defRPr/>
            </a:pPr>
            <a:r>
              <a:rPr lang="en-US" dirty="0" smtClean="0"/>
              <a:t>Students become aware of what they will be able to do after completion of the courses and the programme</a:t>
            </a:r>
          </a:p>
          <a:p>
            <a:pPr marL="365760" indent="-256032" fontAlgn="auto">
              <a:spcAft>
                <a:spcPts val="0"/>
              </a:spcAft>
              <a:buFont typeface="Wingdings 3"/>
              <a:buChar char=""/>
              <a:defRPr/>
            </a:pPr>
            <a:r>
              <a:rPr lang="en-US" dirty="0" smtClean="0"/>
              <a:t>Professors are forced to rethink of the curriculum and make sure that each LO is assessed</a:t>
            </a:r>
          </a:p>
          <a:p>
            <a:pPr marL="365760" indent="-256032" fontAlgn="auto">
              <a:spcAft>
                <a:spcPts val="0"/>
              </a:spcAft>
              <a:buFont typeface="Wingdings 3"/>
              <a:buChar char=""/>
              <a:defRPr/>
            </a:pPr>
            <a:r>
              <a:rPr lang="en-US" dirty="0" smtClean="0"/>
              <a:t>Employers know what graduates are/should be able to do</a:t>
            </a:r>
          </a:p>
          <a:p>
            <a:pPr marL="365760" indent="-256032" fontAlgn="auto">
              <a:spcAft>
                <a:spcPts val="0"/>
              </a:spcAft>
              <a:buFont typeface="Wingdings 3"/>
              <a:buChar char=""/>
              <a:defRPr/>
            </a:pPr>
            <a:r>
              <a:rPr lang="en-US" dirty="0" smtClean="0"/>
              <a:t>Careers Officers can match employers requirements to graduates knowledge, skills and competences (L0s)</a:t>
            </a:r>
          </a:p>
          <a:p>
            <a:pPr marL="365760" indent="-256032" fontAlgn="auto">
              <a:spcAft>
                <a:spcPts val="0"/>
              </a:spcAft>
              <a:buFont typeface="Wingdings 3"/>
              <a:buChar char=""/>
              <a:defRPr/>
            </a:pPr>
            <a:r>
              <a:rPr lang="en-US" dirty="0" smtClean="0"/>
              <a:t>Erasmus+ co-ordinators and Academic Departments are facilitated when developing exchange agreements for students and academic staff</a:t>
            </a:r>
          </a:p>
          <a:p>
            <a:pPr marL="365760" indent="-256032" fontAlgn="auto">
              <a:spcAft>
                <a:spcPts val="0"/>
              </a:spcAft>
              <a:buFont typeface="Wingdings 3"/>
              <a:buChar char=""/>
              <a:defRPr/>
            </a:pPr>
            <a:r>
              <a:rPr lang="en-US" dirty="0" smtClean="0"/>
              <a:t>Professional Associations can map Programmes to their requirements</a:t>
            </a:r>
          </a:p>
          <a:p>
            <a:pPr marL="365760" indent="-256032" fontAlgn="auto">
              <a:spcAft>
                <a:spcPts val="0"/>
              </a:spcAft>
              <a:buFont typeface="Wingdings 3"/>
              <a:buChar char=""/>
              <a:defRPr/>
            </a:pPr>
            <a:r>
              <a:rPr lang="en-US" dirty="0" smtClean="0"/>
              <a:t>Quality Assurance Agencies are facilitated when conducting audits of programmes and when evaluating European awards (through the EQF-NQF mapping)</a:t>
            </a:r>
          </a:p>
          <a:p>
            <a:pPr marL="365760" indent="-256032" fontAlgn="auto">
              <a:spcAft>
                <a:spcPts val="0"/>
              </a:spcAft>
              <a:buFont typeface="Wingdings 3"/>
              <a:buChar char=""/>
              <a:defRPr/>
            </a:pPr>
            <a:r>
              <a:rPr lang="en-US" dirty="0" smtClean="0"/>
              <a:t>Enforce Accountability</a:t>
            </a:r>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a:xfrm>
            <a:off x="467544" y="0"/>
            <a:ext cx="8229600" cy="1143000"/>
          </a:xfrm>
        </p:spPr>
        <p:txBody>
          <a:bodyPr/>
          <a:lstStyle/>
          <a:p>
            <a:pPr fontAlgn="auto">
              <a:spcAft>
                <a:spcPts val="0"/>
              </a:spcAft>
              <a:defRPr/>
            </a:pPr>
            <a:r>
              <a:rPr lang="en-US" dirty="0" smtClean="0"/>
              <a:t>Usefulness of LOs</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72198"/>
          </a:xfrm>
        </p:spPr>
        <p:txBody>
          <a:bodyPr>
            <a:normAutofit fontScale="92500" lnSpcReduction="20000"/>
          </a:bodyPr>
          <a:lstStyle/>
          <a:p>
            <a:pPr marL="365760" indent="-256032" fontAlgn="auto">
              <a:spcAft>
                <a:spcPts val="0"/>
              </a:spcAft>
              <a:buFont typeface="Wingdings 3"/>
              <a:buChar char=""/>
              <a:defRPr/>
            </a:pPr>
            <a:r>
              <a:rPr lang="en-US" dirty="0" smtClean="0"/>
              <a:t>QAA are in the process of modifying their accreditation/validation rules and procedures to incorporate L0s. QAA audits look for evidence that</a:t>
            </a:r>
          </a:p>
          <a:p>
            <a:pPr marL="621792" lvl="1" fontAlgn="auto">
              <a:spcBef>
                <a:spcPts val="324"/>
              </a:spcBef>
              <a:spcAft>
                <a:spcPts val="0"/>
              </a:spcAft>
              <a:buFont typeface="Verdana"/>
              <a:buChar char="◦"/>
              <a:defRPr/>
            </a:pPr>
            <a:r>
              <a:rPr lang="en-US" dirty="0" smtClean="0"/>
              <a:t>all stakeholders were involved in the formulation of a programme’s LOs</a:t>
            </a:r>
          </a:p>
          <a:p>
            <a:pPr marL="621792" lvl="1" fontAlgn="auto">
              <a:spcBef>
                <a:spcPts val="324"/>
              </a:spcBef>
              <a:spcAft>
                <a:spcPts val="0"/>
              </a:spcAft>
              <a:buFont typeface="Verdana"/>
              <a:buChar char="◦"/>
              <a:defRPr/>
            </a:pPr>
            <a:r>
              <a:rPr lang="en-US" dirty="0" smtClean="0"/>
              <a:t>there is consistency of LOs according to their level (e.g. 1</a:t>
            </a:r>
            <a:r>
              <a:rPr lang="en-US" baseline="30000" dirty="0" smtClean="0"/>
              <a:t>st</a:t>
            </a:r>
            <a:r>
              <a:rPr lang="en-US" dirty="0" smtClean="0"/>
              <a:t> Cycle LOs match EQF and NQF corresponding level)</a:t>
            </a:r>
          </a:p>
          <a:p>
            <a:pPr marL="621792" lvl="1" fontAlgn="auto">
              <a:spcBef>
                <a:spcPts val="324"/>
              </a:spcBef>
              <a:spcAft>
                <a:spcPts val="0"/>
              </a:spcAft>
              <a:buFont typeface="Verdana"/>
              <a:buChar char="◦"/>
              <a:defRPr/>
            </a:pPr>
            <a:r>
              <a:rPr lang="en-US" dirty="0" smtClean="0"/>
              <a:t>there is consistency of a programme’s LOs with the LOs specified in European Standards/Sector frameworks, benchmarks, etc.)</a:t>
            </a:r>
          </a:p>
          <a:p>
            <a:pPr marL="621792" lvl="1" fontAlgn="auto">
              <a:spcBef>
                <a:spcPts val="324"/>
              </a:spcBef>
              <a:spcAft>
                <a:spcPts val="0"/>
              </a:spcAft>
              <a:buFont typeface="Verdana"/>
              <a:buChar char="◦"/>
              <a:defRPr/>
            </a:pPr>
            <a:r>
              <a:rPr lang="en-US" dirty="0" smtClean="0"/>
              <a:t>a programme’s LOs comply with technical qualifications frameworks at National Level</a:t>
            </a:r>
          </a:p>
          <a:p>
            <a:pPr marL="621792" lvl="1" fontAlgn="auto">
              <a:spcBef>
                <a:spcPts val="324"/>
              </a:spcBef>
              <a:spcAft>
                <a:spcPts val="0"/>
              </a:spcAft>
              <a:buFont typeface="Verdana"/>
              <a:buChar char="◦"/>
              <a:defRPr/>
            </a:pPr>
            <a:r>
              <a:rPr lang="en-US" dirty="0" smtClean="0"/>
              <a:t>there is consistency and comparability among LOs across the institution and its programmes</a:t>
            </a:r>
          </a:p>
          <a:p>
            <a:pPr marL="621792" lvl="1" fontAlgn="auto">
              <a:spcBef>
                <a:spcPts val="324"/>
              </a:spcBef>
              <a:spcAft>
                <a:spcPts val="0"/>
              </a:spcAft>
              <a:buFont typeface="Verdana"/>
              <a:buChar char="◦"/>
              <a:defRPr/>
            </a:pPr>
            <a:r>
              <a:rPr lang="en-US" dirty="0" smtClean="0"/>
              <a:t>the institution provides all resources so that LOs are SMART, are assessed and are met by students</a:t>
            </a:r>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fontScale="90000"/>
          </a:bodyPr>
          <a:lstStyle/>
          <a:p>
            <a:pPr fontAlgn="auto">
              <a:spcAft>
                <a:spcPts val="0"/>
              </a:spcAft>
              <a:defRPr/>
            </a:pPr>
            <a:r>
              <a:rPr lang="en-US" dirty="0" smtClean="0"/>
              <a:t>Quality Assurance Agencies and LOs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Accreditation in Lithuania </a:t>
            </a:r>
            <a:endParaRPr lang="el-GR" dirty="0"/>
          </a:p>
        </p:txBody>
      </p:sp>
      <p:graphicFrame>
        <p:nvGraphicFramePr>
          <p:cNvPr id="7" name="Group 97"/>
          <p:cNvGraphicFramePr>
            <a:graphicFrameLocks noGrp="1"/>
          </p:cNvGraphicFramePr>
          <p:nvPr>
            <p:ph sz="half" idx="4294967295"/>
            <p:extLst>
              <p:ext uri="{D42A27DB-BD31-4B8C-83A1-F6EECF244321}">
                <p14:modId xmlns:p14="http://schemas.microsoft.com/office/powerpoint/2010/main" xmlns="" val="3108814526"/>
              </p:ext>
            </p:extLst>
          </p:nvPr>
        </p:nvGraphicFramePr>
        <p:xfrm>
          <a:off x="900113" y="1557338"/>
          <a:ext cx="7786687" cy="4600576"/>
        </p:xfrm>
        <a:graphic>
          <a:graphicData uri="http://schemas.openxmlformats.org/drawingml/2006/table">
            <a:tbl>
              <a:tblPr/>
              <a:tblGrid>
                <a:gridCol w="5118100"/>
                <a:gridCol w="2668587"/>
              </a:tblGrid>
              <a:tr h="5651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550017"/>
                          </a:solidFill>
                          <a:effectLst/>
                          <a:latin typeface="Candara" pitchFamily="34" charset="0"/>
                        </a:rPr>
                        <a:t>Evaluation area</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550017"/>
                          </a:solidFill>
                          <a:effectLst/>
                          <a:latin typeface="Candara" pitchFamily="34" charset="0"/>
                        </a:rPr>
                        <a:t>Points</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8230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Programme aims and learning outcomes </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47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Curriculum design </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47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Teaching staff</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47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Facilities and learning resources</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8230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Study process and student assessment</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4778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Programme management</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1-4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r h="477871">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TOTAL</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550017"/>
                          </a:solidFill>
                          <a:effectLst/>
                          <a:latin typeface="Candara" pitchFamily="34" charset="0"/>
                        </a:rPr>
                        <a:t>6-24</a:t>
                      </a:r>
                    </a:p>
                  </a:txBody>
                  <a:tcPr marT="45723" marB="45723" horzOverflow="overflow">
                    <a:lnL w="12700" cap="flat" cmpd="sng" algn="ctr">
                      <a:solidFill>
                        <a:srgbClr val="550017"/>
                      </a:solidFill>
                      <a:prstDash val="solid"/>
                      <a:round/>
                      <a:headEnd type="none" w="med" len="med"/>
                      <a:tailEnd type="none" w="med" len="med"/>
                    </a:lnL>
                    <a:lnR w="12700" cap="flat" cmpd="sng" algn="ctr">
                      <a:solidFill>
                        <a:srgbClr val="550017"/>
                      </a:solidFill>
                      <a:prstDash val="solid"/>
                      <a:round/>
                      <a:headEnd type="none" w="med" len="med"/>
                      <a:tailEnd type="none" w="med" len="med"/>
                    </a:lnR>
                    <a:lnT w="12700" cap="flat" cmpd="sng" algn="ctr">
                      <a:solidFill>
                        <a:srgbClr val="550017"/>
                      </a:solidFill>
                      <a:prstDash val="solid"/>
                      <a:round/>
                      <a:headEnd type="none" w="med" len="med"/>
                      <a:tailEnd type="none" w="med" len="med"/>
                    </a:lnT>
                    <a:lnB w="12700" cap="flat" cmpd="sng" algn="ctr">
                      <a:solidFill>
                        <a:srgbClr val="55001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965486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827587"/>
          </a:xfrm>
        </p:spPr>
        <p:txBody>
          <a:bodyPr>
            <a:normAutofit lnSpcReduction="10000"/>
          </a:bodyPr>
          <a:lstStyle/>
          <a:p>
            <a:pPr marL="365760" lvl="0" indent="-256032" fontAlgn="auto">
              <a:spcAft>
                <a:spcPts val="0"/>
              </a:spcAft>
              <a:buFont typeface="Wingdings 3"/>
              <a:buChar char=""/>
              <a:defRPr/>
            </a:pPr>
            <a:r>
              <a:rPr lang="en-GB" dirty="0"/>
              <a:t>Programme aims and learning outcomes </a:t>
            </a:r>
          </a:p>
          <a:p>
            <a:pPr marL="708216" lvl="1" indent="-342900" fontAlgn="auto">
              <a:spcAft>
                <a:spcPts val="0"/>
              </a:spcAft>
              <a:defRPr/>
            </a:pPr>
            <a:r>
              <a:rPr lang="en-GB" dirty="0" smtClean="0"/>
              <a:t>The </a:t>
            </a:r>
            <a:r>
              <a:rPr lang="en-GB" dirty="0"/>
              <a:t>programme aims and learning outcomes are well defined, clear and publicly </a:t>
            </a:r>
            <a:r>
              <a:rPr lang="en-GB" dirty="0" smtClean="0"/>
              <a:t>accessible</a:t>
            </a:r>
            <a:endParaRPr lang="en-GB" dirty="0"/>
          </a:p>
          <a:p>
            <a:pPr marL="708216" lvl="1" indent="-342900" fontAlgn="auto">
              <a:spcAft>
                <a:spcPts val="0"/>
              </a:spcAft>
              <a:defRPr/>
            </a:pPr>
            <a:r>
              <a:rPr lang="en-GB" dirty="0" smtClean="0"/>
              <a:t>the </a:t>
            </a:r>
            <a:r>
              <a:rPr lang="en-GB" dirty="0"/>
              <a:t>programme aims and learning outcomes are based on the academic and/or professional requirements, public needs and the needs of the labour </a:t>
            </a:r>
            <a:r>
              <a:rPr lang="en-GB" dirty="0" smtClean="0"/>
              <a:t>market</a:t>
            </a:r>
            <a:endParaRPr lang="en-GB" dirty="0"/>
          </a:p>
          <a:p>
            <a:pPr marL="708216" lvl="1" indent="-342900" fontAlgn="auto">
              <a:spcAft>
                <a:spcPts val="0"/>
              </a:spcAft>
              <a:defRPr/>
            </a:pPr>
            <a:r>
              <a:rPr lang="en-GB" dirty="0" smtClean="0"/>
              <a:t>the </a:t>
            </a:r>
            <a:r>
              <a:rPr lang="en-GB" dirty="0"/>
              <a:t>programme aims and learning outcomes are consistent with the type and level of studies and the level of qualifications </a:t>
            </a:r>
            <a:r>
              <a:rPr lang="en-GB" dirty="0" smtClean="0"/>
              <a:t>offered</a:t>
            </a:r>
            <a:endParaRPr lang="en-GB" dirty="0"/>
          </a:p>
          <a:p>
            <a:pPr marL="708216" lvl="1" indent="-342900" fontAlgn="auto">
              <a:spcAft>
                <a:spcPts val="0"/>
              </a:spcAft>
              <a:defRPr/>
            </a:pPr>
            <a:r>
              <a:rPr lang="en-GB" dirty="0" smtClean="0"/>
              <a:t>the </a:t>
            </a:r>
            <a:r>
              <a:rPr lang="en-GB" dirty="0"/>
              <a:t>name of the programme, its learning outcomes, content and the qualifications offered are compatible with each other.</a:t>
            </a:r>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dirty="0" smtClean="0"/>
              <a:t>Accreditation in Lithuania </a:t>
            </a:r>
            <a:endParaRPr lang="el-GR" dirty="0"/>
          </a:p>
        </p:txBody>
      </p:sp>
    </p:spTree>
    <p:extLst>
      <p:ext uri="{BB962C8B-B14F-4D97-AF65-F5344CB8AC3E}">
        <p14:creationId xmlns:p14="http://schemas.microsoft.com/office/powerpoint/2010/main" xmlns="" val="303927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827587"/>
          </a:xfrm>
        </p:spPr>
        <p:txBody>
          <a:bodyPr>
            <a:normAutofit lnSpcReduction="10000"/>
          </a:bodyPr>
          <a:lstStyle/>
          <a:p>
            <a:pPr marL="365760" indent="-256032" fontAlgn="auto">
              <a:spcAft>
                <a:spcPts val="0"/>
              </a:spcAft>
              <a:buFont typeface="Wingdings 3"/>
              <a:buChar char=""/>
              <a:defRPr/>
            </a:pPr>
            <a:r>
              <a:rPr lang="en-GB" dirty="0"/>
              <a:t>C</a:t>
            </a:r>
            <a:r>
              <a:rPr lang="en-GB" dirty="0" smtClean="0"/>
              <a:t>urriculum </a:t>
            </a:r>
            <a:r>
              <a:rPr lang="en-GB" dirty="0"/>
              <a:t>D</a:t>
            </a:r>
            <a:r>
              <a:rPr lang="en-GB" dirty="0" smtClean="0"/>
              <a:t>esign </a:t>
            </a:r>
          </a:p>
          <a:p>
            <a:pPr lvl="1"/>
            <a:r>
              <a:rPr lang="en-GB" sz="2400" dirty="0"/>
              <a:t>the curriculum design meets legal </a:t>
            </a:r>
            <a:r>
              <a:rPr lang="en-GB" sz="2400" dirty="0" smtClean="0"/>
              <a:t>requirements</a:t>
            </a:r>
            <a:endParaRPr lang="en-GB" sz="2400" dirty="0"/>
          </a:p>
          <a:p>
            <a:pPr lvl="1"/>
            <a:r>
              <a:rPr lang="en-GB" sz="2400" dirty="0"/>
              <a:t>study subjects and/or modules are spread evenly, their themes are not </a:t>
            </a:r>
            <a:r>
              <a:rPr lang="en-GB" sz="2400" dirty="0" smtClean="0"/>
              <a:t>repetitive</a:t>
            </a:r>
            <a:endParaRPr lang="en-GB" sz="2400" dirty="0"/>
          </a:p>
          <a:p>
            <a:pPr lvl="1"/>
            <a:r>
              <a:rPr lang="en-GB" sz="2400" dirty="0"/>
              <a:t>the content of the subjects and/or modules is consistent with the type and level of the </a:t>
            </a:r>
            <a:r>
              <a:rPr lang="en-GB" sz="2400" dirty="0" smtClean="0"/>
              <a:t>studies</a:t>
            </a:r>
            <a:endParaRPr lang="en-GB" sz="2400" dirty="0"/>
          </a:p>
          <a:p>
            <a:pPr lvl="1"/>
            <a:r>
              <a:rPr lang="en-GB" sz="2400" dirty="0">
                <a:solidFill>
                  <a:srgbClr val="FF0000"/>
                </a:solidFill>
              </a:rPr>
              <a:t>the content and methods of the subjects/modules are appropriate for the achievement of the intended learning </a:t>
            </a:r>
            <a:r>
              <a:rPr lang="en-GB" sz="2400" dirty="0" smtClean="0">
                <a:solidFill>
                  <a:srgbClr val="FF0000"/>
                </a:solidFill>
              </a:rPr>
              <a:t>outcomes</a:t>
            </a:r>
            <a:endParaRPr lang="en-GB" sz="2400" dirty="0">
              <a:solidFill>
                <a:srgbClr val="FF0000"/>
              </a:solidFill>
            </a:endParaRPr>
          </a:p>
          <a:p>
            <a:pPr lvl="1"/>
            <a:r>
              <a:rPr lang="en-GB" sz="2400" dirty="0">
                <a:solidFill>
                  <a:srgbClr val="FF0000"/>
                </a:solidFill>
              </a:rPr>
              <a:t>the scope of the programme is sufficient to ensure learning </a:t>
            </a:r>
            <a:r>
              <a:rPr lang="en-GB" sz="2400" dirty="0" smtClean="0">
                <a:solidFill>
                  <a:srgbClr val="FF0000"/>
                </a:solidFill>
              </a:rPr>
              <a:t>outcomes</a:t>
            </a:r>
            <a:endParaRPr lang="en-GB" sz="2400" dirty="0">
              <a:solidFill>
                <a:srgbClr val="FF0000"/>
              </a:solidFill>
            </a:endParaRPr>
          </a:p>
          <a:p>
            <a:pPr lvl="1"/>
            <a:r>
              <a:rPr lang="en-GB" sz="2400" dirty="0"/>
              <a:t>the content of the programme reflects the latest achievements in science, art and technologies.</a:t>
            </a:r>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dirty="0" smtClean="0"/>
              <a:t>Accreditation in Lithuania </a:t>
            </a:r>
            <a:endParaRPr lang="el-GR" dirty="0"/>
          </a:p>
        </p:txBody>
      </p:sp>
    </p:spTree>
    <p:extLst>
      <p:ext uri="{BB962C8B-B14F-4D97-AF65-F5344CB8AC3E}">
        <p14:creationId xmlns:p14="http://schemas.microsoft.com/office/powerpoint/2010/main" xmlns="" val="3516767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827587"/>
          </a:xfrm>
        </p:spPr>
        <p:txBody>
          <a:bodyPr>
            <a:normAutofit fontScale="92500" lnSpcReduction="10000"/>
          </a:bodyPr>
          <a:lstStyle/>
          <a:p>
            <a:pPr>
              <a:lnSpc>
                <a:spcPct val="80000"/>
              </a:lnSpc>
            </a:pPr>
            <a:r>
              <a:rPr lang="en-GB" sz="2800" u="sng" dirty="0" smtClean="0">
                <a:latin typeface="Candara" charset="0"/>
              </a:rPr>
              <a:t>If</a:t>
            </a:r>
            <a:r>
              <a:rPr lang="en-GB" sz="2800" dirty="0" smtClean="0">
                <a:latin typeface="Candara" charset="0"/>
              </a:rPr>
              <a:t> (total number of points &gt;= 18)  </a:t>
            </a:r>
            <a:r>
              <a:rPr lang="en-GB" sz="2800" u="sng" dirty="0" smtClean="0">
                <a:latin typeface="Candara" charset="0"/>
              </a:rPr>
              <a:t>and</a:t>
            </a:r>
            <a:r>
              <a:rPr lang="en-GB" sz="2800" dirty="0" smtClean="0">
                <a:latin typeface="Candara" charset="0"/>
              </a:rPr>
              <a:t> </a:t>
            </a:r>
          </a:p>
          <a:p>
            <a:pPr marL="109537" indent="0">
              <a:lnSpc>
                <a:spcPct val="80000"/>
              </a:lnSpc>
              <a:buNone/>
            </a:pPr>
            <a:r>
              <a:rPr lang="en-GB" sz="2800" dirty="0">
                <a:latin typeface="Candara" charset="0"/>
              </a:rPr>
              <a:t> </a:t>
            </a:r>
            <a:r>
              <a:rPr lang="en-GB" sz="2800" dirty="0" smtClean="0">
                <a:latin typeface="Candara" charset="0"/>
              </a:rPr>
              <a:t>      (each evaluation area &gt;= 3) </a:t>
            </a:r>
            <a:r>
              <a:rPr lang="en-GB" sz="2800" u="sng" dirty="0">
                <a:latin typeface="Candara" charset="0"/>
              </a:rPr>
              <a:t>then</a:t>
            </a:r>
            <a:r>
              <a:rPr lang="en-GB" sz="2800" dirty="0" smtClean="0">
                <a:latin typeface="Candara" charset="0"/>
              </a:rPr>
              <a:t> </a:t>
            </a:r>
          </a:p>
          <a:p>
            <a:pPr marL="109537" indent="0">
              <a:lnSpc>
                <a:spcPct val="80000"/>
              </a:lnSpc>
              <a:buNone/>
            </a:pPr>
            <a:r>
              <a:rPr lang="en-GB" sz="2800" dirty="0">
                <a:latin typeface="Candara" charset="0"/>
              </a:rPr>
              <a:t> </a:t>
            </a:r>
            <a:r>
              <a:rPr lang="en-GB" sz="2800" dirty="0" smtClean="0">
                <a:latin typeface="Candara" charset="0"/>
              </a:rPr>
              <a:t>              6 </a:t>
            </a:r>
            <a:r>
              <a:rPr lang="en-GB" sz="2800" dirty="0">
                <a:latin typeface="Candara" charset="0"/>
              </a:rPr>
              <a:t>years </a:t>
            </a:r>
            <a:r>
              <a:rPr lang="en-GB" sz="2800" dirty="0" smtClean="0">
                <a:latin typeface="Candara" charset="0"/>
              </a:rPr>
              <a:t>Accreditation</a:t>
            </a:r>
          </a:p>
          <a:p>
            <a:pPr marL="109537" indent="0">
              <a:lnSpc>
                <a:spcPct val="80000"/>
              </a:lnSpc>
              <a:buNone/>
            </a:pPr>
            <a:r>
              <a:rPr lang="en-GB" sz="2800" dirty="0" smtClean="0">
                <a:latin typeface="Candara" charset="0"/>
              </a:rPr>
              <a:t>  </a:t>
            </a:r>
            <a:r>
              <a:rPr lang="en-GB" sz="2800" u="sng" dirty="0">
                <a:latin typeface="Candara" charset="0"/>
              </a:rPr>
              <a:t>else if </a:t>
            </a:r>
          </a:p>
          <a:p>
            <a:pPr marL="109537" indent="0">
              <a:lnSpc>
                <a:spcPct val="80000"/>
              </a:lnSpc>
              <a:buNone/>
            </a:pPr>
            <a:r>
              <a:rPr lang="en-GB" sz="2800" dirty="0">
                <a:latin typeface="Candara" charset="0"/>
              </a:rPr>
              <a:t> </a:t>
            </a:r>
            <a:r>
              <a:rPr lang="en-GB" sz="2800" dirty="0" smtClean="0">
                <a:latin typeface="Candara" charset="0"/>
              </a:rPr>
              <a:t>  (total </a:t>
            </a:r>
            <a:r>
              <a:rPr lang="en-GB" sz="2800" dirty="0">
                <a:latin typeface="Candara" charset="0"/>
              </a:rPr>
              <a:t>number of points &gt;= </a:t>
            </a:r>
            <a:r>
              <a:rPr lang="en-GB" sz="2800" dirty="0" smtClean="0">
                <a:latin typeface="Candara" charset="0"/>
              </a:rPr>
              <a:t>12)  </a:t>
            </a:r>
            <a:r>
              <a:rPr lang="en-GB" sz="2800" u="sng" dirty="0">
                <a:latin typeface="Candara" charset="0"/>
              </a:rPr>
              <a:t>and</a:t>
            </a:r>
            <a:r>
              <a:rPr lang="en-GB" sz="2800" dirty="0">
                <a:latin typeface="Candara" charset="0"/>
              </a:rPr>
              <a:t> </a:t>
            </a:r>
            <a:endParaRPr lang="en-GB" sz="2800" dirty="0" smtClean="0">
              <a:latin typeface="Candara" charset="0"/>
            </a:endParaRPr>
          </a:p>
          <a:p>
            <a:pPr marL="109537" indent="0">
              <a:lnSpc>
                <a:spcPct val="90000"/>
              </a:lnSpc>
              <a:buNone/>
            </a:pPr>
            <a:r>
              <a:rPr lang="en-GB" sz="2800" dirty="0">
                <a:latin typeface="Candara" charset="0"/>
              </a:rPr>
              <a:t> </a:t>
            </a:r>
            <a:r>
              <a:rPr lang="en-GB" sz="2800" dirty="0" smtClean="0">
                <a:latin typeface="Candara" charset="0"/>
              </a:rPr>
              <a:t>       (each </a:t>
            </a:r>
            <a:r>
              <a:rPr lang="en-GB" sz="2800" dirty="0">
                <a:latin typeface="Candara" charset="0"/>
              </a:rPr>
              <a:t>evaluation area is &gt;= </a:t>
            </a:r>
            <a:r>
              <a:rPr lang="en-GB" sz="2800" dirty="0" smtClean="0">
                <a:latin typeface="Candara" charset="0"/>
              </a:rPr>
              <a:t>2) </a:t>
            </a:r>
            <a:r>
              <a:rPr lang="en-GB" sz="2800" u="sng" dirty="0">
                <a:latin typeface="Candara" charset="0"/>
              </a:rPr>
              <a:t>then</a:t>
            </a:r>
          </a:p>
          <a:p>
            <a:pPr marL="109537" indent="0">
              <a:lnSpc>
                <a:spcPct val="80000"/>
              </a:lnSpc>
              <a:buNone/>
            </a:pPr>
            <a:r>
              <a:rPr lang="en-GB" sz="2800" dirty="0">
                <a:latin typeface="Candara" charset="0"/>
              </a:rPr>
              <a:t> </a:t>
            </a:r>
            <a:r>
              <a:rPr lang="en-GB" sz="2800" dirty="0" smtClean="0">
                <a:latin typeface="Candara" charset="0"/>
              </a:rPr>
              <a:t>             3 </a:t>
            </a:r>
            <a:r>
              <a:rPr lang="en-GB" sz="2800" dirty="0">
                <a:latin typeface="Candara" charset="0"/>
              </a:rPr>
              <a:t>years </a:t>
            </a:r>
            <a:r>
              <a:rPr lang="en-GB" sz="2800" dirty="0" smtClean="0">
                <a:latin typeface="Candara" charset="0"/>
              </a:rPr>
              <a:t>Accreditation</a:t>
            </a:r>
          </a:p>
          <a:p>
            <a:pPr marL="109537" indent="0">
              <a:lnSpc>
                <a:spcPct val="80000"/>
              </a:lnSpc>
              <a:buNone/>
            </a:pPr>
            <a:r>
              <a:rPr lang="en-GB" sz="2800" dirty="0">
                <a:latin typeface="Candara" charset="0"/>
              </a:rPr>
              <a:t> </a:t>
            </a:r>
            <a:r>
              <a:rPr lang="en-GB" sz="2800" dirty="0" smtClean="0">
                <a:latin typeface="Candara" charset="0"/>
              </a:rPr>
              <a:t>   </a:t>
            </a:r>
            <a:r>
              <a:rPr lang="en-GB" sz="2800" u="sng" dirty="0">
                <a:latin typeface="Candara" charset="0"/>
              </a:rPr>
              <a:t>else</a:t>
            </a:r>
          </a:p>
          <a:p>
            <a:pPr marL="109537" indent="0">
              <a:lnSpc>
                <a:spcPct val="80000"/>
              </a:lnSpc>
              <a:buNone/>
            </a:pPr>
            <a:r>
              <a:rPr lang="en-GB" sz="2800" dirty="0">
                <a:latin typeface="Candara" charset="0"/>
              </a:rPr>
              <a:t> </a:t>
            </a:r>
            <a:r>
              <a:rPr lang="en-GB" sz="2800" dirty="0" smtClean="0">
                <a:latin typeface="Candara" charset="0"/>
              </a:rPr>
              <a:t>            no accreditation;</a:t>
            </a:r>
          </a:p>
          <a:p>
            <a:pPr marL="109537" indent="0">
              <a:lnSpc>
                <a:spcPct val="80000"/>
              </a:lnSpc>
              <a:buNone/>
            </a:pPr>
            <a:endParaRPr lang="en-GB" sz="2800" dirty="0" smtClean="0">
              <a:latin typeface="Candara" charset="0"/>
            </a:endParaRPr>
          </a:p>
          <a:p>
            <a:pPr marL="109537" indent="0">
              <a:lnSpc>
                <a:spcPct val="80000"/>
              </a:lnSpc>
              <a:buNone/>
            </a:pPr>
            <a:r>
              <a:rPr lang="en-GB" sz="2800" dirty="0">
                <a:latin typeface="Candara" charset="0"/>
              </a:rPr>
              <a:t> </a:t>
            </a:r>
            <a:r>
              <a:rPr lang="en-GB" sz="2800" dirty="0" smtClean="0">
                <a:latin typeface="Candara" charset="0"/>
              </a:rPr>
              <a:t>   </a:t>
            </a:r>
            <a:r>
              <a:rPr lang="en-GB" sz="2800" u="sng" dirty="0">
                <a:latin typeface="Candara" charset="0"/>
              </a:rPr>
              <a:t>if</a:t>
            </a:r>
            <a:r>
              <a:rPr lang="en-GB" sz="2800" dirty="0" smtClean="0">
                <a:latin typeface="Candara" charset="0"/>
              </a:rPr>
              <a:t> 3 years accreditation in year X </a:t>
            </a:r>
            <a:r>
              <a:rPr lang="en-GB" sz="2800" u="sng" dirty="0">
                <a:latin typeface="Candara" charset="0"/>
              </a:rPr>
              <a:t>and</a:t>
            </a:r>
            <a:endParaRPr lang="en-GB" sz="2800" dirty="0" smtClean="0">
              <a:latin typeface="Candara" charset="0"/>
            </a:endParaRPr>
          </a:p>
          <a:p>
            <a:pPr marL="109537" indent="0">
              <a:lnSpc>
                <a:spcPct val="80000"/>
              </a:lnSpc>
              <a:buNone/>
            </a:pPr>
            <a:r>
              <a:rPr lang="en-GB" sz="2800" dirty="0">
                <a:latin typeface="Candara" charset="0"/>
              </a:rPr>
              <a:t> </a:t>
            </a:r>
            <a:r>
              <a:rPr lang="en-GB" sz="2800" dirty="0" smtClean="0">
                <a:latin typeface="Candara" charset="0"/>
              </a:rPr>
              <a:t>      3 years accreditation in year X+3 </a:t>
            </a:r>
            <a:r>
              <a:rPr lang="en-GB" sz="2800" u="sng" dirty="0" smtClean="0">
                <a:latin typeface="Candara" charset="0"/>
              </a:rPr>
              <a:t>and not</a:t>
            </a:r>
            <a:endParaRPr lang="en-GB" sz="2800" dirty="0">
              <a:latin typeface="Candara" charset="0"/>
            </a:endParaRPr>
          </a:p>
          <a:p>
            <a:pPr marL="109537" indent="0">
              <a:lnSpc>
                <a:spcPct val="80000"/>
              </a:lnSpc>
              <a:buNone/>
            </a:pPr>
            <a:r>
              <a:rPr lang="en-GB" sz="2800" dirty="0" smtClean="0">
                <a:latin typeface="Candara" charset="0"/>
              </a:rPr>
              <a:t>       6 </a:t>
            </a:r>
            <a:r>
              <a:rPr lang="en-GB" sz="2800" dirty="0">
                <a:latin typeface="Candara" charset="0"/>
              </a:rPr>
              <a:t>years accreditation in year X</a:t>
            </a:r>
            <a:r>
              <a:rPr lang="en-GB" sz="2800" dirty="0" smtClean="0">
                <a:latin typeface="Candara" charset="0"/>
              </a:rPr>
              <a:t>+6 </a:t>
            </a:r>
            <a:r>
              <a:rPr lang="en-GB" sz="2800" u="sng" dirty="0">
                <a:latin typeface="Candara" charset="0"/>
              </a:rPr>
              <a:t>then</a:t>
            </a:r>
          </a:p>
          <a:p>
            <a:pPr marL="109537" indent="0">
              <a:lnSpc>
                <a:spcPct val="80000"/>
              </a:lnSpc>
              <a:buNone/>
            </a:pPr>
            <a:r>
              <a:rPr lang="en-GB" sz="2800" dirty="0">
                <a:latin typeface="Candara" charset="0"/>
              </a:rPr>
              <a:t> </a:t>
            </a:r>
            <a:r>
              <a:rPr lang="en-GB" sz="2800" dirty="0" smtClean="0">
                <a:latin typeface="Candara" charset="0"/>
              </a:rPr>
              <a:t>             no accreditation.</a:t>
            </a:r>
          </a:p>
          <a:p>
            <a:pPr marL="109537" indent="0">
              <a:lnSpc>
                <a:spcPct val="80000"/>
              </a:lnSpc>
              <a:buNone/>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dirty="0" smtClean="0"/>
              <a:t>Accreditation in Lithuania </a:t>
            </a:r>
            <a:endParaRPr lang="el-GR" dirty="0"/>
          </a:p>
        </p:txBody>
      </p:sp>
    </p:spTree>
    <p:extLst>
      <p:ext uri="{BB962C8B-B14F-4D97-AF65-F5344CB8AC3E}">
        <p14:creationId xmlns:p14="http://schemas.microsoft.com/office/powerpoint/2010/main" xmlns="" val="3666726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827587"/>
          </a:xfrm>
        </p:spPr>
        <p:txBody>
          <a:bodyPr>
            <a:normAutofit lnSpcReduction="10000"/>
          </a:bodyPr>
          <a:lstStyle/>
          <a:p>
            <a:pPr marL="365760" indent="-256032" fontAlgn="auto">
              <a:spcAft>
                <a:spcPts val="0"/>
              </a:spcAft>
              <a:buFont typeface="Wingdings 3"/>
              <a:buChar char=""/>
              <a:defRPr/>
            </a:pPr>
            <a:r>
              <a:rPr lang="en-GB" dirty="0" smtClean="0"/>
              <a:t>Expected Benefits of LOs </a:t>
            </a:r>
          </a:p>
          <a:p>
            <a:pPr lvl="1"/>
            <a:r>
              <a:rPr lang="en-GB" sz="2400" dirty="0" smtClean="0"/>
              <a:t>Revision of Course Content</a:t>
            </a:r>
            <a:endParaRPr lang="en-GB" sz="2400" dirty="0"/>
          </a:p>
          <a:p>
            <a:pPr lvl="1"/>
            <a:r>
              <a:rPr lang="en-GB" sz="2400" dirty="0" smtClean="0"/>
              <a:t>Change of Teaching/Learning Methods</a:t>
            </a:r>
          </a:p>
          <a:p>
            <a:pPr lvl="1"/>
            <a:r>
              <a:rPr lang="en-GB" sz="2400" dirty="0" smtClean="0"/>
              <a:t>Improved co-operation among teaching staff</a:t>
            </a:r>
          </a:p>
          <a:p>
            <a:pPr lvl="1"/>
            <a:r>
              <a:rPr lang="en-GB" sz="2400" dirty="0" smtClean="0"/>
              <a:t>Improvement of teaching quality</a:t>
            </a:r>
          </a:p>
          <a:p>
            <a:pPr lvl="1"/>
            <a:r>
              <a:rPr lang="en-GB" sz="2400" dirty="0" smtClean="0"/>
              <a:t>Revision of examinations and assessment methods</a:t>
            </a:r>
          </a:p>
          <a:p>
            <a:pPr lvl="1"/>
            <a:r>
              <a:rPr lang="en-GB" sz="2400" dirty="0" smtClean="0"/>
              <a:t>Improvement of transfer/recognition of credits</a:t>
            </a:r>
          </a:p>
          <a:p>
            <a:pPr lvl="1"/>
            <a:r>
              <a:rPr lang="en-GB" sz="2400" dirty="0" smtClean="0"/>
              <a:t>Easier recognition of prior learning</a:t>
            </a:r>
          </a:p>
          <a:p>
            <a:pPr lvl="1"/>
            <a:r>
              <a:rPr lang="en-GB" sz="2400" dirty="0" smtClean="0"/>
              <a:t>Increased awareness of students with regards their learning objectives</a:t>
            </a:r>
          </a:p>
          <a:p>
            <a:pPr lvl="1"/>
            <a:r>
              <a:rPr lang="en-GB" sz="2400" dirty="0" smtClean="0"/>
              <a:t>Improvement of student pass grades</a:t>
            </a: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fontScale="90000"/>
          </a:bodyPr>
          <a:lstStyle/>
          <a:p>
            <a:pPr fontAlgn="auto">
              <a:spcAft>
                <a:spcPts val="0"/>
              </a:spcAft>
              <a:defRPr/>
            </a:pPr>
            <a:r>
              <a:rPr lang="en-US" dirty="0" smtClean="0"/>
              <a:t>Trends in European Higher Education 2015 EUA Survey </a:t>
            </a:r>
            <a:endParaRPr lang="el-GR" dirty="0"/>
          </a:p>
        </p:txBody>
      </p:sp>
    </p:spTree>
    <p:extLst>
      <p:ext uri="{BB962C8B-B14F-4D97-AF65-F5344CB8AC3E}">
        <p14:creationId xmlns:p14="http://schemas.microsoft.com/office/powerpoint/2010/main" xmlns="" val="1102479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fontAlgn="auto">
              <a:spcAft>
                <a:spcPts val="0"/>
              </a:spcAft>
              <a:defRPr/>
            </a:pPr>
            <a:r>
              <a:rPr lang="en-US" dirty="0"/>
              <a:t>5</a:t>
            </a:r>
            <a:r>
              <a:rPr lang="en-US" dirty="0" smtClean="0"/>
              <a:t>. Re-engineering Academic Programmes Using Learning Outcomes </a:t>
            </a:r>
            <a:br>
              <a:rPr lang="en-US" dirty="0" smtClean="0"/>
            </a:br>
            <a:endParaRPr lang="el-GR" dirty="0"/>
          </a:p>
        </p:txBody>
      </p:sp>
      <p:sp>
        <p:nvSpPr>
          <p:cNvPr id="29698" name="Subtitle 5"/>
          <p:cNvSpPr>
            <a:spLocks noGrp="1"/>
          </p:cNvSpPr>
          <p:nvPr>
            <p:ph type="subTitle" idx="1"/>
          </p:nvPr>
        </p:nvSpPr>
        <p:spPr>
          <a:xfrm>
            <a:off x="685800" y="3611563"/>
            <a:ext cx="7772400" cy="1200150"/>
          </a:xfrm>
        </p:spPr>
        <p:txBody>
          <a:bodyPr/>
          <a:lstStyle/>
          <a:p>
            <a:pPr marR="0"/>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endParaRPr lang="en-US" dirty="0" smtClean="0"/>
          </a:p>
          <a:p>
            <a:r>
              <a:rPr lang="en-US" dirty="0" smtClean="0"/>
              <a:t>Rethinking of the Business Processes</a:t>
            </a:r>
          </a:p>
          <a:p>
            <a:r>
              <a:rPr lang="en-US" dirty="0" smtClean="0"/>
              <a:t>Not automating existing processes</a:t>
            </a:r>
          </a:p>
          <a:p>
            <a:r>
              <a:rPr lang="en-US" dirty="0" smtClean="0"/>
              <a:t>Redesigning Business Processes</a:t>
            </a:r>
          </a:p>
          <a:p>
            <a:r>
              <a:rPr lang="en-US" dirty="0" smtClean="0"/>
              <a:t>Restructuring the organization</a:t>
            </a:r>
          </a:p>
          <a:p>
            <a:r>
              <a:rPr lang="en-US" dirty="0" smtClean="0"/>
              <a:t>Automating the newly designed processes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What is Re-engineering in terms of Business Information Systems? </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endParaRPr lang="en-US" dirty="0" smtClean="0"/>
          </a:p>
          <a:p>
            <a:r>
              <a:rPr lang="en-US" dirty="0" smtClean="0"/>
              <a:t>Rethinking of the academic programmes</a:t>
            </a:r>
          </a:p>
          <a:p>
            <a:r>
              <a:rPr lang="en-US" dirty="0" smtClean="0"/>
              <a:t>Redesigning the academic programmes</a:t>
            </a:r>
          </a:p>
          <a:p>
            <a:r>
              <a:rPr lang="en-US" dirty="0" smtClean="0"/>
              <a:t>Restructuring the academic programmes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What is Re-engineering in terms of academic programmes?</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fontAlgn="auto">
              <a:spcAft>
                <a:spcPts val="0"/>
              </a:spcAft>
              <a:defRPr/>
            </a:pPr>
            <a:r>
              <a:rPr lang="en-US" dirty="0"/>
              <a:t>1</a:t>
            </a:r>
            <a:r>
              <a:rPr lang="en-US" dirty="0" smtClean="0"/>
              <a:t>. Aims of the Presentation</a:t>
            </a:r>
            <a:br>
              <a:rPr lang="en-US" dirty="0" smtClean="0"/>
            </a:br>
            <a:endParaRPr lang="el-GR" dirty="0"/>
          </a:p>
        </p:txBody>
      </p:sp>
      <p:sp>
        <p:nvSpPr>
          <p:cNvPr id="27650" name="Subtitle 5"/>
          <p:cNvSpPr>
            <a:spLocks noGrp="1"/>
          </p:cNvSpPr>
          <p:nvPr>
            <p:ph type="subTitle" idx="1"/>
          </p:nvPr>
        </p:nvSpPr>
        <p:spPr>
          <a:xfrm>
            <a:off x="685800" y="3611563"/>
            <a:ext cx="7772400" cy="1200150"/>
          </a:xfrm>
        </p:spPr>
        <p:txBody>
          <a:bodyPr/>
          <a:lstStyle/>
          <a:p>
            <a:pPr marR="0"/>
            <a:endParaRPr lang="en-US" dirty="0" smtClean="0"/>
          </a:p>
        </p:txBody>
      </p:sp>
    </p:spTree>
    <p:extLst>
      <p:ext uri="{BB962C8B-B14F-4D97-AF65-F5344CB8AC3E}">
        <p14:creationId xmlns:p14="http://schemas.microsoft.com/office/powerpoint/2010/main" xmlns="" val="1483436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756150"/>
          </a:xfrm>
        </p:spPr>
        <p:txBody>
          <a:bodyPr>
            <a:normAutofit fontScale="92500" lnSpcReduction="10000"/>
          </a:bodyPr>
          <a:lstStyle/>
          <a:p>
            <a:pPr marL="365760" indent="-256032" fontAlgn="auto">
              <a:spcAft>
                <a:spcPts val="0"/>
              </a:spcAft>
              <a:buFont typeface="Wingdings 3"/>
              <a:buChar char=""/>
              <a:defRPr/>
            </a:pPr>
            <a:r>
              <a:rPr lang="en-US" dirty="0" smtClean="0"/>
              <a:t>Programme Structure (thematic areas and clusters of  courses, core, elective, etc. courses, pre-requisites, co-requisites, semester breakdown, etc.)</a:t>
            </a:r>
          </a:p>
          <a:p>
            <a:pPr marL="365760" indent="-256032" fontAlgn="auto">
              <a:spcAft>
                <a:spcPts val="0"/>
              </a:spcAft>
              <a:buFont typeface="Wingdings 3"/>
              <a:buChar char=""/>
              <a:defRPr/>
            </a:pPr>
            <a:r>
              <a:rPr lang="en-US" dirty="0" smtClean="0"/>
              <a:t>Programme and Course Content</a:t>
            </a:r>
          </a:p>
          <a:p>
            <a:pPr marL="621792" lvl="1" fontAlgn="auto">
              <a:spcBef>
                <a:spcPts val="324"/>
              </a:spcBef>
              <a:spcAft>
                <a:spcPts val="0"/>
              </a:spcAft>
              <a:buFont typeface="Verdana"/>
              <a:buChar char="◦"/>
              <a:defRPr/>
            </a:pPr>
            <a:r>
              <a:rPr lang="en-US" dirty="0" smtClean="0"/>
              <a:t>Aims and Objectives usually expressed from the programme/course point of view and referring to knowledge and skills to be given to /cultivated in students</a:t>
            </a:r>
          </a:p>
          <a:p>
            <a:pPr marL="621792" lvl="1" fontAlgn="auto">
              <a:spcBef>
                <a:spcPts val="324"/>
              </a:spcBef>
              <a:spcAft>
                <a:spcPts val="0"/>
              </a:spcAft>
              <a:buFont typeface="Verdana"/>
              <a:buChar char="◦"/>
              <a:defRPr/>
            </a:pPr>
            <a:r>
              <a:rPr lang="en-US" dirty="0" smtClean="0"/>
              <a:t>Topic areas and description of material to be covered</a:t>
            </a:r>
          </a:p>
          <a:p>
            <a:pPr marL="365760" indent="-256032" fontAlgn="auto">
              <a:spcAft>
                <a:spcPts val="0"/>
              </a:spcAft>
              <a:buFont typeface="Wingdings 3"/>
              <a:buChar char=""/>
              <a:defRPr/>
            </a:pPr>
            <a:r>
              <a:rPr lang="en-US" dirty="0" smtClean="0"/>
              <a:t> Delivery Methods</a:t>
            </a:r>
          </a:p>
          <a:p>
            <a:pPr marL="621792" lvl="1" fontAlgn="auto">
              <a:spcBef>
                <a:spcPts val="324"/>
              </a:spcBef>
              <a:spcAft>
                <a:spcPts val="0"/>
              </a:spcAft>
              <a:buFont typeface="Verdana"/>
              <a:buChar char="◦"/>
              <a:defRPr/>
            </a:pPr>
            <a:r>
              <a:rPr lang="en-US" dirty="0" smtClean="0"/>
              <a:t>Teaching and Learning</a:t>
            </a:r>
          </a:p>
          <a:p>
            <a:pPr marL="621792" lvl="1" fontAlgn="auto">
              <a:spcBef>
                <a:spcPts val="324"/>
              </a:spcBef>
              <a:spcAft>
                <a:spcPts val="0"/>
              </a:spcAft>
              <a:buFont typeface="Verdana"/>
              <a:buChar char="◦"/>
              <a:defRPr/>
            </a:pPr>
            <a:r>
              <a:rPr lang="en-US" dirty="0" smtClean="0"/>
              <a:t>Resources (Labs, Books, etc.)</a:t>
            </a:r>
          </a:p>
          <a:p>
            <a:pPr marL="621792" lvl="1" fontAlgn="auto">
              <a:spcBef>
                <a:spcPts val="324"/>
              </a:spcBef>
              <a:spcAft>
                <a:spcPts val="0"/>
              </a:spcAft>
              <a:buFont typeface="Verdana"/>
              <a:buChar char="◦"/>
              <a:defRPr/>
            </a:pPr>
            <a:r>
              <a:rPr lang="en-US" dirty="0" smtClean="0"/>
              <a:t>Assessment</a:t>
            </a:r>
            <a:endParaRPr lang="el-GR" dirty="0"/>
          </a:p>
        </p:txBody>
      </p:sp>
      <p:sp>
        <p:nvSpPr>
          <p:cNvPr id="2" name="Title 1"/>
          <p:cNvSpPr>
            <a:spLocks noGrp="1"/>
          </p:cNvSpPr>
          <p:nvPr>
            <p:ph type="title"/>
          </p:nvPr>
        </p:nvSpPr>
        <p:spPr/>
        <p:txBody>
          <a:bodyPr/>
          <a:lstStyle/>
          <a:p>
            <a:pPr fontAlgn="auto">
              <a:spcAft>
                <a:spcPts val="0"/>
              </a:spcAft>
              <a:defRPr/>
            </a:pPr>
            <a:r>
              <a:rPr lang="en-US" dirty="0" smtClean="0"/>
              <a:t>Academic Programme</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628775"/>
            <a:ext cx="8229600" cy="4525963"/>
          </a:xfrm>
        </p:spPr>
        <p:txBody>
          <a:bodyPr>
            <a:normAutofit/>
          </a:bodyPr>
          <a:lstStyle/>
          <a:p>
            <a:pPr marL="365760" indent="-256032" fontAlgn="auto">
              <a:spcAft>
                <a:spcPts val="0"/>
              </a:spcAft>
              <a:buFont typeface="Wingdings 3"/>
              <a:buChar char=""/>
              <a:defRPr/>
            </a:pPr>
            <a:r>
              <a:rPr lang="en-US" dirty="0" smtClean="0"/>
              <a:t>LOs force you to re-think carefully the content  of the programme from the point of view of the student (Learning Outcomes (LOs) vs. Aims and Objectives) </a:t>
            </a:r>
          </a:p>
          <a:p>
            <a:pPr marL="365760" indent="-256032" fontAlgn="auto">
              <a:spcAft>
                <a:spcPts val="0"/>
              </a:spcAft>
              <a:buFont typeface="Wingdings 3"/>
              <a:buChar char=""/>
              <a:defRPr/>
            </a:pPr>
            <a:r>
              <a:rPr lang="en-US" dirty="0" smtClean="0"/>
              <a:t>LOs forces you to re-think carefully the delivery methods of the programme/courses (Teaching and Learning and Assessment of Learning Outcomes)</a:t>
            </a: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LOs and Re-engineering of Academic Programmes</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47825" y="1970088"/>
            <a:ext cx="1419225" cy="0"/>
          </a:xfrm>
          <a:prstGeom prst="rect">
            <a:avLst/>
          </a:prstGeom>
          <a:noFill/>
          <a:ln w="9525">
            <a:noFill/>
            <a:miter lim="800000"/>
            <a:headEnd/>
            <a:tailEnd/>
          </a:ln>
        </p:spPr>
        <p:txBody>
          <a:bodyPr wrap="none" lIns="503079" tIns="0" rIns="0" bIns="0">
            <a:spAutoFit/>
          </a:bodyPr>
          <a:lstStyle/>
          <a:p>
            <a:pPr eaLnBrk="0" hangingPunct="0"/>
            <a:endParaRPr lang="en-US" dirty="0"/>
          </a:p>
        </p:txBody>
      </p:sp>
      <p:graphicFrame>
        <p:nvGraphicFramePr>
          <p:cNvPr id="74755" name="Group 3"/>
          <p:cNvGraphicFramePr>
            <a:graphicFrameLocks noGrp="1"/>
          </p:cNvGraphicFramePr>
          <p:nvPr>
            <p:ph type="title" idx="4294967295"/>
          </p:nvPr>
        </p:nvGraphicFramePr>
        <p:xfrm>
          <a:off x="467544" y="188640"/>
          <a:ext cx="8510588" cy="1371600"/>
        </p:xfrm>
        <a:graphic>
          <a:graphicData uri="http://schemas.openxmlformats.org/drawingml/2006/table">
            <a:tbl>
              <a:tblPr/>
              <a:tblGrid>
                <a:gridCol w="2063750"/>
                <a:gridCol w="6446838"/>
              </a:tblGrid>
              <a:tr h="1299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Arial" charset="0"/>
                          <a:cs typeface="Arial" charset="0"/>
                        </a:rPr>
                        <a:t>PLANNING FORM FOR AN EDUCATIONAL</a:t>
                      </a:r>
                      <a:endParaRPr kumimoji="0" lang="en-GB"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Arial" charset="0"/>
                          <a:cs typeface="Arial" charset="0"/>
                        </a:rPr>
                        <a:t>MODULE</a:t>
                      </a:r>
                      <a:r>
                        <a:rPr kumimoji="0" lang="en-GB" sz="2000" b="0" i="1" u="none" strike="noStrike" cap="none" normalizeH="0" baseline="0" dirty="0" smtClean="0">
                          <a:ln>
                            <a:noFill/>
                          </a:ln>
                          <a:solidFill>
                            <a:schemeClr val="tx1"/>
                          </a:solidFill>
                          <a:effectLst/>
                          <a:latin typeface="Arial" charset="0"/>
                          <a:cs typeface="Arial" charset="0"/>
                        </a:rPr>
                        <a:t>  - </a:t>
                      </a:r>
                      <a:r>
                        <a:rPr kumimoji="0" lang="en-GB" sz="2400" b="0" i="1" u="none" strike="noStrike" cap="none" normalizeH="0" baseline="0" dirty="0" smtClean="0">
                          <a:ln>
                            <a:noFill/>
                          </a:ln>
                          <a:solidFill>
                            <a:schemeClr val="tx1"/>
                          </a:solidFill>
                          <a:effectLst/>
                          <a:latin typeface="Arial" charset="0"/>
                          <a:cs typeface="Arial" charset="0"/>
                        </a:rPr>
                        <a:t>University of Nicosia</a:t>
                      </a:r>
                      <a:endParaRPr kumimoji="0" lang="en-GB"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cs typeface="Arial" charset="0"/>
                        </a:rPr>
                        <a:t>(to be completed by the teacher)</a:t>
                      </a:r>
                      <a:endParaRPr kumimoji="0" lang="en-GB"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109" name="Picture 13" descr="Logo3"/>
          <p:cNvPicPr>
            <a:picLocks noChangeAspect="1" noChangeArrowheads="1"/>
          </p:cNvPicPr>
          <p:nvPr/>
        </p:nvPicPr>
        <p:blipFill>
          <a:blip r:embed="rId2" cstate="print"/>
          <a:srcRect/>
          <a:stretch>
            <a:fillRect/>
          </a:stretch>
        </p:blipFill>
        <p:spPr bwMode="auto">
          <a:xfrm>
            <a:off x="611560" y="332656"/>
            <a:ext cx="1871662" cy="1171575"/>
          </a:xfrm>
          <a:prstGeom prst="rect">
            <a:avLst/>
          </a:prstGeom>
          <a:noFill/>
          <a:ln w="9525">
            <a:noFill/>
            <a:miter lim="800000"/>
            <a:headEnd/>
            <a:tailEnd/>
          </a:ln>
        </p:spPr>
      </p:pic>
      <p:sp>
        <p:nvSpPr>
          <p:cNvPr id="4110" name="Rectangle 15"/>
          <p:cNvSpPr>
            <a:spLocks noChangeArrowheads="1"/>
          </p:cNvSpPr>
          <p:nvPr/>
        </p:nvSpPr>
        <p:spPr bwMode="auto">
          <a:xfrm>
            <a:off x="1679575" y="2011363"/>
            <a:ext cx="1419225" cy="0"/>
          </a:xfrm>
          <a:prstGeom prst="rect">
            <a:avLst/>
          </a:prstGeom>
          <a:noFill/>
          <a:ln w="9525">
            <a:noFill/>
            <a:miter lim="800000"/>
            <a:headEnd/>
            <a:tailEnd/>
          </a:ln>
        </p:spPr>
        <p:txBody>
          <a:bodyPr wrap="none" lIns="0" tIns="0" rIns="0" bIns="0">
            <a:spAutoFit/>
          </a:bodyPr>
          <a:lstStyle/>
          <a:p>
            <a:pPr eaLnBrk="0" hangingPunct="0"/>
            <a:endParaRPr lang="en-US" dirty="0"/>
          </a:p>
        </p:txBody>
      </p:sp>
      <p:graphicFrame>
        <p:nvGraphicFramePr>
          <p:cNvPr id="4140" name="Group 44"/>
          <p:cNvGraphicFramePr>
            <a:graphicFrameLocks noGrp="1"/>
          </p:cNvGraphicFramePr>
          <p:nvPr>
            <p:ph type="tbl" idx="4294967295"/>
          </p:nvPr>
        </p:nvGraphicFramePr>
        <p:xfrm>
          <a:off x="251520" y="1700808"/>
          <a:ext cx="8734425" cy="4809744"/>
        </p:xfrm>
        <a:graphic>
          <a:graphicData uri="http://schemas.openxmlformats.org/drawingml/2006/table">
            <a:tbl>
              <a:tblPr/>
              <a:tblGrid>
                <a:gridCol w="2974975"/>
                <a:gridCol w="2263775"/>
                <a:gridCol w="2055813"/>
                <a:gridCol w="1439862"/>
              </a:tblGrid>
              <a:tr h="969264">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Learning outcomes</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By the end of this course a student is expected to:</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Educational activities</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Assessment</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Estimated</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student work time in hours</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a:spcAft>
                          <a:spcPts val="0"/>
                        </a:spcAft>
                      </a:pPr>
                      <a:r>
                        <a:rPr lang="en-US" sz="1800" dirty="0">
                          <a:latin typeface="Arial" pitchFamily="34" charset="0"/>
                          <a:ea typeface="Times New Roman"/>
                          <a:cs typeface="Arial" pitchFamily="34" charset="0"/>
                        </a:rPr>
                        <a:t>critically compare and evaluate database models and database systems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project 1</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Project, 1 Final Exam</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20</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1538">
                <a:tc>
                  <a:txBody>
                    <a:bodyPr/>
                    <a:lstStyle/>
                    <a:p>
                      <a:pPr>
                        <a:spcAft>
                          <a:spcPts val="0"/>
                        </a:spcAft>
                      </a:pPr>
                      <a:r>
                        <a:rPr lang="en-GB" sz="1800" dirty="0">
                          <a:latin typeface="Arial" pitchFamily="34" charset="0"/>
                          <a:ea typeface="Times New Roman"/>
                          <a:cs typeface="Arial" pitchFamily="34" charset="0"/>
                        </a:rPr>
                        <a:t>d</a:t>
                      </a:r>
                      <a:r>
                        <a:rPr lang="en-US" sz="1800" dirty="0">
                          <a:latin typeface="Arial" pitchFamily="34" charset="0"/>
                          <a:ea typeface="Times New Roman"/>
                          <a:cs typeface="Arial" pitchFamily="34" charset="0"/>
                        </a:rPr>
                        <a:t>esign and develop database applications using commercially available database systems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problem-solving sessions, laboratory sessions, project 2</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Project 2</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40</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a:spcAft>
                          <a:spcPts val="0"/>
                        </a:spcAft>
                      </a:pPr>
                      <a:r>
                        <a:rPr lang="en-US" sz="1800" dirty="0">
                          <a:latin typeface="Arial" pitchFamily="34" charset="0"/>
                          <a:ea typeface="Times New Roman"/>
                          <a:cs typeface="Arial" pitchFamily="34" charset="0"/>
                        </a:rPr>
                        <a:t>enhance database applications with regards to security, authorization and optimization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laboratory sessions, homework</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Final Exam</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20</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a:spcAft>
                          <a:spcPts val="0"/>
                        </a:spcAft>
                      </a:pPr>
                      <a:r>
                        <a:rPr lang="en-US" sz="1800" dirty="0">
                          <a:latin typeface="Arial" pitchFamily="34" charset="0"/>
                          <a:ea typeface="Times New Roman"/>
                          <a:cs typeface="Arial" pitchFamily="34" charset="0"/>
                        </a:rPr>
                        <a:t>develop web-based database applications at an intermediate level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laboratory sessions, project 2</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Project 2</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10</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647825" y="1970088"/>
            <a:ext cx="1419225" cy="0"/>
          </a:xfrm>
          <a:prstGeom prst="rect">
            <a:avLst/>
          </a:prstGeom>
          <a:noFill/>
          <a:ln w="9525">
            <a:noFill/>
            <a:miter lim="800000"/>
            <a:headEnd/>
            <a:tailEnd/>
          </a:ln>
        </p:spPr>
        <p:txBody>
          <a:bodyPr wrap="none" lIns="503079" tIns="0" rIns="0" bIns="0">
            <a:spAutoFit/>
          </a:bodyPr>
          <a:lstStyle/>
          <a:p>
            <a:pPr eaLnBrk="0" hangingPunct="0"/>
            <a:endParaRPr lang="en-US" dirty="0"/>
          </a:p>
        </p:txBody>
      </p:sp>
      <p:graphicFrame>
        <p:nvGraphicFramePr>
          <p:cNvPr id="75779" name="Group 3"/>
          <p:cNvGraphicFramePr>
            <a:graphicFrameLocks noGrp="1"/>
          </p:cNvGraphicFramePr>
          <p:nvPr>
            <p:ph type="title" idx="4294967295"/>
          </p:nvPr>
        </p:nvGraphicFramePr>
        <p:xfrm>
          <a:off x="323850" y="0"/>
          <a:ext cx="8510588" cy="1371600"/>
        </p:xfrm>
        <a:graphic>
          <a:graphicData uri="http://schemas.openxmlformats.org/drawingml/2006/table">
            <a:tbl>
              <a:tblPr/>
              <a:tblGrid>
                <a:gridCol w="2063750"/>
                <a:gridCol w="6446838"/>
              </a:tblGrid>
              <a:tr h="1325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Arial" charset="0"/>
                          <a:cs typeface="Arial" charset="0"/>
                        </a:rPr>
                        <a:t>PLANNING FORM FOR AN EDUCATIONAL</a:t>
                      </a:r>
                      <a:endParaRPr kumimoji="0" lang="en-GB"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Arial" charset="0"/>
                          <a:cs typeface="Arial" charset="0"/>
                        </a:rPr>
                        <a:t>MODULE</a:t>
                      </a:r>
                      <a:r>
                        <a:rPr kumimoji="0" lang="en-GB" sz="2000" b="0" i="1" u="none" strike="noStrike" cap="none" normalizeH="0" baseline="0" dirty="0" smtClean="0">
                          <a:ln>
                            <a:noFill/>
                          </a:ln>
                          <a:solidFill>
                            <a:schemeClr val="tx1"/>
                          </a:solidFill>
                          <a:effectLst/>
                          <a:latin typeface="Arial" charset="0"/>
                          <a:cs typeface="Arial" charset="0"/>
                        </a:rPr>
                        <a:t>  - </a:t>
                      </a:r>
                      <a:r>
                        <a:rPr kumimoji="0" lang="en-GB" sz="2400" b="0" i="1" u="none" strike="noStrike" cap="none" normalizeH="0" baseline="0" dirty="0" smtClean="0">
                          <a:ln>
                            <a:noFill/>
                          </a:ln>
                          <a:solidFill>
                            <a:schemeClr val="tx1"/>
                          </a:solidFill>
                          <a:effectLst/>
                          <a:latin typeface="Arial" charset="0"/>
                          <a:cs typeface="Arial" charset="0"/>
                        </a:rPr>
                        <a:t>University of Nicosia</a:t>
                      </a:r>
                      <a:endParaRPr kumimoji="0" lang="en-GB" sz="2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Arial" charset="0"/>
                          <a:cs typeface="Arial" charset="0"/>
                        </a:rPr>
                        <a:t>(to be completed by the teacher)</a:t>
                      </a:r>
                      <a:endParaRPr kumimoji="0" lang="en-GB"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133" name="Picture 13" descr="Logo3"/>
          <p:cNvPicPr>
            <a:picLocks noChangeAspect="1" noChangeArrowheads="1"/>
          </p:cNvPicPr>
          <p:nvPr/>
        </p:nvPicPr>
        <p:blipFill>
          <a:blip r:embed="rId2" cstate="print"/>
          <a:srcRect/>
          <a:stretch>
            <a:fillRect/>
          </a:stretch>
        </p:blipFill>
        <p:spPr bwMode="auto">
          <a:xfrm>
            <a:off x="395288" y="115888"/>
            <a:ext cx="1871662" cy="1171575"/>
          </a:xfrm>
          <a:prstGeom prst="rect">
            <a:avLst/>
          </a:prstGeom>
          <a:noFill/>
          <a:ln w="9525">
            <a:noFill/>
            <a:miter lim="800000"/>
            <a:headEnd/>
            <a:tailEnd/>
          </a:ln>
        </p:spPr>
      </p:pic>
      <p:sp>
        <p:nvSpPr>
          <p:cNvPr id="5134" name="Rectangle 14"/>
          <p:cNvSpPr>
            <a:spLocks noChangeArrowheads="1"/>
          </p:cNvSpPr>
          <p:nvPr/>
        </p:nvSpPr>
        <p:spPr bwMode="auto">
          <a:xfrm>
            <a:off x="1679575" y="2011363"/>
            <a:ext cx="1419225" cy="0"/>
          </a:xfrm>
          <a:prstGeom prst="rect">
            <a:avLst/>
          </a:prstGeom>
          <a:noFill/>
          <a:ln w="9525">
            <a:noFill/>
            <a:miter lim="800000"/>
            <a:headEnd/>
            <a:tailEnd/>
          </a:ln>
        </p:spPr>
        <p:txBody>
          <a:bodyPr wrap="none" lIns="0" tIns="0" rIns="0" bIns="0">
            <a:spAutoFit/>
          </a:bodyPr>
          <a:lstStyle/>
          <a:p>
            <a:pPr eaLnBrk="0" hangingPunct="0"/>
            <a:endParaRPr lang="en-US" dirty="0"/>
          </a:p>
        </p:txBody>
      </p:sp>
      <p:graphicFrame>
        <p:nvGraphicFramePr>
          <p:cNvPr id="5135" name="Group 15"/>
          <p:cNvGraphicFramePr>
            <a:graphicFrameLocks noGrp="1"/>
          </p:cNvGraphicFramePr>
          <p:nvPr>
            <p:ph type="tbl" idx="4294967295"/>
          </p:nvPr>
        </p:nvGraphicFramePr>
        <p:xfrm>
          <a:off x="301625" y="1484313"/>
          <a:ext cx="8734425" cy="4297680"/>
        </p:xfrm>
        <a:graphic>
          <a:graphicData uri="http://schemas.openxmlformats.org/drawingml/2006/table">
            <a:tbl>
              <a:tblPr/>
              <a:tblGrid>
                <a:gridCol w="3117850"/>
                <a:gridCol w="2120900"/>
                <a:gridCol w="2055813"/>
                <a:gridCol w="1439862"/>
              </a:tblGrid>
              <a:tr h="836613">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Learning outcomes</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Educational activities</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Assessment</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Estimated</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student work time in hours</a:t>
                      </a:r>
                      <a:endPar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a:spcAft>
                          <a:spcPts val="0"/>
                        </a:spcAft>
                      </a:pPr>
                      <a:r>
                        <a:rPr lang="en-US" sz="1800" dirty="0">
                          <a:latin typeface="Arial" pitchFamily="34" charset="0"/>
                          <a:ea typeface="Times New Roman"/>
                          <a:cs typeface="Arial" pitchFamily="34" charset="0"/>
                        </a:rPr>
                        <a:t>critically assess post-relational database models and especially the object-relational database model, standards and languages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project 1</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Project 1, Final Exam</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35</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algn="just">
                        <a:spcAft>
                          <a:spcPts val="0"/>
                        </a:spcAft>
                      </a:pPr>
                      <a:r>
                        <a:rPr lang="en-US" sz="1800" dirty="0">
                          <a:latin typeface="Arial" pitchFamily="34" charset="0"/>
                          <a:ea typeface="Times New Roman"/>
                          <a:cs typeface="Arial" pitchFamily="34" charset="0"/>
                        </a:rPr>
                        <a:t>develop advanced queries using the SQL language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Lectures, laboratory sessions, homework, project 2</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Project 2, Final Exam</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GB" sz="1800" dirty="0">
                          <a:latin typeface="Arial" pitchFamily="34" charset="0"/>
                          <a:ea typeface="Times New Roman"/>
                          <a:cs typeface="Arial" pitchFamily="34" charset="0"/>
                        </a:rPr>
                        <a:t>20</a:t>
                      </a:r>
                      <a:endParaRPr lang="en-US" sz="18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a:spcAft>
                          <a:spcPts val="0"/>
                        </a:spcAft>
                      </a:pPr>
                      <a:r>
                        <a:rPr kumimoji="0" lang="en-US" sz="1800" kern="1200" dirty="0">
                          <a:solidFill>
                            <a:schemeClr val="tx1"/>
                          </a:solidFill>
                          <a:latin typeface="Arial" pitchFamily="34" charset="0"/>
                          <a:ea typeface="Times New Roman"/>
                          <a:cs typeface="Arial" pitchFamily="34" charset="0"/>
                        </a:rPr>
                        <a:t>research in state-of-the art areas in databases systems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kumimoji="0" lang="en-GB" sz="1800" kern="1200" dirty="0">
                          <a:solidFill>
                            <a:schemeClr val="tx1"/>
                          </a:solidFill>
                          <a:latin typeface="Arial" pitchFamily="34" charset="0"/>
                          <a:ea typeface="Times New Roman"/>
                          <a:cs typeface="Arial" pitchFamily="34" charset="0"/>
                        </a:rPr>
                        <a:t>Lectures</a:t>
                      </a:r>
                      <a:endParaRPr kumimoji="0" lang="en-US" sz="1800" kern="1200" dirty="0">
                        <a:solidFill>
                          <a:schemeClr val="tx1"/>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kumimoji="0" lang="en-GB" sz="1800" kern="1200" dirty="0">
                          <a:solidFill>
                            <a:schemeClr val="tx1"/>
                          </a:solidFill>
                          <a:latin typeface="Arial" pitchFamily="34" charset="0"/>
                          <a:ea typeface="Times New Roman"/>
                          <a:cs typeface="Arial" pitchFamily="34" charset="0"/>
                        </a:rPr>
                        <a:t>Final Exam</a:t>
                      </a:r>
                      <a:endParaRPr kumimoji="0" lang="en-US" sz="1800" kern="1200" dirty="0">
                        <a:solidFill>
                          <a:schemeClr val="tx1"/>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kumimoji="0" lang="en-GB" sz="1800" kern="1200" dirty="0">
                          <a:solidFill>
                            <a:schemeClr val="tx1"/>
                          </a:solidFill>
                          <a:latin typeface="Arial" pitchFamily="34" charset="0"/>
                          <a:ea typeface="Times New Roman"/>
                          <a:cs typeface="Arial" pitchFamily="34" charset="0"/>
                        </a:rPr>
                        <a:t>15</a:t>
                      </a:r>
                      <a:endParaRPr kumimoji="0" lang="en-US" sz="1800" kern="1200" dirty="0">
                        <a:solidFill>
                          <a:schemeClr val="tx1"/>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8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Times New Roman" pitchFamily="18" charset="0"/>
                          <a:cs typeface="Arial" charset="0"/>
                        </a:rPr>
                        <a:t>160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p:txBody>
          <a:bodyPr/>
          <a:lstStyle/>
          <a:p>
            <a:r>
              <a:rPr lang="en-US" dirty="0" smtClean="0"/>
              <a:t>A programme consists of many courses</a:t>
            </a:r>
          </a:p>
          <a:p>
            <a:r>
              <a:rPr lang="en-US" dirty="0" smtClean="0"/>
              <a:t>A Programme has a number of programme LOs (PLOs)</a:t>
            </a:r>
          </a:p>
          <a:p>
            <a:r>
              <a:rPr lang="en-US" dirty="0" smtClean="0"/>
              <a:t>A Course has a number of course LOs (CLOs)</a:t>
            </a:r>
          </a:p>
          <a:p>
            <a:r>
              <a:rPr lang="en-US" dirty="0" smtClean="0"/>
              <a:t>A PLO must be supported by at least one course </a:t>
            </a:r>
          </a:p>
          <a:p>
            <a:r>
              <a:rPr lang="en-US" dirty="0" smtClean="0"/>
              <a:t>A course can support many PLOs</a:t>
            </a:r>
          </a:p>
          <a:p>
            <a:pPr>
              <a:buFont typeface="Wingdings 3" pitchFamily="18" charset="2"/>
              <a:buNone/>
            </a:pPr>
            <a:endParaRPr lang="el-GR" dirty="0" smtClean="0"/>
          </a:p>
        </p:txBody>
      </p:sp>
      <p:sp>
        <p:nvSpPr>
          <p:cNvPr id="2" name="Title 1"/>
          <p:cNvSpPr>
            <a:spLocks noGrp="1"/>
          </p:cNvSpPr>
          <p:nvPr>
            <p:ph type="title"/>
          </p:nvPr>
        </p:nvSpPr>
        <p:spPr/>
        <p:txBody>
          <a:bodyPr/>
          <a:lstStyle/>
          <a:p>
            <a:pPr fontAlgn="auto">
              <a:spcAft>
                <a:spcPts val="0"/>
              </a:spcAft>
              <a:defRPr/>
            </a:pPr>
            <a:r>
              <a:rPr lang="en-US" dirty="0" smtClean="0"/>
              <a:t>Programme LOs vs Course LOs</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fontAlgn="auto">
              <a:spcAft>
                <a:spcPts val="0"/>
              </a:spcAft>
              <a:defRPr/>
            </a:pPr>
            <a:r>
              <a:rPr lang="en-US" dirty="0" smtClean="0"/>
              <a:t>Programme LOs vs. Courses</a:t>
            </a:r>
            <a:endParaRPr lang="el-GR" dirty="0"/>
          </a:p>
        </p:txBody>
      </p:sp>
      <p:pic>
        <p:nvPicPr>
          <p:cNvPr id="3" name="Picture 2"/>
          <p:cNvPicPr>
            <a:picLocks noChangeAspect="1"/>
          </p:cNvPicPr>
          <p:nvPr/>
        </p:nvPicPr>
        <p:blipFill>
          <a:blip r:embed="rId2" cstate="print"/>
          <a:stretch>
            <a:fillRect/>
          </a:stretch>
        </p:blipFill>
        <p:spPr>
          <a:xfrm>
            <a:off x="323529" y="1039603"/>
            <a:ext cx="8466290" cy="562855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t>6. Teaching/Learning Quality and LOs</a:t>
            </a:r>
            <a:endParaRPr lang="el-GR" dirty="0"/>
          </a:p>
        </p:txBody>
      </p:sp>
      <p:sp>
        <p:nvSpPr>
          <p:cNvPr id="47106" name="Subtitle 5"/>
          <p:cNvSpPr>
            <a:spLocks noGrp="1"/>
          </p:cNvSpPr>
          <p:nvPr>
            <p:ph type="subTitle" idx="1"/>
          </p:nvPr>
        </p:nvSpPr>
        <p:spPr>
          <a:xfrm>
            <a:off x="685800" y="3611563"/>
            <a:ext cx="7772400" cy="1200150"/>
          </a:xfrm>
        </p:spPr>
        <p:txBody>
          <a:bodyPr/>
          <a:lstStyle/>
          <a:p>
            <a:pPr marR="0"/>
            <a:endParaRPr lang="en-US" dirty="0" smtClean="0"/>
          </a:p>
        </p:txBody>
      </p:sp>
    </p:spTree>
    <p:extLst>
      <p:ext uri="{BB962C8B-B14F-4D97-AF65-F5344CB8AC3E}">
        <p14:creationId xmlns:p14="http://schemas.microsoft.com/office/powerpoint/2010/main" xmlns="" val="1587193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395536" y="1412776"/>
            <a:ext cx="8229600" cy="4525962"/>
          </a:xfrm>
        </p:spPr>
        <p:txBody>
          <a:bodyPr/>
          <a:lstStyle/>
          <a:p>
            <a:r>
              <a:rPr lang="en-GB" sz="2800" dirty="0"/>
              <a:t>Teaching quality is becoming a strategic direction of the </a:t>
            </a:r>
            <a:r>
              <a:rPr lang="en-GB" sz="2800" dirty="0" smtClean="0"/>
              <a:t>EHEA </a:t>
            </a:r>
            <a:r>
              <a:rPr lang="en-GB" sz="2800" dirty="0"/>
              <a:t>reforms.</a:t>
            </a:r>
          </a:p>
          <a:p>
            <a:r>
              <a:rPr lang="en-GB" sz="2800" dirty="0"/>
              <a:t>Its importance is recently gaining more and more recognition by both the policy makers as well as the various providers of higher education.</a:t>
            </a:r>
          </a:p>
          <a:p>
            <a:r>
              <a:rPr lang="en-GB" sz="2800" dirty="0"/>
              <a:t> The vision and mission of Universities, even of those universities who have been traditionally focused mainly on basic research address now a more balanced provision of teaching and research. </a:t>
            </a:r>
            <a:r>
              <a:rPr lang="en-GB" sz="2800" dirty="0" smtClean="0"/>
              <a:t> </a:t>
            </a:r>
            <a:endParaRPr lang="en-GB" sz="2800" dirty="0"/>
          </a:p>
        </p:txBody>
      </p:sp>
      <p:sp>
        <p:nvSpPr>
          <p:cNvPr id="2" name="Title 1"/>
          <p:cNvSpPr>
            <a:spLocks noGrp="1"/>
          </p:cNvSpPr>
          <p:nvPr>
            <p:ph type="title"/>
          </p:nvPr>
        </p:nvSpPr>
        <p:spPr>
          <a:xfrm>
            <a:off x="467544" y="260648"/>
            <a:ext cx="8229600" cy="1143000"/>
          </a:xfrm>
        </p:spPr>
        <p:txBody>
          <a:bodyPr>
            <a:normAutofit/>
          </a:bodyPr>
          <a:lstStyle/>
          <a:p>
            <a:pPr fontAlgn="auto">
              <a:spcAft>
                <a:spcPts val="0"/>
              </a:spcAft>
              <a:defRPr/>
            </a:pPr>
            <a:r>
              <a:rPr lang="en-US" dirty="0" smtClean="0"/>
              <a:t>The Importance of Teaching</a:t>
            </a:r>
            <a:endParaRPr lang="el-GR" dirty="0"/>
          </a:p>
        </p:txBody>
      </p:sp>
    </p:spTree>
    <p:extLst>
      <p:ext uri="{BB962C8B-B14F-4D97-AF65-F5344CB8AC3E}">
        <p14:creationId xmlns:p14="http://schemas.microsoft.com/office/powerpoint/2010/main" xmlns="" val="2642851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Teaching/Learning</a:t>
            </a:r>
            <a:endParaRPr lang="el-GR" dirty="0"/>
          </a:p>
        </p:txBody>
      </p:sp>
      <p:pic>
        <p:nvPicPr>
          <p:cNvPr id="4" name="Picture 3"/>
          <p:cNvPicPr/>
          <p:nvPr/>
        </p:nvPicPr>
        <p:blipFill>
          <a:blip r:embed="rId2" cstate="print"/>
          <a:srcRect/>
          <a:stretch>
            <a:fillRect/>
          </a:stretch>
        </p:blipFill>
        <p:spPr bwMode="auto">
          <a:xfrm>
            <a:off x="827584" y="1340768"/>
            <a:ext cx="6912768" cy="4680520"/>
          </a:xfrm>
          <a:prstGeom prst="rect">
            <a:avLst/>
          </a:prstGeom>
          <a:noFill/>
          <a:ln w="9525">
            <a:noFill/>
            <a:miter lim="800000"/>
            <a:headEnd/>
            <a:tailEnd/>
          </a:ln>
        </p:spPr>
      </p:pic>
    </p:spTree>
    <p:extLst>
      <p:ext uri="{BB962C8B-B14F-4D97-AF65-F5344CB8AC3E}">
        <p14:creationId xmlns:p14="http://schemas.microsoft.com/office/powerpoint/2010/main" xmlns="" val="2566271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2800" dirty="0" smtClean="0"/>
              <a:t>EC Report “</a:t>
            </a:r>
            <a:r>
              <a:rPr lang="en-GB" sz="2800" dirty="0"/>
              <a:t>Improving the quality of teaching and learning in Europe’s higher education institutions</a:t>
            </a:r>
            <a:r>
              <a:rPr lang="en-GB" sz="2800" dirty="0" smtClean="0"/>
              <a:t>”</a:t>
            </a:r>
            <a:endParaRPr lang="en-GB" sz="2800" dirty="0"/>
          </a:p>
        </p:txBody>
      </p:sp>
      <p:pic>
        <p:nvPicPr>
          <p:cNvPr id="4" name="Picture 3" descr="Screen Shot 2014-04-06 at 21.55.1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0400" y="1490737"/>
            <a:ext cx="4548600" cy="4386536"/>
          </a:xfrm>
          <a:prstGeom prst="rect">
            <a:avLst/>
          </a:prstGeom>
        </p:spPr>
      </p:pic>
      <p:sp>
        <p:nvSpPr>
          <p:cNvPr id="5" name="Rectangle 4"/>
          <p:cNvSpPr/>
          <p:nvPr/>
        </p:nvSpPr>
        <p:spPr>
          <a:xfrm>
            <a:off x="395536" y="5589240"/>
            <a:ext cx="7848872" cy="369332"/>
          </a:xfrm>
          <a:prstGeom prst="rect">
            <a:avLst/>
          </a:prstGeom>
        </p:spPr>
        <p:txBody>
          <a:bodyPr wrap="square">
            <a:spAutoFit/>
          </a:bodyPr>
          <a:lstStyle/>
          <a:p>
            <a:r>
              <a:rPr lang="es-ES" u="sng" dirty="0">
                <a:hlinkClick r:id="rId3"/>
              </a:rPr>
              <a:t>http://ec.europa.eu/education/higher-education/doc/modernisation_en.pdf</a:t>
            </a:r>
            <a:r>
              <a:rPr lang="en-GB" dirty="0"/>
              <a:t> </a:t>
            </a:r>
            <a:endParaRPr lang="en-US" dirty="0"/>
          </a:p>
        </p:txBody>
      </p:sp>
    </p:spTree>
    <p:extLst>
      <p:ext uri="{BB962C8B-B14F-4D97-AF65-F5344CB8AC3E}">
        <p14:creationId xmlns:p14="http://schemas.microsoft.com/office/powerpoint/2010/main" xmlns="" val="658649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975" cy="5112990"/>
          </a:xfrm>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Explain the European Higher Education Area (EHEA)  Reforms</a:t>
            </a:r>
          </a:p>
          <a:p>
            <a:pPr marL="365760" indent="-256032" fontAlgn="auto">
              <a:spcAft>
                <a:spcPts val="0"/>
              </a:spcAft>
              <a:buFont typeface="Wingdings 3"/>
              <a:buChar char=""/>
              <a:defRPr/>
            </a:pPr>
            <a:r>
              <a:rPr lang="en-US" dirty="0" smtClean="0"/>
              <a:t> Introduce the concept of Learning Outcomes (LOs) and its relation to EHEA Reforms</a:t>
            </a:r>
          </a:p>
          <a:p>
            <a:pPr marL="365760" indent="-256032" fontAlgn="auto">
              <a:spcAft>
                <a:spcPts val="0"/>
              </a:spcAft>
              <a:buFont typeface="Wingdings 3"/>
              <a:buChar char=""/>
              <a:defRPr/>
            </a:pPr>
            <a:r>
              <a:rPr lang="en-US" dirty="0" smtClean="0"/>
              <a:t>Discuss the context/levels of LOs</a:t>
            </a:r>
          </a:p>
          <a:p>
            <a:pPr marL="365760" indent="-256032" fontAlgn="auto">
              <a:spcAft>
                <a:spcPts val="0"/>
              </a:spcAft>
              <a:buFont typeface="Wingdings 3"/>
              <a:buChar char=""/>
              <a:defRPr/>
            </a:pPr>
            <a:r>
              <a:rPr lang="en-US" dirty="0" smtClean="0"/>
              <a:t>Explain the relationship between courses and programme LOs</a:t>
            </a:r>
          </a:p>
          <a:p>
            <a:pPr marL="365760" indent="-256032" fontAlgn="auto">
              <a:spcAft>
                <a:spcPts val="0"/>
              </a:spcAft>
              <a:buFont typeface="Wingdings 3"/>
              <a:buChar char=""/>
              <a:defRPr/>
            </a:pPr>
            <a:r>
              <a:rPr lang="en-US" dirty="0" smtClean="0"/>
              <a:t>Discuss the LO approach in re-engineering academic programmes with the one currently used at your institution</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sz="3400" dirty="0" smtClean="0"/>
              <a:t>Aims of the Presentation</a:t>
            </a:r>
            <a:endParaRPr lang="el-GR" sz="3400" dirty="0"/>
          </a:p>
        </p:txBody>
      </p:sp>
    </p:spTree>
    <p:extLst>
      <p:ext uri="{BB962C8B-B14F-4D97-AF65-F5344CB8AC3E}">
        <p14:creationId xmlns:p14="http://schemas.microsoft.com/office/powerpoint/2010/main" xmlns="" val="162695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756150"/>
          </a:xfrm>
        </p:spPr>
        <p:txBody>
          <a:bodyPr>
            <a:normAutofit lnSpcReduction="10000"/>
          </a:bodyPr>
          <a:lstStyle/>
          <a:p>
            <a:r>
              <a:rPr lang="en-GB" sz="2800" dirty="0"/>
              <a:t>teaching and learning are fundamental core missions of universities and </a:t>
            </a:r>
            <a:r>
              <a:rPr lang="en-GB" sz="2800" dirty="0" smtClean="0"/>
              <a:t>colleges</a:t>
            </a:r>
            <a:endParaRPr lang="en-US" sz="2800" dirty="0"/>
          </a:p>
          <a:p>
            <a:r>
              <a:rPr lang="en-GB" sz="2800" dirty="0"/>
              <a:t>active student involvement is essential in governance, curricular design, development and review, quality assurance and review </a:t>
            </a:r>
            <a:r>
              <a:rPr lang="en-GB" sz="2800" dirty="0" smtClean="0"/>
              <a:t>procedures</a:t>
            </a:r>
            <a:endParaRPr lang="en-GB" sz="2800" dirty="0"/>
          </a:p>
          <a:p>
            <a:r>
              <a:rPr lang="en-GB" sz="2800" dirty="0"/>
              <a:t>preference of research over teaching in defining academic merit needs </a:t>
            </a:r>
            <a:r>
              <a:rPr lang="en-GB" sz="2800" dirty="0" smtClean="0"/>
              <a:t>rebalancing</a:t>
            </a:r>
            <a:endParaRPr lang="en-GB" sz="2800" dirty="0"/>
          </a:p>
          <a:p>
            <a:r>
              <a:rPr lang="en-GB" sz="2800" dirty="0"/>
              <a:t>academic staff are employed not just to teach, but to teach well, to a high professional standard</a:t>
            </a:r>
            <a:endParaRPr lang="en-US" sz="2800" dirty="0"/>
          </a:p>
        </p:txBody>
      </p:sp>
      <p:sp>
        <p:nvSpPr>
          <p:cNvPr id="2" name="Title 1"/>
          <p:cNvSpPr>
            <a:spLocks noGrp="1"/>
          </p:cNvSpPr>
          <p:nvPr>
            <p:ph type="title"/>
          </p:nvPr>
        </p:nvSpPr>
        <p:spPr>
          <a:xfrm>
            <a:off x="179512" y="274638"/>
            <a:ext cx="8856984" cy="1143000"/>
          </a:xfrm>
        </p:spPr>
        <p:txBody>
          <a:bodyPr>
            <a:noAutofit/>
          </a:bodyPr>
          <a:lstStyle/>
          <a:p>
            <a:r>
              <a:rPr lang="en-GB" sz="2800" dirty="0" smtClean="0"/>
              <a:t>EC Report “</a:t>
            </a:r>
            <a:r>
              <a:rPr lang="en-GB" sz="2800" dirty="0"/>
              <a:t>Improving the quality of teaching and learning in Europe’s higher education institutions</a:t>
            </a:r>
            <a:r>
              <a:rPr lang="en-GB" sz="2800" dirty="0" smtClean="0"/>
              <a:t>”</a:t>
            </a:r>
            <a:endParaRPr lang="en-GB" sz="2800" dirty="0"/>
          </a:p>
        </p:txBody>
      </p:sp>
      <p:sp>
        <p:nvSpPr>
          <p:cNvPr id="4" name="Rectangle 3"/>
          <p:cNvSpPr/>
          <p:nvPr/>
        </p:nvSpPr>
        <p:spPr>
          <a:xfrm>
            <a:off x="539552" y="6021288"/>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spTree>
    <p:extLst>
      <p:ext uri="{BB962C8B-B14F-4D97-AF65-F5344CB8AC3E}">
        <p14:creationId xmlns:p14="http://schemas.microsoft.com/office/powerpoint/2010/main" xmlns="" val="3262363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12968" cy="5589240"/>
          </a:xfrm>
        </p:spPr>
        <p:txBody>
          <a:bodyPr>
            <a:normAutofit fontScale="92500" lnSpcReduction="10000"/>
          </a:bodyPr>
          <a:lstStyle/>
          <a:p>
            <a:r>
              <a:rPr lang="en-GB" sz="2600" dirty="0"/>
              <a:t>a key responsibility of institutions to ensure their academic staff are well trained and qualified as professional teachers not just qualified in a particular academic subject; this responsibility extends to </a:t>
            </a:r>
            <a:endParaRPr lang="el-GR" sz="2600" dirty="0"/>
          </a:p>
          <a:p>
            <a:pPr lvl="1" algn="just"/>
            <a:r>
              <a:rPr lang="en-GB" sz="2400" dirty="0"/>
              <a:t>ensuring new staff have a teaching qualification or equivalent on entry or have access to credible teacher training courses in the early years of their career</a:t>
            </a:r>
            <a:endParaRPr lang="el-GR" sz="2400" dirty="0"/>
          </a:p>
          <a:p>
            <a:pPr lvl="1" algn="just"/>
            <a:r>
              <a:rPr lang="en-GB" sz="2400" dirty="0"/>
              <a:t>providing opportunities for continuous professional career development as a professional teacher and not just as a subject/discipline specific academic</a:t>
            </a:r>
            <a:r>
              <a:rPr lang="en-GB" sz="2400" dirty="0" smtClean="0"/>
              <a:t>;</a:t>
            </a:r>
            <a:endParaRPr lang="en-GB" sz="2400" dirty="0"/>
          </a:p>
          <a:p>
            <a:r>
              <a:rPr lang="en-GB" sz="2600" dirty="0"/>
              <a:t>it is a key responsibility of academic staff to ensure they are qualified to teach and able to teach well; this responsibility extends over their entire career from start to finish so that they remain up-to-date and proficient in the very best pedagogical practices and all that quality.</a:t>
            </a:r>
          </a:p>
        </p:txBody>
      </p:sp>
      <p:sp>
        <p:nvSpPr>
          <p:cNvPr id="2" name="Title 1"/>
          <p:cNvSpPr>
            <a:spLocks noGrp="1"/>
          </p:cNvSpPr>
          <p:nvPr>
            <p:ph type="title"/>
          </p:nvPr>
        </p:nvSpPr>
        <p:spPr>
          <a:xfrm>
            <a:off x="274068" y="116632"/>
            <a:ext cx="8856984" cy="1143000"/>
          </a:xfrm>
        </p:spPr>
        <p:txBody>
          <a:bodyPr>
            <a:noAutofit/>
          </a:bodyPr>
          <a:lstStyle/>
          <a:p>
            <a:r>
              <a:rPr lang="en-GB" sz="2800" dirty="0" smtClean="0"/>
              <a:t>EC Report “</a:t>
            </a:r>
            <a:r>
              <a:rPr lang="en-GB" sz="2800" dirty="0"/>
              <a:t>Improving the quality of teaching and learning in Europe’s higher education institutions</a:t>
            </a:r>
            <a:r>
              <a:rPr lang="en-GB" sz="2800" dirty="0" smtClean="0"/>
              <a:t>”</a:t>
            </a:r>
            <a:endParaRPr lang="en-GB" sz="2800" dirty="0"/>
          </a:p>
        </p:txBody>
      </p:sp>
      <p:sp>
        <p:nvSpPr>
          <p:cNvPr id="4" name="Rectangle 3"/>
          <p:cNvSpPr/>
          <p:nvPr/>
        </p:nvSpPr>
        <p:spPr>
          <a:xfrm>
            <a:off x="683568" y="6488668"/>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spTree>
    <p:extLst>
      <p:ext uri="{BB962C8B-B14F-4D97-AF65-F5344CB8AC3E}">
        <p14:creationId xmlns:p14="http://schemas.microsoft.com/office/powerpoint/2010/main" xmlns="" val="5492588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435280" cy="1143000"/>
          </a:xfrm>
        </p:spPr>
        <p:txBody>
          <a:bodyPr>
            <a:noAutofit/>
          </a:bodyPr>
          <a:lstStyle/>
          <a:p>
            <a:pPr fontAlgn="auto">
              <a:spcAft>
                <a:spcPts val="0"/>
              </a:spcAft>
              <a:defRPr/>
            </a:pPr>
            <a:r>
              <a:rPr lang="en-GB" sz="2000" dirty="0">
                <a:solidFill>
                  <a:schemeClr val="tx1"/>
                </a:solidFill>
                <a:effectLst/>
              </a:rPr>
              <a:t>Recommendation 2 - Every institution should develop and implement a strategy for the support and on-going improvement of the quality of teaching and learning, devoting the necessary level of human and financial resources to the task, and integrating this priority in its overall mission, giving teaching due parity with </a:t>
            </a:r>
            <a:r>
              <a:rPr lang="en-GB" sz="2000" dirty="0" smtClean="0">
                <a:solidFill>
                  <a:schemeClr val="tx1"/>
                </a:solidFill>
                <a:effectLst/>
              </a:rPr>
              <a:t>research.</a:t>
            </a:r>
            <a:endParaRPr lang="el-GR" sz="2000" dirty="0">
              <a:solidFill>
                <a:schemeClr val="tx1"/>
              </a:solidFill>
            </a:endParaRPr>
          </a:p>
        </p:txBody>
      </p:sp>
      <p:pic>
        <p:nvPicPr>
          <p:cNvPr id="3" name="Picture 2" descr="Screen Shot 2014-04-06 at 17.19.5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988840"/>
            <a:ext cx="5943818" cy="4084105"/>
          </a:xfrm>
          <a:prstGeom prst="rect">
            <a:avLst/>
          </a:prstGeom>
        </p:spPr>
      </p:pic>
      <p:sp>
        <p:nvSpPr>
          <p:cNvPr id="5" name="Rectangle 4"/>
          <p:cNvSpPr/>
          <p:nvPr/>
        </p:nvSpPr>
        <p:spPr>
          <a:xfrm>
            <a:off x="395536" y="6021288"/>
            <a:ext cx="7848872" cy="369332"/>
          </a:xfrm>
          <a:prstGeom prst="rect">
            <a:avLst/>
          </a:prstGeom>
        </p:spPr>
        <p:txBody>
          <a:bodyPr wrap="square">
            <a:spAutoFit/>
          </a:bodyPr>
          <a:lstStyle/>
          <a:p>
            <a:r>
              <a:rPr lang="es-ES" u="sng" dirty="0">
                <a:hlinkClick r:id="rId3"/>
              </a:rPr>
              <a:t>http://ec.europa.eu/education/higher-education/doc/modernisation_en.pdf</a:t>
            </a:r>
            <a:r>
              <a:rPr lang="en-GB" dirty="0"/>
              <a:t> </a:t>
            </a:r>
            <a:endParaRPr lang="en-US" dirty="0"/>
          </a:p>
        </p:txBody>
      </p:sp>
      <p:pic>
        <p:nvPicPr>
          <p:cNvPr id="4" name="Picture 3" descr="Screen Shot 2014-04-06 at 21.34.1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16216" y="2780928"/>
            <a:ext cx="2345680" cy="1604888"/>
          </a:xfrm>
          <a:prstGeom prst="rect">
            <a:avLst/>
          </a:prstGeom>
        </p:spPr>
      </p:pic>
    </p:spTree>
    <p:extLst>
      <p:ext uri="{BB962C8B-B14F-4D97-AF65-F5344CB8AC3E}">
        <p14:creationId xmlns:p14="http://schemas.microsoft.com/office/powerpoint/2010/main" xmlns="" val="352264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3874442"/>
          </a:xfrm>
        </p:spPr>
        <p:txBody>
          <a:bodyPr>
            <a:noAutofit/>
          </a:bodyPr>
          <a:lstStyle/>
          <a:p>
            <a:r>
              <a:rPr lang="en-GB" sz="2000" dirty="0">
                <a:solidFill>
                  <a:srgbClr val="000000"/>
                </a:solidFill>
                <a:effectLst/>
              </a:rPr>
              <a:t>Recommendation 3 - Higher education institutions should encourage, welcome, and take account of student feedback which could detect problems in the teaching and learning environment early on and lead to faster, more effective improvements</a:t>
            </a:r>
            <a:r>
              <a:rPr lang="en-GB" sz="2000" dirty="0" smtClean="0">
                <a:solidFill>
                  <a:srgbClr val="000000"/>
                </a:solidFill>
                <a:effectLst/>
              </a:rPr>
              <a:t>.</a:t>
            </a:r>
            <a:endParaRPr lang="en-GB" sz="2000" dirty="0">
              <a:solidFill>
                <a:srgbClr val="000000"/>
              </a:solidFill>
              <a:effectLst/>
            </a:endParaRPr>
          </a:p>
        </p:txBody>
      </p:sp>
      <p:sp>
        <p:nvSpPr>
          <p:cNvPr id="5" name="Rectangle 4"/>
          <p:cNvSpPr/>
          <p:nvPr/>
        </p:nvSpPr>
        <p:spPr>
          <a:xfrm>
            <a:off x="467544" y="5733256"/>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4" name="Picture 3" descr="Screen Shot 2014-04-06 at 21.08.0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7944" y="404664"/>
            <a:ext cx="4536504" cy="5040560"/>
          </a:xfrm>
          <a:prstGeom prst="rect">
            <a:avLst/>
          </a:prstGeom>
        </p:spPr>
      </p:pic>
      <p:pic>
        <p:nvPicPr>
          <p:cNvPr id="6" name="Picture 5" descr="Screen Shot 2014-04-06 at 21.36.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4149080"/>
            <a:ext cx="1584176" cy="1215132"/>
          </a:xfrm>
          <a:prstGeom prst="rect">
            <a:avLst/>
          </a:prstGeom>
        </p:spPr>
      </p:pic>
    </p:spTree>
    <p:extLst>
      <p:ext uri="{BB962C8B-B14F-4D97-AF65-F5344CB8AC3E}">
        <p14:creationId xmlns:p14="http://schemas.microsoft.com/office/powerpoint/2010/main" xmlns="" val="2678337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GB" sz="2000" dirty="0">
                <a:effectLst/>
              </a:rPr>
              <a:t>Recommendation 4 - All staff teaching in higher education institutions in 2020 should have received certified pedagogical training. Continuous professional education as teachers should become a requirement for teachers in the higher education sector. </a:t>
            </a:r>
            <a:endParaRPr lang="en-GB" sz="2000" dirty="0">
              <a:solidFill>
                <a:srgbClr val="000000"/>
              </a:solidFill>
              <a:effectLst/>
            </a:endParaRPr>
          </a:p>
        </p:txBody>
      </p:sp>
      <p:sp>
        <p:nvSpPr>
          <p:cNvPr id="5" name="Rectangle 4"/>
          <p:cNvSpPr/>
          <p:nvPr/>
        </p:nvSpPr>
        <p:spPr>
          <a:xfrm>
            <a:off x="467544" y="5877272"/>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3" name="Picture 2" descr="Screen Shot 2014-04-06 at 21.10.4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9832" y="1484784"/>
            <a:ext cx="4946114" cy="4424536"/>
          </a:xfrm>
          <a:prstGeom prst="rect">
            <a:avLst/>
          </a:prstGeom>
        </p:spPr>
      </p:pic>
      <p:pic>
        <p:nvPicPr>
          <p:cNvPr id="6" name="Picture 5" descr="Screen Shot 2014-04-06 at 21.36.4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2824678"/>
            <a:ext cx="1728192" cy="1540426"/>
          </a:xfrm>
          <a:prstGeom prst="rect">
            <a:avLst/>
          </a:prstGeom>
        </p:spPr>
      </p:pic>
    </p:spTree>
    <p:extLst>
      <p:ext uri="{BB962C8B-B14F-4D97-AF65-F5344CB8AC3E}">
        <p14:creationId xmlns:p14="http://schemas.microsoft.com/office/powerpoint/2010/main" xmlns="" val="651121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GB" sz="2000" dirty="0">
                <a:effectLst/>
              </a:rPr>
              <a:t>Recommendation 5 - Academic staff entrance, progression and promotion decisions should take account of an assessment of teaching performance alongside other factors. </a:t>
            </a:r>
            <a:endParaRPr lang="en-GB" sz="2000" dirty="0">
              <a:solidFill>
                <a:srgbClr val="000000"/>
              </a:solidFill>
              <a:effectLst/>
            </a:endParaRPr>
          </a:p>
        </p:txBody>
      </p:sp>
      <p:sp>
        <p:nvSpPr>
          <p:cNvPr id="5" name="Rectangle 4"/>
          <p:cNvSpPr/>
          <p:nvPr/>
        </p:nvSpPr>
        <p:spPr>
          <a:xfrm>
            <a:off x="467544" y="5733256"/>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4" name="Picture 3" descr="Screen Shot 2014-04-06 at 21.11.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1840" y="1412776"/>
            <a:ext cx="5424016" cy="4320480"/>
          </a:xfrm>
          <a:prstGeom prst="rect">
            <a:avLst/>
          </a:prstGeom>
        </p:spPr>
      </p:pic>
      <p:pic>
        <p:nvPicPr>
          <p:cNvPr id="6" name="Picture 5" descr="Screen Shot 2014-04-06 at 21.37.50.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2" y="2636912"/>
            <a:ext cx="1872208" cy="1337291"/>
          </a:xfrm>
          <a:prstGeom prst="rect">
            <a:avLst/>
          </a:prstGeom>
        </p:spPr>
      </p:pic>
    </p:spTree>
    <p:extLst>
      <p:ext uri="{BB962C8B-B14F-4D97-AF65-F5344CB8AC3E}">
        <p14:creationId xmlns:p14="http://schemas.microsoft.com/office/powerpoint/2010/main" xmlns="" val="3571426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54760" cy="4594522"/>
          </a:xfrm>
        </p:spPr>
        <p:txBody>
          <a:bodyPr>
            <a:noAutofit/>
          </a:bodyPr>
          <a:lstStyle/>
          <a:p>
            <a:r>
              <a:rPr lang="en-GB" sz="2000" dirty="0">
                <a:effectLst/>
              </a:rPr>
              <a:t>Recommendation 6 - Heads of institutions and institutional leaders should recognise and reward (e.g. through fellowships or awards) higher education teachers who make a significant contribution to improving the quality of teaching and learning, whether through their practice, or through their research into teaching and learning. </a:t>
            </a:r>
            <a:endParaRPr lang="en-GB" sz="2000" dirty="0">
              <a:solidFill>
                <a:srgbClr val="000000"/>
              </a:solidFill>
              <a:effectLst/>
            </a:endParaRPr>
          </a:p>
        </p:txBody>
      </p:sp>
      <p:sp>
        <p:nvSpPr>
          <p:cNvPr id="5" name="Rectangle 4"/>
          <p:cNvSpPr/>
          <p:nvPr/>
        </p:nvSpPr>
        <p:spPr>
          <a:xfrm>
            <a:off x="467544" y="5733256"/>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3" name="Picture 2" descr="Screen Shot 2014-04-06 at 21.13.3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476672"/>
            <a:ext cx="4176463" cy="4824536"/>
          </a:xfrm>
          <a:prstGeom prst="rect">
            <a:avLst/>
          </a:prstGeom>
        </p:spPr>
      </p:pic>
      <p:pic>
        <p:nvPicPr>
          <p:cNvPr id="6" name="Picture 5" descr="Screen Shot 2014-04-06 at 21.38.3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7704" y="4509120"/>
            <a:ext cx="1916039" cy="1247233"/>
          </a:xfrm>
          <a:prstGeom prst="rect">
            <a:avLst/>
          </a:prstGeom>
        </p:spPr>
      </p:pic>
    </p:spTree>
    <p:extLst>
      <p:ext uri="{BB962C8B-B14F-4D97-AF65-F5344CB8AC3E}">
        <p14:creationId xmlns:p14="http://schemas.microsoft.com/office/powerpoint/2010/main" xmlns="" val="875293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noAutofit/>
          </a:bodyPr>
          <a:lstStyle/>
          <a:p>
            <a:r>
              <a:rPr lang="en-GB" sz="2000" dirty="0">
                <a:effectLst/>
              </a:rPr>
              <a:t>Recommendation 7 - Curricula should be developed and monitored through dialogue and partnerships among teaching staff, students, graduates and labour market actors, drawing on new methods of teaching and learning, so that students acquire relevant skills that enhance their </a:t>
            </a:r>
            <a:r>
              <a:rPr lang="en-GB" sz="2000" dirty="0" smtClean="0">
                <a:effectLst/>
              </a:rPr>
              <a:t>employability. </a:t>
            </a:r>
            <a:endParaRPr lang="en-GB" sz="2000" dirty="0">
              <a:solidFill>
                <a:srgbClr val="000000"/>
              </a:solidFill>
              <a:effectLst/>
            </a:endParaRPr>
          </a:p>
        </p:txBody>
      </p:sp>
      <p:sp>
        <p:nvSpPr>
          <p:cNvPr id="5" name="Rectangle 4"/>
          <p:cNvSpPr/>
          <p:nvPr/>
        </p:nvSpPr>
        <p:spPr>
          <a:xfrm>
            <a:off x="467544" y="5733256"/>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4" name="Picture 3" descr="Screen Shot 2014-04-06 at 21.15.1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1700808"/>
            <a:ext cx="6332209" cy="4032448"/>
          </a:xfrm>
          <a:prstGeom prst="rect">
            <a:avLst/>
          </a:prstGeom>
        </p:spPr>
      </p:pic>
      <p:pic>
        <p:nvPicPr>
          <p:cNvPr id="6" name="Picture 5" descr="Screen Shot 2014-04-06 at 21.44.40.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2708920"/>
            <a:ext cx="1656184" cy="1296144"/>
          </a:xfrm>
          <a:prstGeom prst="rect">
            <a:avLst/>
          </a:prstGeom>
        </p:spPr>
      </p:pic>
    </p:spTree>
    <p:extLst>
      <p:ext uri="{BB962C8B-B14F-4D97-AF65-F5344CB8AC3E}">
        <p14:creationId xmlns:p14="http://schemas.microsoft.com/office/powerpoint/2010/main" xmlns="" val="654963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640960" cy="1143000"/>
          </a:xfrm>
        </p:spPr>
        <p:txBody>
          <a:bodyPr>
            <a:noAutofit/>
          </a:bodyPr>
          <a:lstStyle/>
          <a:p>
            <a:r>
              <a:rPr lang="en-GB" sz="2000" dirty="0">
                <a:effectLst/>
              </a:rPr>
              <a:t>Recommendation 8 - Student performance in learning activities should be assessed against clear and agreed learning outcomes, developed in partnership by all faculty members involved in their delivery. </a:t>
            </a:r>
            <a:endParaRPr lang="en-GB" sz="2000" dirty="0">
              <a:solidFill>
                <a:srgbClr val="000000"/>
              </a:solidFill>
              <a:effectLst/>
            </a:endParaRPr>
          </a:p>
        </p:txBody>
      </p:sp>
      <p:sp>
        <p:nvSpPr>
          <p:cNvPr id="5" name="Rectangle 4"/>
          <p:cNvSpPr/>
          <p:nvPr/>
        </p:nvSpPr>
        <p:spPr>
          <a:xfrm>
            <a:off x="467544" y="5733256"/>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3" name="Picture 2" descr="Screen Shot 2014-04-06 at 21.17.0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9752" y="1268760"/>
            <a:ext cx="6571704" cy="4312341"/>
          </a:xfrm>
          <a:prstGeom prst="rect">
            <a:avLst/>
          </a:prstGeom>
        </p:spPr>
      </p:pic>
      <p:pic>
        <p:nvPicPr>
          <p:cNvPr id="6" name="Picture 5" descr="Screen Shot 2014-04-06 at 21.45.4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2564904"/>
            <a:ext cx="1800200" cy="1224136"/>
          </a:xfrm>
          <a:prstGeom prst="rect">
            <a:avLst/>
          </a:prstGeom>
        </p:spPr>
      </p:pic>
    </p:spTree>
    <p:extLst>
      <p:ext uri="{BB962C8B-B14F-4D97-AF65-F5344CB8AC3E}">
        <p14:creationId xmlns:p14="http://schemas.microsoft.com/office/powerpoint/2010/main" xmlns="" val="509375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748464" cy="1143000"/>
          </a:xfrm>
        </p:spPr>
        <p:txBody>
          <a:bodyPr>
            <a:noAutofit/>
          </a:bodyPr>
          <a:lstStyle/>
          <a:p>
            <a:r>
              <a:rPr lang="en-GB" sz="2000" dirty="0">
                <a:effectLst/>
              </a:rPr>
              <a:t>Recommendation 9 - Higher education institutions and national policy makers in partnership with students should establish counselling, guidance, mentoring and tracking systems to support students into higher education, and on their way to graduation and beyond. </a:t>
            </a:r>
            <a:endParaRPr lang="en-GB" sz="2000" dirty="0">
              <a:solidFill>
                <a:srgbClr val="000000"/>
              </a:solidFill>
              <a:effectLst/>
            </a:endParaRPr>
          </a:p>
        </p:txBody>
      </p:sp>
      <p:sp>
        <p:nvSpPr>
          <p:cNvPr id="5" name="Rectangle 4"/>
          <p:cNvSpPr/>
          <p:nvPr/>
        </p:nvSpPr>
        <p:spPr>
          <a:xfrm>
            <a:off x="467544" y="5877272"/>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4" name="Picture 3" descr="Screen Shot 2014-04-06 at 21.19.4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5816" y="1412776"/>
            <a:ext cx="5817964" cy="4409688"/>
          </a:xfrm>
          <a:prstGeom prst="rect">
            <a:avLst/>
          </a:prstGeom>
        </p:spPr>
      </p:pic>
      <p:pic>
        <p:nvPicPr>
          <p:cNvPr id="6" name="Picture 5" descr="Screen Shot 2014-04-06 at 21.46.27.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2708920"/>
            <a:ext cx="2016224" cy="1440160"/>
          </a:xfrm>
          <a:prstGeom prst="rect">
            <a:avLst/>
          </a:prstGeom>
        </p:spPr>
      </p:pic>
    </p:spTree>
    <p:extLst>
      <p:ext uri="{BB962C8B-B14F-4D97-AF65-F5344CB8AC3E}">
        <p14:creationId xmlns:p14="http://schemas.microsoft.com/office/powerpoint/2010/main" xmlns="" val="221323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975" cy="5112990"/>
          </a:xfrm>
        </p:spPr>
        <p:txBody>
          <a:bodyPr>
            <a:normAutofit/>
          </a:bodyPr>
          <a:lstStyle/>
          <a:p>
            <a:pPr marL="365760" indent="-256032" fontAlgn="auto">
              <a:spcAft>
                <a:spcPts val="0"/>
              </a:spcAft>
              <a:buFont typeface="Wingdings 3"/>
              <a:buChar char=""/>
              <a:defRPr/>
            </a:pPr>
            <a:r>
              <a:rPr lang="en-US" dirty="0" smtClean="0"/>
              <a:t>Introduce LOs in relation to Academic Evaluation/Accreditation</a:t>
            </a:r>
          </a:p>
          <a:p>
            <a:pPr marL="365760" indent="-256032" fontAlgn="auto">
              <a:spcAft>
                <a:spcPts val="0"/>
              </a:spcAft>
              <a:buFont typeface="Wingdings 3"/>
              <a:buChar char=""/>
              <a:defRPr/>
            </a:pPr>
            <a:r>
              <a:rPr lang="en-US" dirty="0" smtClean="0"/>
              <a:t>Discuss the link between LOS and all education stakeholders</a:t>
            </a:r>
          </a:p>
          <a:p>
            <a:pPr marL="365760" indent="-256032" fontAlgn="auto">
              <a:spcAft>
                <a:spcPts val="0"/>
              </a:spcAft>
              <a:buFont typeface="Wingdings 3"/>
              <a:buChar char=""/>
              <a:defRPr/>
            </a:pPr>
            <a:r>
              <a:rPr lang="en-US" dirty="0" smtClean="0"/>
              <a:t>Explain the need for engaging social/labour market actors in developing LOs</a:t>
            </a:r>
          </a:p>
          <a:p>
            <a:pPr marL="365760" indent="-256032" fontAlgn="auto">
              <a:spcAft>
                <a:spcPts val="0"/>
              </a:spcAft>
              <a:buFont typeface="Wingdings 3"/>
              <a:buChar char=""/>
              <a:defRPr/>
            </a:pPr>
            <a:r>
              <a:rPr lang="en-US" dirty="0" smtClean="0"/>
              <a:t>Highlight the need for developing programmes that meet labour market needs</a:t>
            </a:r>
          </a:p>
          <a:p>
            <a:pPr marL="365760" indent="-256032" fontAlgn="auto">
              <a:spcAft>
                <a:spcPts val="0"/>
              </a:spcAft>
              <a:buFont typeface="Wingdings 3"/>
              <a:buChar char=""/>
              <a:defRPr/>
            </a:pPr>
            <a:r>
              <a:rPr lang="en-US" dirty="0" smtClean="0"/>
              <a:t>Explain and discuss how  LOs can be used to improve the teaching/learning process</a:t>
            </a:r>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sz="3400" dirty="0" smtClean="0"/>
              <a:t>Aims of the Presentation</a:t>
            </a:r>
            <a:endParaRPr lang="el-GR" sz="3400" dirty="0"/>
          </a:p>
        </p:txBody>
      </p:sp>
    </p:spTree>
    <p:extLst>
      <p:ext uri="{BB962C8B-B14F-4D97-AF65-F5344CB8AC3E}">
        <p14:creationId xmlns:p14="http://schemas.microsoft.com/office/powerpoint/2010/main" xmlns="" val="162695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04448" cy="1143000"/>
          </a:xfrm>
        </p:spPr>
        <p:txBody>
          <a:bodyPr>
            <a:noAutofit/>
          </a:bodyPr>
          <a:lstStyle/>
          <a:p>
            <a:r>
              <a:rPr lang="en-GB" sz="2000" dirty="0">
                <a:effectLst/>
              </a:rPr>
              <a:t>Recommendation 10 - Higher education institutions should introduce and promote cross-,trans- and interdisciplinary approaches to teaching, learning and assessment, helping students develop their breadth of understanding and entrepreneurial and innovative mind-sets. </a:t>
            </a:r>
            <a:endParaRPr lang="en-GB" sz="2000" dirty="0">
              <a:solidFill>
                <a:srgbClr val="000000"/>
              </a:solidFill>
              <a:effectLst/>
            </a:endParaRPr>
          </a:p>
        </p:txBody>
      </p:sp>
      <p:sp>
        <p:nvSpPr>
          <p:cNvPr id="5" name="Rectangle 4"/>
          <p:cNvSpPr/>
          <p:nvPr/>
        </p:nvSpPr>
        <p:spPr>
          <a:xfrm>
            <a:off x="467544" y="5877272"/>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3" name="Picture 2" descr="Screen Shot 2014-04-06 at 21.22.2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5736" y="1700808"/>
            <a:ext cx="6606244" cy="4229968"/>
          </a:xfrm>
          <a:prstGeom prst="rect">
            <a:avLst/>
          </a:prstGeom>
        </p:spPr>
      </p:pic>
      <p:pic>
        <p:nvPicPr>
          <p:cNvPr id="6" name="Picture 5" descr="Screen Shot 2014-04-06 at 21.47.0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2348880"/>
            <a:ext cx="1728192" cy="1296144"/>
          </a:xfrm>
          <a:prstGeom prst="rect">
            <a:avLst/>
          </a:prstGeom>
        </p:spPr>
      </p:pic>
    </p:spTree>
    <p:extLst>
      <p:ext uri="{BB962C8B-B14F-4D97-AF65-F5344CB8AC3E}">
        <p14:creationId xmlns:p14="http://schemas.microsoft.com/office/powerpoint/2010/main" xmlns="" val="1664900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840"/>
            <a:ext cx="3960440" cy="5112568"/>
          </a:xfrm>
        </p:spPr>
        <p:txBody>
          <a:bodyPr>
            <a:noAutofit/>
          </a:bodyPr>
          <a:lstStyle/>
          <a:p>
            <a:r>
              <a:rPr lang="en-GB" sz="2000" dirty="0">
                <a:effectLst/>
              </a:rPr>
              <a:t>Recommendation 11 - Higher education institutions – facilitated by public administrations and the EU – should support their teachers so they develop the skills for online and other forms of teaching and learning opened up by the digital era, and should exploit the opportunities presented by technology to improve the quality of teaching and learning. </a:t>
            </a:r>
            <a:endParaRPr lang="en-GB" sz="2000" dirty="0">
              <a:solidFill>
                <a:srgbClr val="000000"/>
              </a:solidFill>
              <a:effectLst/>
            </a:endParaRPr>
          </a:p>
        </p:txBody>
      </p:sp>
      <p:sp>
        <p:nvSpPr>
          <p:cNvPr id="5" name="Rectangle 4"/>
          <p:cNvSpPr/>
          <p:nvPr/>
        </p:nvSpPr>
        <p:spPr>
          <a:xfrm>
            <a:off x="539552" y="6021288"/>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4" name="Picture 3" descr="Screen Shot 2014-04-06 at 21.28.1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7984" y="260648"/>
            <a:ext cx="4392488" cy="5616624"/>
          </a:xfrm>
          <a:prstGeom prst="rect">
            <a:avLst/>
          </a:prstGeom>
        </p:spPr>
      </p:pic>
      <p:pic>
        <p:nvPicPr>
          <p:cNvPr id="6" name="Picture 5" descr="Screen Shot 2014-04-06 at 21.47.4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08669" y="4653136"/>
            <a:ext cx="2138191" cy="1346448"/>
          </a:xfrm>
          <a:prstGeom prst="rect">
            <a:avLst/>
          </a:prstGeom>
        </p:spPr>
      </p:pic>
    </p:spTree>
    <p:extLst>
      <p:ext uri="{BB962C8B-B14F-4D97-AF65-F5344CB8AC3E}">
        <p14:creationId xmlns:p14="http://schemas.microsoft.com/office/powerpoint/2010/main" xmlns="" val="2417792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4752528" cy="5112568"/>
          </a:xfrm>
        </p:spPr>
        <p:txBody>
          <a:bodyPr>
            <a:noAutofit/>
          </a:bodyPr>
          <a:lstStyle/>
          <a:p>
            <a:r>
              <a:rPr lang="en-GB" sz="2000" dirty="0">
                <a:effectLst/>
              </a:rPr>
              <a:t>Recommendation 12 - Higher education institutions should develop and implement holistic internationalisation strategies as an integral part of their overall mission and functions. Increased mobility of student and staff, international dimension of curricula, international experience of faculty, with a sufficient command of English and a second foreign language and intercultural competences, transnational delivery of courses and degrees, and international alliances should become indispensable components of higher education in Europe and beyond. </a:t>
            </a:r>
            <a:endParaRPr lang="en-GB" sz="2000" dirty="0">
              <a:solidFill>
                <a:srgbClr val="000000"/>
              </a:solidFill>
              <a:effectLst/>
            </a:endParaRPr>
          </a:p>
        </p:txBody>
      </p:sp>
      <p:sp>
        <p:nvSpPr>
          <p:cNvPr id="5" name="Rectangle 4"/>
          <p:cNvSpPr/>
          <p:nvPr/>
        </p:nvSpPr>
        <p:spPr>
          <a:xfrm>
            <a:off x="539552" y="6021288"/>
            <a:ext cx="7848872" cy="369332"/>
          </a:xfrm>
          <a:prstGeom prst="rect">
            <a:avLst/>
          </a:prstGeom>
        </p:spPr>
        <p:txBody>
          <a:bodyPr wrap="square">
            <a:spAutoFit/>
          </a:bodyPr>
          <a:lstStyle/>
          <a:p>
            <a:r>
              <a:rPr lang="es-ES" u="sng" dirty="0">
                <a:hlinkClick r:id="rId2"/>
              </a:rPr>
              <a:t>http://ec.europa.eu/education/higher-education/doc/modernisation_en.pdf</a:t>
            </a:r>
            <a:r>
              <a:rPr lang="en-GB" dirty="0"/>
              <a:t> </a:t>
            </a:r>
            <a:endParaRPr lang="en-US" dirty="0"/>
          </a:p>
        </p:txBody>
      </p:sp>
      <p:pic>
        <p:nvPicPr>
          <p:cNvPr id="3" name="Picture 2" descr="Screen Shot 2014-04-06 at 21.31.3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116632"/>
            <a:ext cx="4248472" cy="5760640"/>
          </a:xfrm>
          <a:prstGeom prst="rect">
            <a:avLst/>
          </a:prstGeom>
        </p:spPr>
      </p:pic>
      <p:pic>
        <p:nvPicPr>
          <p:cNvPr id="6" name="Picture 5" descr="Screen Shot 2014-04-06 at 21.49.0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5816" y="5085184"/>
            <a:ext cx="1253232" cy="939924"/>
          </a:xfrm>
          <a:prstGeom prst="rect">
            <a:avLst/>
          </a:prstGeom>
        </p:spPr>
      </p:pic>
    </p:spTree>
    <p:extLst>
      <p:ext uri="{BB962C8B-B14F-4D97-AF65-F5344CB8AC3E}">
        <p14:creationId xmlns:p14="http://schemas.microsoft.com/office/powerpoint/2010/main" xmlns="" val="7323118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251520" y="1340768"/>
            <a:ext cx="8640960" cy="5256584"/>
          </a:xfrm>
        </p:spPr>
        <p:txBody>
          <a:bodyPr/>
          <a:lstStyle/>
          <a:p>
            <a:pPr marL="368046" indent="-285750"/>
            <a:r>
              <a:rPr lang="en-GB" sz="2000" dirty="0" smtClean="0"/>
              <a:t>A Model based on the EC Report</a:t>
            </a:r>
          </a:p>
          <a:p>
            <a:r>
              <a:rPr lang="en-GB" sz="2000" dirty="0" smtClean="0"/>
              <a:t>THEQM calculates for each institution an overall score (0 to 100) and a score within each recommendation (0 to 9). </a:t>
            </a:r>
          </a:p>
          <a:p>
            <a:r>
              <a:rPr lang="en-GB" sz="2000" dirty="0" smtClean="0"/>
              <a:t>There are eleven (11) recommendations and each recommendation has nine (9) indicators. </a:t>
            </a:r>
          </a:p>
          <a:p>
            <a:r>
              <a:rPr lang="en-GB" sz="2000" dirty="0" smtClean="0"/>
              <a:t>Each index is either satisfied (in which case a score of one (1) is given) or not satisfied (in which case a score of zero(0) is given). </a:t>
            </a:r>
          </a:p>
          <a:p>
            <a:r>
              <a:rPr lang="en-GB" sz="2000" dirty="0" smtClean="0"/>
              <a:t>Thus ninety-nine (99) indicators are provided giving a maximum 99 points if all are satisfied. </a:t>
            </a:r>
          </a:p>
          <a:p>
            <a:r>
              <a:rPr lang="en-GB" sz="2000" dirty="0" smtClean="0"/>
              <a:t>Another point is given by satisfying the following Overall Quality Indicator.</a:t>
            </a:r>
            <a:r>
              <a:rPr lang="en-GB" sz="2000" i="1" dirty="0" smtClean="0"/>
              <a:t> The institution does not consider any other activity more important than teaching.</a:t>
            </a:r>
            <a:endParaRPr lang="el-GR" sz="2000" dirty="0" smtClean="0"/>
          </a:p>
          <a:p>
            <a:r>
              <a:rPr lang="en-GB" sz="2000" dirty="0" smtClean="0"/>
              <a:t>Thus a maximum of one hundred (100) points can be achieved. An institution can thus achieve an overall score as well as eleven (11) other scores, one (1) for each recommendation. </a:t>
            </a:r>
            <a:endParaRPr lang="el-GR" sz="2000" dirty="0" smtClean="0"/>
          </a:p>
          <a:p>
            <a:pPr marL="368046" indent="-285750"/>
            <a:endParaRPr lang="el-GR" sz="2800" dirty="0"/>
          </a:p>
        </p:txBody>
      </p:sp>
      <p:sp>
        <p:nvSpPr>
          <p:cNvPr id="2" name="Title 1"/>
          <p:cNvSpPr>
            <a:spLocks noGrp="1"/>
          </p:cNvSpPr>
          <p:nvPr>
            <p:ph type="title"/>
          </p:nvPr>
        </p:nvSpPr>
        <p:spPr>
          <a:xfrm>
            <a:off x="287016" y="188640"/>
            <a:ext cx="8856984" cy="1143000"/>
          </a:xfrm>
        </p:spPr>
        <p:txBody>
          <a:bodyPr>
            <a:noAutofit/>
          </a:bodyPr>
          <a:lstStyle/>
          <a:p>
            <a:pPr fontAlgn="auto">
              <a:spcAft>
                <a:spcPts val="0"/>
              </a:spcAft>
              <a:defRPr/>
            </a:pPr>
            <a:r>
              <a:rPr lang="en-GB" sz="3200" dirty="0" smtClean="0">
                <a:effectLst/>
              </a:rPr>
              <a:t>The Teaching in Higher Education Quality Model (THEQM)</a:t>
            </a:r>
            <a:endParaRPr lang="el-GR" sz="3200" dirty="0"/>
          </a:p>
        </p:txBody>
      </p:sp>
    </p:spTree>
    <p:extLst>
      <p:ext uri="{BB962C8B-B14F-4D97-AF65-F5344CB8AC3E}">
        <p14:creationId xmlns:p14="http://schemas.microsoft.com/office/powerpoint/2010/main" xmlns="" val="3994987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251520" y="1628800"/>
            <a:ext cx="8640960" cy="4525962"/>
          </a:xfrm>
        </p:spPr>
        <p:txBody>
          <a:bodyPr/>
          <a:lstStyle/>
          <a:p>
            <a:pPr marL="425196" lvl="0" indent="-342900">
              <a:buFont typeface="+mj-lt"/>
              <a:buAutoNum type="arabicPeriod"/>
            </a:pPr>
            <a:r>
              <a:rPr lang="en-GB" sz="1600" dirty="0"/>
              <a:t>The institution regulations provide for a methodology and a process for designing/evaluating the curriculum using Learning Outcomes.</a:t>
            </a:r>
            <a:endParaRPr lang="el-GR" sz="1600" dirty="0"/>
          </a:p>
          <a:p>
            <a:pPr marL="425196" lvl="0" indent="-342900">
              <a:buFont typeface="+mj-lt"/>
              <a:buAutoNum type="arabicPeriod"/>
            </a:pPr>
            <a:r>
              <a:rPr lang="en-GB" sz="1600" dirty="0"/>
              <a:t>The institution’s regulations ensure that Programme and Course Learning Outcomes are built with input from all stakeholders (teachers, students, labour market actors).</a:t>
            </a:r>
            <a:endParaRPr lang="el-GR" sz="1600" dirty="0"/>
          </a:p>
          <a:p>
            <a:pPr marL="425196" lvl="0" indent="-342900">
              <a:buFont typeface="+mj-lt"/>
              <a:buAutoNum type="arabicPeriod"/>
            </a:pPr>
            <a:r>
              <a:rPr lang="en-GB" sz="1600" dirty="0"/>
              <a:t>The institution’s regulations ensure that a process/mechanism exists for checking whether Programme Learning Outcomes can be achieved though the programme’s courses.</a:t>
            </a:r>
            <a:endParaRPr lang="el-GR" sz="1600" dirty="0"/>
          </a:p>
          <a:p>
            <a:pPr marL="425196" lvl="0" indent="-342900">
              <a:buFont typeface="+mj-lt"/>
              <a:buAutoNum type="arabicPeriod"/>
            </a:pPr>
            <a:r>
              <a:rPr lang="en-GB" sz="1600" dirty="0"/>
              <a:t>The institution’s regulations ensure that Learning Outcomes are SMART (Specific, Measurable, Achievable, Realistic, Time-Specific).</a:t>
            </a:r>
            <a:endParaRPr lang="el-GR" sz="1600" dirty="0"/>
          </a:p>
          <a:p>
            <a:pPr marL="425196" lvl="0" indent="-342900">
              <a:buFont typeface="+mj-lt"/>
              <a:buAutoNum type="arabicPeriod"/>
            </a:pPr>
            <a:r>
              <a:rPr lang="en-GB" sz="1600" dirty="0"/>
              <a:t>The institution’s regulations provide for checking the Learning Outcomes against the student workload as estimated/provided/calculated by the students.</a:t>
            </a:r>
            <a:endParaRPr lang="el-GR" sz="1600" dirty="0"/>
          </a:p>
          <a:p>
            <a:pPr marL="425196" lvl="0" indent="-342900">
              <a:buFont typeface="+mj-lt"/>
              <a:buAutoNum type="arabicPeriod"/>
            </a:pPr>
            <a:r>
              <a:rPr lang="en-GB" sz="1600" dirty="0"/>
              <a:t>Each Learning Outcome at the Programme and Course level is associated with learning methods and assessment methods and is allocated a specific workload.</a:t>
            </a:r>
            <a:endParaRPr lang="el-GR" sz="1600" dirty="0"/>
          </a:p>
          <a:p>
            <a:pPr marL="425196" lvl="0" indent="-342900">
              <a:buFont typeface="+mj-lt"/>
              <a:buAutoNum type="arabicPeriod"/>
            </a:pPr>
            <a:r>
              <a:rPr lang="en-GB" sz="1600" dirty="0"/>
              <a:t>Learning Outcomes are associated with knowledge, skills and competences.</a:t>
            </a:r>
            <a:endParaRPr lang="el-GR" sz="1600" dirty="0"/>
          </a:p>
          <a:p>
            <a:pPr marL="425196" lvl="0" indent="-342900">
              <a:buFont typeface="+mj-lt"/>
              <a:buAutoNum type="arabicPeriod"/>
            </a:pPr>
            <a:r>
              <a:rPr lang="en-GB" sz="1600" dirty="0"/>
              <a:t>The assessment of Learning Outcomes focuses on the assessment of competences.</a:t>
            </a:r>
            <a:endParaRPr lang="el-GR" sz="1600" dirty="0"/>
          </a:p>
          <a:p>
            <a:pPr marL="425196" lvl="0" indent="-342900">
              <a:buFont typeface="+mj-lt"/>
              <a:buAutoNum type="arabicPeriod"/>
            </a:pPr>
            <a:r>
              <a:rPr lang="en-GB" sz="1600" dirty="0"/>
              <a:t>The institution’s regulations provide for a feedback process/mechanism for reviewing Learning Outcomes and their assessment.</a:t>
            </a:r>
            <a:endParaRPr lang="el-GR" sz="1600" dirty="0"/>
          </a:p>
        </p:txBody>
      </p:sp>
      <p:sp>
        <p:nvSpPr>
          <p:cNvPr id="2" name="Title 1"/>
          <p:cNvSpPr>
            <a:spLocks noGrp="1"/>
          </p:cNvSpPr>
          <p:nvPr>
            <p:ph type="title"/>
          </p:nvPr>
        </p:nvSpPr>
        <p:spPr>
          <a:xfrm>
            <a:off x="179512" y="404664"/>
            <a:ext cx="8856984" cy="1143000"/>
          </a:xfrm>
        </p:spPr>
        <p:txBody>
          <a:bodyPr>
            <a:noAutofit/>
          </a:bodyPr>
          <a:lstStyle/>
          <a:p>
            <a:pPr fontAlgn="auto">
              <a:spcAft>
                <a:spcPts val="0"/>
              </a:spcAft>
              <a:defRPr/>
            </a:pPr>
            <a:r>
              <a:rPr lang="en-GB" sz="2300" dirty="0">
                <a:effectLst/>
              </a:rPr>
              <a:t>Recommendation 8 </a:t>
            </a:r>
            <a:r>
              <a:rPr lang="en-GB" sz="2300" dirty="0"/>
              <a:t>Student performance in learning activities should be assessed against clear and agreed learning outcomes, developed in partnership by all faculty members involved in their delivery</a:t>
            </a:r>
            <a:r>
              <a:rPr lang="en-GB" sz="2300" dirty="0">
                <a:effectLst/>
              </a:rPr>
              <a:t/>
            </a:r>
            <a:br>
              <a:rPr lang="en-GB" sz="2300" dirty="0">
                <a:effectLst/>
              </a:rPr>
            </a:br>
            <a:endParaRPr lang="el-GR" sz="2300" dirty="0"/>
          </a:p>
        </p:txBody>
      </p:sp>
    </p:spTree>
    <p:extLst>
      <p:ext uri="{BB962C8B-B14F-4D97-AF65-F5344CB8AC3E}">
        <p14:creationId xmlns:p14="http://schemas.microsoft.com/office/powerpoint/2010/main" xmlns="" val="26006200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481138"/>
            <a:ext cx="8507288" cy="4525962"/>
          </a:xfrm>
        </p:spPr>
        <p:txBody>
          <a:bodyPr/>
          <a:lstStyle/>
          <a:p>
            <a:r>
              <a:rPr lang="en-US" dirty="0" smtClean="0"/>
              <a:t>Developed/reviewed using input from all stakeholders </a:t>
            </a:r>
          </a:p>
          <a:p>
            <a:r>
              <a:rPr lang="en-US" dirty="0" smtClean="0"/>
              <a:t>Programme LOs (PLOs) in line with name of programme and curriculum design</a:t>
            </a:r>
          </a:p>
          <a:p>
            <a:r>
              <a:rPr lang="en-US" dirty="0" smtClean="0"/>
              <a:t>PLOs are checked whether they are met by courses</a:t>
            </a:r>
          </a:p>
          <a:p>
            <a:r>
              <a:rPr lang="en-US" dirty="0" smtClean="0"/>
              <a:t>Re-thinking of the curriculum (shifting from aims and objectives to LOs)</a:t>
            </a:r>
          </a:p>
          <a:p>
            <a:r>
              <a:rPr lang="en-US" dirty="0" smtClean="0"/>
              <a:t>Re-thinking of learning/assessment methods</a:t>
            </a:r>
          </a:p>
          <a:p>
            <a:r>
              <a:rPr lang="en-US" dirty="0" smtClean="0"/>
              <a:t>Estimating student workload for achieving LOs</a:t>
            </a:r>
          </a:p>
          <a:p>
            <a:r>
              <a:rPr lang="en-US" dirty="0" smtClean="0"/>
              <a:t>Soliciting student feedback for LOs workload</a:t>
            </a:r>
          </a:p>
          <a:p>
            <a:pPr>
              <a:buFont typeface="Wingdings 3" pitchFamily="18" charset="2"/>
              <a:buNone/>
            </a:pPr>
            <a:endParaRPr lang="el-GR" dirty="0"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LOs and Teaching/Learning Quality</a:t>
            </a:r>
            <a:endParaRPr lang="el-GR" dirty="0"/>
          </a:p>
        </p:txBody>
      </p:sp>
    </p:spTree>
    <p:extLst>
      <p:ext uri="{BB962C8B-B14F-4D97-AF65-F5344CB8AC3E}">
        <p14:creationId xmlns:p14="http://schemas.microsoft.com/office/powerpoint/2010/main" xmlns="" val="3417280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a:t>7</a:t>
            </a:r>
            <a:r>
              <a:rPr lang="en-US" dirty="0" smtClean="0"/>
              <a:t>. Conclusions</a:t>
            </a:r>
            <a:endParaRPr lang="el-GR" dirty="0"/>
          </a:p>
        </p:txBody>
      </p:sp>
      <p:sp>
        <p:nvSpPr>
          <p:cNvPr id="47106" name="Subtitle 5"/>
          <p:cNvSpPr>
            <a:spLocks noGrp="1"/>
          </p:cNvSpPr>
          <p:nvPr>
            <p:ph type="subTitle" idx="1"/>
          </p:nvPr>
        </p:nvSpPr>
        <p:spPr>
          <a:xfrm>
            <a:off x="685800" y="3611563"/>
            <a:ext cx="7772400" cy="1200150"/>
          </a:xfrm>
        </p:spPr>
        <p:txBody>
          <a:bodyPr/>
          <a:lstStyle/>
          <a:p>
            <a:pPr marR="0"/>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363272" cy="5472608"/>
          </a:xfrm>
        </p:spPr>
        <p:txBody>
          <a:bodyPr>
            <a:normAutofit fontScale="92500" lnSpcReduction="20000"/>
          </a:bodyPr>
          <a:lstStyle/>
          <a:p>
            <a:pPr marL="365760" indent="-256032" fontAlgn="auto">
              <a:spcAft>
                <a:spcPts val="0"/>
              </a:spcAft>
              <a:buFont typeface="Wingdings 3"/>
              <a:buChar char=""/>
              <a:defRPr/>
            </a:pPr>
            <a:r>
              <a:rPr lang="en-US" dirty="0" smtClean="0"/>
              <a:t>There are some different definitions in the literature with regards to LOs </a:t>
            </a:r>
          </a:p>
          <a:p>
            <a:pPr marL="365760" indent="-256032" fontAlgn="auto">
              <a:spcAft>
                <a:spcPts val="0"/>
              </a:spcAft>
              <a:buFont typeface="Wingdings 3"/>
              <a:buChar char=""/>
              <a:defRPr/>
            </a:pPr>
            <a:r>
              <a:rPr lang="en-US" dirty="0" smtClean="0"/>
              <a:t>There is ignorance and confusion amongst the various stakeholders with regards to LOs</a:t>
            </a:r>
          </a:p>
          <a:p>
            <a:pPr marL="365760" indent="-256032" fontAlgn="auto">
              <a:spcAft>
                <a:spcPts val="0"/>
              </a:spcAft>
              <a:buFont typeface="Wingdings 3"/>
              <a:buChar char=""/>
              <a:defRPr/>
            </a:pPr>
            <a:r>
              <a:rPr lang="en-US" dirty="0" smtClean="0"/>
              <a:t>LOs at are still being implemented at various levels (NQF, Universities, QAA)</a:t>
            </a:r>
          </a:p>
          <a:p>
            <a:pPr marL="365760" indent="-256032" fontAlgn="auto">
              <a:spcAft>
                <a:spcPts val="0"/>
              </a:spcAft>
              <a:buFont typeface="Wingdings 3"/>
              <a:buChar char=""/>
              <a:defRPr/>
            </a:pPr>
            <a:r>
              <a:rPr lang="en-US" dirty="0" smtClean="0"/>
              <a:t>Educational models and University and QAA rules/regulations/procedures are being re-engineered using LOs</a:t>
            </a:r>
          </a:p>
          <a:p>
            <a:pPr marL="365760" indent="-256032" fontAlgn="auto">
              <a:spcAft>
                <a:spcPts val="0"/>
              </a:spcAft>
              <a:buFont typeface="Wingdings 3"/>
              <a:buChar char=""/>
              <a:defRPr/>
            </a:pPr>
            <a:r>
              <a:rPr lang="en-US" dirty="0" smtClean="0"/>
              <a:t>Re-engineering academic programmes using LOs provides a great opportunity to improve the programme, the delivery and assessment methods and the student learning process</a:t>
            </a:r>
          </a:p>
          <a:p>
            <a:pPr marL="365760" indent="-256032" fontAlgn="auto">
              <a:spcAft>
                <a:spcPts val="0"/>
              </a:spcAft>
              <a:buFont typeface="Wingdings 3"/>
              <a:buChar char=""/>
              <a:defRPr/>
            </a:pPr>
            <a:r>
              <a:rPr lang="en-US" dirty="0" smtClean="0"/>
              <a:t>LOs benefit all stakeholders and contribute to the mobility of students/graduates/faculty/employees within Europe</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lstStyle/>
          <a:p>
            <a:pPr fontAlgn="auto">
              <a:spcAft>
                <a:spcPts val="0"/>
              </a:spcAft>
              <a:defRPr/>
            </a:pPr>
            <a:r>
              <a:rPr lang="en-US" dirty="0" smtClean="0"/>
              <a:t>Conclusions</a:t>
            </a: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188222"/>
          </a:xfrm>
        </p:spPr>
        <p:txBody>
          <a:bodyPr>
            <a:normAutofit lnSpcReduction="10000"/>
          </a:bodyPr>
          <a:lstStyle/>
          <a:p>
            <a:pPr marL="365760" indent="-256032" fontAlgn="auto">
              <a:spcAft>
                <a:spcPts val="0"/>
              </a:spcAft>
              <a:buFont typeface="Wingdings 3"/>
              <a:buChar char=""/>
              <a:defRPr/>
            </a:pPr>
            <a:r>
              <a:rPr lang="en-US" dirty="0" smtClean="0"/>
              <a:t>ReProTool– funded by the Cyprus Research Promotion Foundation</a:t>
            </a:r>
          </a:p>
          <a:p>
            <a:pPr marL="621792" lvl="1" fontAlgn="auto">
              <a:spcBef>
                <a:spcPts val="324"/>
              </a:spcBef>
              <a:spcAft>
                <a:spcPts val="0"/>
              </a:spcAft>
              <a:buFont typeface="Verdana"/>
              <a:buChar char="◦"/>
              <a:defRPr/>
            </a:pPr>
            <a:r>
              <a:rPr lang="en-US" dirty="0"/>
              <a:t>S</a:t>
            </a:r>
            <a:r>
              <a:rPr lang="en-US" dirty="0" smtClean="0"/>
              <a:t>oftware tool supporting the use of LOs</a:t>
            </a:r>
          </a:p>
          <a:p>
            <a:pPr marL="365760" indent="-256032" fontAlgn="auto">
              <a:spcAft>
                <a:spcPts val="0"/>
              </a:spcAft>
              <a:buFont typeface="Wingdings 3"/>
              <a:buChar char=""/>
              <a:defRPr/>
            </a:pPr>
            <a:r>
              <a:rPr lang="en-US" dirty="0" smtClean="0"/>
              <a:t>MapQFTool</a:t>
            </a:r>
            <a:endParaRPr lang="en-US" dirty="0"/>
          </a:p>
          <a:p>
            <a:pPr marL="621792" lvl="1" fontAlgn="auto">
              <a:spcBef>
                <a:spcPts val="324"/>
              </a:spcBef>
              <a:spcAft>
                <a:spcPts val="0"/>
              </a:spcAft>
              <a:buFont typeface="Verdana"/>
              <a:buChar char="◦"/>
              <a:defRPr/>
            </a:pPr>
            <a:r>
              <a:rPr lang="en-US" dirty="0"/>
              <a:t>S</a:t>
            </a:r>
            <a:r>
              <a:rPr lang="en-US" dirty="0" smtClean="0"/>
              <a:t>oftware </a:t>
            </a:r>
            <a:r>
              <a:rPr lang="en-US" dirty="0"/>
              <a:t>tool </a:t>
            </a:r>
            <a:r>
              <a:rPr lang="en-US" dirty="0" smtClean="0"/>
              <a:t>supporting </a:t>
            </a:r>
            <a:r>
              <a:rPr lang="en-US" dirty="0"/>
              <a:t>the mapping of National Qualification Frameworks to the European Qualifications Framework and thus the mapping between the qualifications of various EU </a:t>
            </a:r>
            <a:r>
              <a:rPr lang="en-US" dirty="0" smtClean="0"/>
              <a:t>countries</a:t>
            </a:r>
          </a:p>
          <a:p>
            <a:pPr marL="365760" indent="-256032" fontAlgn="auto">
              <a:spcAft>
                <a:spcPts val="0"/>
              </a:spcAft>
              <a:buFont typeface="Wingdings 3"/>
              <a:buChar char=""/>
              <a:defRPr/>
            </a:pPr>
            <a:r>
              <a:rPr lang="en-US" dirty="0" smtClean="0"/>
              <a:t>THEQMTool</a:t>
            </a:r>
          </a:p>
          <a:p>
            <a:pPr marL="708216" lvl="1" indent="-342900" fontAlgn="auto">
              <a:spcAft>
                <a:spcPts val="0"/>
              </a:spcAft>
              <a:defRPr/>
            </a:pPr>
            <a:r>
              <a:rPr lang="en-US" dirty="0"/>
              <a:t>Software tool </a:t>
            </a:r>
            <a:r>
              <a:rPr lang="en-US" dirty="0" smtClean="0"/>
              <a:t>supporting the Teaching in Higher Education Quality Model</a:t>
            </a:r>
          </a:p>
          <a:p>
            <a:pPr marL="365316" lvl="1" indent="0" fontAlgn="auto">
              <a:spcAft>
                <a:spcPts val="0"/>
              </a:spcAft>
              <a:buNone/>
              <a:defRPr/>
            </a:pPr>
            <a:endParaRPr lang="en-US" dirty="0" smtClean="0"/>
          </a:p>
          <a:p>
            <a:pPr marL="365316" lvl="1" indent="0" fontAlgn="auto">
              <a:spcAft>
                <a:spcPts val="0"/>
              </a:spcAft>
              <a:buNone/>
              <a:defRPr/>
            </a:pPr>
            <a:r>
              <a:rPr lang="en-US" dirty="0" smtClean="0"/>
              <a:t>Papers available at</a:t>
            </a:r>
          </a:p>
          <a:p>
            <a:pPr marL="365316" lvl="1" indent="0" fontAlgn="auto">
              <a:spcAft>
                <a:spcPts val="0"/>
              </a:spcAft>
              <a:buNone/>
              <a:defRPr/>
            </a:pPr>
            <a:r>
              <a:rPr lang="en-US" dirty="0" smtClean="0">
                <a:hlinkClick r:id="rId2"/>
              </a:rPr>
              <a:t>http</a:t>
            </a:r>
            <a:r>
              <a:rPr lang="en-US" dirty="0">
                <a:hlinkClick r:id="rId2"/>
              </a:rPr>
              <a:t>://unic.academia.edu/PhilipposPouyioutas</a:t>
            </a:r>
            <a:r>
              <a:rPr lang="en-US" dirty="0"/>
              <a:t> </a:t>
            </a:r>
            <a:endParaRPr lang="el-GR" dirty="0"/>
          </a:p>
          <a:p>
            <a:pPr marL="708216" lvl="1" indent="-342900" fontAlgn="auto">
              <a:spcAft>
                <a:spcPts val="0"/>
              </a:spcAft>
              <a:defRPr/>
            </a:pPr>
            <a:endParaRPr lang="en-US" dirty="0"/>
          </a:p>
          <a:p>
            <a:pPr marL="708216" lvl="1" indent="-342900" fontAlgn="auto">
              <a:spcAft>
                <a:spcPts val="0"/>
              </a:spcAft>
              <a:defRPr/>
            </a:pPr>
            <a:endParaRPr lang="en-US" dirty="0"/>
          </a:p>
          <a:p>
            <a:pPr marL="365760" indent="-256032" fontAlgn="auto">
              <a:spcAft>
                <a:spcPts val="0"/>
              </a:spcAft>
              <a:buNone/>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None/>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dirty="0" smtClean="0"/>
              <a:t>My Applied Research in EHEAR</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908720"/>
            <a:ext cx="7772400" cy="1829761"/>
          </a:xfrm>
        </p:spPr>
        <p:txBody>
          <a:bodyPr/>
          <a:lstStyle/>
          <a:p>
            <a:pPr fontAlgn="auto">
              <a:spcAft>
                <a:spcPts val="0"/>
              </a:spcAft>
              <a:defRPr/>
            </a:pPr>
            <a:r>
              <a:rPr lang="en-US" dirty="0" smtClean="0"/>
              <a:t>Thank you!</a:t>
            </a:r>
            <a:br>
              <a:rPr lang="en-US" dirty="0" smtClean="0"/>
            </a:br>
            <a:r>
              <a:rPr lang="en-US" dirty="0" smtClean="0"/>
              <a:t>Questions?</a:t>
            </a:r>
            <a:endParaRPr lang="el-GR" dirty="0"/>
          </a:p>
        </p:txBody>
      </p:sp>
      <p:sp>
        <p:nvSpPr>
          <p:cNvPr id="50178" name="Subtitle 5"/>
          <p:cNvSpPr>
            <a:spLocks noGrp="1"/>
          </p:cNvSpPr>
          <p:nvPr>
            <p:ph type="subTitle" idx="1"/>
          </p:nvPr>
        </p:nvSpPr>
        <p:spPr>
          <a:xfrm>
            <a:off x="395536" y="3284984"/>
            <a:ext cx="8062664" cy="1200150"/>
          </a:xfrm>
        </p:spPr>
        <p:txBody>
          <a:bodyPr/>
          <a:lstStyle/>
          <a:p>
            <a:pPr marR="0"/>
            <a:r>
              <a:rPr lang="en-US" dirty="0" smtClean="0">
                <a:hlinkClick r:id="rId2"/>
              </a:rPr>
              <a:t>pouyioutas.p@unic.ac.cy</a:t>
            </a:r>
            <a:endParaRPr lang="en-US" dirty="0" smtClean="0"/>
          </a:p>
          <a:p>
            <a:pPr marR="0"/>
            <a:r>
              <a:rPr lang="en-US" dirty="0">
                <a:hlinkClick r:id="rId3"/>
              </a:rPr>
              <a:t>http://unic.academia.edu/PhilipposPouyioutas</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fontAlgn="auto">
              <a:spcAft>
                <a:spcPts val="0"/>
              </a:spcAft>
              <a:defRPr/>
            </a:pPr>
            <a:r>
              <a:rPr lang="en-US" dirty="0" smtClean="0"/>
              <a:t>2. Intended Learning Outcomes of the Presentation</a:t>
            </a:r>
            <a:br>
              <a:rPr lang="en-US" dirty="0" smtClean="0"/>
            </a:br>
            <a:endParaRPr lang="el-GR" dirty="0"/>
          </a:p>
        </p:txBody>
      </p:sp>
      <p:sp>
        <p:nvSpPr>
          <p:cNvPr id="27650" name="Subtitle 5"/>
          <p:cNvSpPr>
            <a:spLocks noGrp="1"/>
          </p:cNvSpPr>
          <p:nvPr>
            <p:ph type="subTitle" idx="1"/>
          </p:nvPr>
        </p:nvSpPr>
        <p:spPr>
          <a:xfrm>
            <a:off x="685800" y="3611563"/>
            <a:ext cx="7772400" cy="1200150"/>
          </a:xfrm>
        </p:spPr>
        <p:txBody>
          <a:bodyPr/>
          <a:lstStyle/>
          <a:p>
            <a:pPr marR="0"/>
            <a:endParaRPr lang="en-US" dirty="0" smtClean="0"/>
          </a:p>
        </p:txBody>
      </p:sp>
    </p:spTree>
    <p:extLst>
      <p:ext uri="{BB962C8B-B14F-4D97-AF65-F5344CB8AC3E}">
        <p14:creationId xmlns:p14="http://schemas.microsoft.com/office/powerpoint/2010/main" xmlns="" val="148343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975" cy="5112990"/>
          </a:xfrm>
        </p:spPr>
        <p:txBody>
          <a:bodyPr>
            <a:normAutofit lnSpcReduction="10000"/>
          </a:bodyPr>
          <a:lstStyle/>
          <a:p>
            <a:pPr marL="365760" indent="-256032" fontAlgn="auto">
              <a:spcAft>
                <a:spcPts val="0"/>
              </a:spcAft>
              <a:buFont typeface="Wingdings 3"/>
              <a:buChar char=""/>
              <a:defRPr/>
            </a:pPr>
            <a:r>
              <a:rPr lang="en-US" dirty="0" smtClean="0"/>
              <a:t>Adopt EHEA Reforms in your university/programmes/courses</a:t>
            </a:r>
          </a:p>
          <a:p>
            <a:pPr marL="365760" indent="-256032" fontAlgn="auto">
              <a:spcAft>
                <a:spcPts val="0"/>
              </a:spcAft>
              <a:buFont typeface="Wingdings 3"/>
              <a:buChar char=""/>
              <a:defRPr/>
            </a:pPr>
            <a:r>
              <a:rPr lang="en-US" dirty="0" smtClean="0"/>
              <a:t>Compare and contrast the LO approach in re-engineering academic programmes with the one currently used at your institution</a:t>
            </a:r>
          </a:p>
          <a:p>
            <a:pPr marL="365760" indent="-256032" fontAlgn="auto">
              <a:spcAft>
                <a:spcPts val="0"/>
              </a:spcAft>
              <a:buFont typeface="Wingdings 3"/>
              <a:buChar char=""/>
              <a:defRPr/>
            </a:pPr>
            <a:r>
              <a:rPr lang="en-US" dirty="0" smtClean="0"/>
              <a:t>Re-engineer your courses using LOs</a:t>
            </a:r>
          </a:p>
          <a:p>
            <a:pPr marL="365760" indent="-256032" fontAlgn="auto">
              <a:spcAft>
                <a:spcPts val="0"/>
              </a:spcAft>
              <a:buFont typeface="Wingdings 3"/>
              <a:buChar char=""/>
              <a:defRPr/>
            </a:pPr>
            <a:r>
              <a:rPr lang="en-US" dirty="0" smtClean="0"/>
              <a:t>Work with colleagues in building a programme’s LOs and ensuring that the supporting courses provide support for the LOs</a:t>
            </a:r>
          </a:p>
          <a:p>
            <a:pPr marL="365760" indent="-256032" fontAlgn="auto">
              <a:spcAft>
                <a:spcPts val="0"/>
              </a:spcAft>
              <a:buFont typeface="Wingdings 3"/>
              <a:buChar char=""/>
              <a:defRPr/>
            </a:pPr>
            <a:r>
              <a:rPr lang="en-US" dirty="0" smtClean="0"/>
              <a:t>Provide supporting arguments as to how your courses achieve the programme’s LOs</a:t>
            </a:r>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sz="3400" dirty="0" smtClean="0"/>
              <a:t>Intended LOs of the Presentation</a:t>
            </a:r>
            <a:endParaRPr lang="el-GR" sz="3400" dirty="0"/>
          </a:p>
        </p:txBody>
      </p:sp>
    </p:spTree>
    <p:extLst>
      <p:ext uri="{BB962C8B-B14F-4D97-AF65-F5344CB8AC3E}">
        <p14:creationId xmlns:p14="http://schemas.microsoft.com/office/powerpoint/2010/main" xmlns="" val="162695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975" cy="5112990"/>
          </a:xfrm>
        </p:spPr>
        <p:txBody>
          <a:bodyPr>
            <a:normAutofit/>
          </a:bodyPr>
          <a:lstStyle/>
          <a:p>
            <a:pPr marL="365760" indent="-256032" fontAlgn="auto">
              <a:spcAft>
                <a:spcPts val="0"/>
              </a:spcAft>
              <a:buFont typeface="Wingdings 3"/>
              <a:buChar char=""/>
              <a:defRPr/>
            </a:pPr>
            <a:r>
              <a:rPr lang="en-US" dirty="0" smtClean="0"/>
              <a:t>Defend your programmes and courses in front of evaluation/audit/accreditation teams</a:t>
            </a:r>
          </a:p>
          <a:p>
            <a:pPr marL="365760" indent="-256032" fontAlgn="auto">
              <a:spcAft>
                <a:spcPts val="0"/>
              </a:spcAft>
              <a:buFont typeface="Wingdings 3"/>
              <a:buChar char=""/>
              <a:defRPr/>
            </a:pPr>
            <a:r>
              <a:rPr lang="en-US" dirty="0" smtClean="0"/>
              <a:t>Develop reports that provide evidence for the correct implementation of the LO approach</a:t>
            </a:r>
          </a:p>
          <a:p>
            <a:pPr marL="365760" indent="-256032" fontAlgn="auto">
              <a:spcAft>
                <a:spcPts val="0"/>
              </a:spcAft>
              <a:buFont typeface="Wingdings 3"/>
              <a:buChar char=""/>
              <a:defRPr/>
            </a:pPr>
            <a:r>
              <a:rPr lang="en-US" dirty="0" smtClean="0"/>
              <a:t>Strengthen the link between academia and social actors/employers</a:t>
            </a:r>
          </a:p>
          <a:p>
            <a:pPr marL="365760" indent="-256032" fontAlgn="auto">
              <a:spcAft>
                <a:spcPts val="0"/>
              </a:spcAft>
              <a:buFont typeface="Wingdings 3"/>
              <a:buChar char=""/>
              <a:defRPr/>
            </a:pPr>
            <a:r>
              <a:rPr lang="en-US" dirty="0" smtClean="0"/>
              <a:t>Engage all stakeholders in developing LOs</a:t>
            </a:r>
          </a:p>
          <a:p>
            <a:pPr marL="365760" indent="-256032" fontAlgn="auto">
              <a:spcAft>
                <a:spcPts val="0"/>
              </a:spcAft>
              <a:buFont typeface="Wingdings 3"/>
              <a:buChar char=""/>
              <a:defRPr/>
            </a:pPr>
            <a:r>
              <a:rPr lang="en-US" dirty="0" smtClean="0"/>
              <a:t>Develop programmes that address labour needs</a:t>
            </a:r>
          </a:p>
          <a:p>
            <a:pPr marL="365760" indent="-256032" fontAlgn="auto">
              <a:spcAft>
                <a:spcPts val="0"/>
              </a:spcAft>
              <a:buFont typeface="Wingdings 3"/>
              <a:buChar char=""/>
              <a:defRPr/>
            </a:pPr>
            <a:r>
              <a:rPr lang="en-US" dirty="0" smtClean="0"/>
              <a:t>Improve teaching/learning using LOs</a:t>
            </a:r>
          </a:p>
          <a:p>
            <a:pPr marL="365760" indent="-256032" fontAlgn="auto">
              <a:spcAft>
                <a:spcPts val="0"/>
              </a:spcAft>
              <a:buFont typeface="Wingdings 3"/>
              <a:buChar char=""/>
              <a:defRPr/>
            </a:pPr>
            <a:endParaRPr lang="el-GR" dirty="0"/>
          </a:p>
        </p:txBody>
      </p:sp>
      <p:sp>
        <p:nvSpPr>
          <p:cNvPr id="4" name="Title 3"/>
          <p:cNvSpPr>
            <a:spLocks noGrp="1"/>
          </p:cNvSpPr>
          <p:nvPr>
            <p:ph type="title"/>
          </p:nvPr>
        </p:nvSpPr>
        <p:spPr/>
        <p:txBody>
          <a:bodyPr>
            <a:normAutofit/>
          </a:bodyPr>
          <a:lstStyle/>
          <a:p>
            <a:pPr fontAlgn="auto">
              <a:spcAft>
                <a:spcPts val="0"/>
              </a:spcAft>
              <a:defRPr/>
            </a:pPr>
            <a:r>
              <a:rPr lang="en-US" sz="3400" dirty="0" smtClean="0"/>
              <a:t>Intended LOs of the Presentation</a:t>
            </a:r>
            <a:endParaRPr lang="el-GR" sz="3400" dirty="0"/>
          </a:p>
        </p:txBody>
      </p:sp>
    </p:spTree>
    <p:extLst>
      <p:ext uri="{BB962C8B-B14F-4D97-AF65-F5344CB8AC3E}">
        <p14:creationId xmlns:p14="http://schemas.microsoft.com/office/powerpoint/2010/main" xmlns="" val="162695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1422</TotalTime>
  <Words>4001</Words>
  <Application>Microsoft Office PowerPoint</Application>
  <PresentationFormat>On-screen Show (4:3)</PresentationFormat>
  <Paragraphs>443</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Concourse</vt:lpstr>
      <vt:lpstr>Learning Outcomes and Teaching/Learning Quality </vt:lpstr>
      <vt:lpstr>University of Nicosia</vt:lpstr>
      <vt:lpstr>Presentation Topics</vt:lpstr>
      <vt:lpstr>1. Aims of the Presentation </vt:lpstr>
      <vt:lpstr>Aims of the Presentation</vt:lpstr>
      <vt:lpstr>Aims of the Presentation</vt:lpstr>
      <vt:lpstr>2. Intended Learning Outcomes of the Presentation </vt:lpstr>
      <vt:lpstr>Intended LOs of the Presentation</vt:lpstr>
      <vt:lpstr>Intended LOs of the Presentation</vt:lpstr>
      <vt:lpstr>3. European Higher Education Area Reforms</vt:lpstr>
      <vt:lpstr>European Higher Education Area Reforms (EHEAR)</vt:lpstr>
      <vt:lpstr>European Higher Education Area Reforms (EHEAR)</vt:lpstr>
      <vt:lpstr>European Higher Education Area Reforms (EHEAR)</vt:lpstr>
      <vt:lpstr>European Higher Education Area Reforms (EHEAR) Tools</vt:lpstr>
      <vt:lpstr>4. Learning Outcomes and EHEAR</vt:lpstr>
      <vt:lpstr>Learning Outcomes</vt:lpstr>
      <vt:lpstr>Learning Outcomes</vt:lpstr>
      <vt:lpstr>Writing Learning Outcomes - Verbs</vt:lpstr>
      <vt:lpstr>Verbs to be Used</vt:lpstr>
      <vt:lpstr>Example- The Objectives of the Course are to:</vt:lpstr>
      <vt:lpstr>Example -  After Completing the Course Students are Expected to be Able to:</vt:lpstr>
      <vt:lpstr>Another Example ec.europa.eu/eqf/documents?id=99 ‎  </vt:lpstr>
      <vt:lpstr>Another Example ec.europa.eu/eqf/documents?id=99</vt:lpstr>
      <vt:lpstr>LOs should be SMART</vt:lpstr>
      <vt:lpstr>LOs at Various Levels</vt:lpstr>
      <vt:lpstr>European Qualifications Framework</vt:lpstr>
      <vt:lpstr>National Qualifications Frameworks</vt:lpstr>
      <vt:lpstr>LOs and EHEAR</vt:lpstr>
      <vt:lpstr>LOs and EHEAR</vt:lpstr>
      <vt:lpstr>Usefulness of LOs</vt:lpstr>
      <vt:lpstr>Quality Assurance Agencies and LOs </vt:lpstr>
      <vt:lpstr>Accreditation in Lithuania </vt:lpstr>
      <vt:lpstr>Accreditation in Lithuania </vt:lpstr>
      <vt:lpstr>Accreditation in Lithuania </vt:lpstr>
      <vt:lpstr>Accreditation in Lithuania </vt:lpstr>
      <vt:lpstr>Trends in European Higher Education 2015 EUA Survey </vt:lpstr>
      <vt:lpstr>5. Re-engineering Academic Programmes Using Learning Outcomes  </vt:lpstr>
      <vt:lpstr>What is Re-engineering in terms of Business Information Systems? </vt:lpstr>
      <vt:lpstr>What is Re-engineering in terms of academic programmes?</vt:lpstr>
      <vt:lpstr>Academic Programme</vt:lpstr>
      <vt:lpstr>LOs and Re-engineering of Academic Programmes</vt:lpstr>
      <vt:lpstr>Slide 42</vt:lpstr>
      <vt:lpstr>Slide 43</vt:lpstr>
      <vt:lpstr>Programme LOs vs Course LOs</vt:lpstr>
      <vt:lpstr>Programme LOs vs. Courses</vt:lpstr>
      <vt:lpstr>6. Teaching/Learning Quality and LOs</vt:lpstr>
      <vt:lpstr>The Importance of Teaching</vt:lpstr>
      <vt:lpstr>Teaching/Learning</vt:lpstr>
      <vt:lpstr>EC Report “Improving the quality of teaching and learning in Europe’s higher education institutions”</vt:lpstr>
      <vt:lpstr>EC Report “Improving the quality of teaching and learning in Europe’s higher education institutions”</vt:lpstr>
      <vt:lpstr>EC Report “Improving the quality of teaching and learning in Europe’s higher education institutions”</vt:lpstr>
      <vt:lpstr>Recommendation 2 - Every institution should develop and implement a strategy for the support and on-going improvement of the quality of teaching and learning, devoting the necessary level of human and financial resources to the task, and integrating this priority in its overall mission, giving teaching due parity with research.</vt:lpstr>
      <vt:lpstr>Recommendation 3 - Higher education institutions should encourage, welcome, and take account of student feedback which could detect problems in the teaching and learning environment early on and lead to faster, more effective improvements.</vt:lpstr>
      <vt:lpstr>Recommendation 4 - All staff teaching in higher education institutions in 2020 should have received certified pedagogical training. Continuous professional education as teachers should become a requirement for teachers in the higher education sector. </vt:lpstr>
      <vt:lpstr>Recommendation 5 - Academic staff entrance, progression and promotion decisions should take account of an assessment of teaching performance alongside other factors. </vt:lpstr>
      <vt:lpstr>Recommendation 6 - Heads of institutions and institutional leaders should recognise and reward (e.g. through fellowships or awards) higher education teachers who make a significant contribution to improving the quality of teaching and learning, whether through their practice, or through their research into teaching and learning. </vt:lpstr>
      <vt:lpstr>Recommendation 7 - Curricula should be developed and monitored through dialogue and partnerships among teaching staff, students, graduates and labour market actors, drawing on new methods of teaching and learning, so that students acquire relevant skills that enhance their employability. </vt:lpstr>
      <vt:lpstr>Recommendation 8 - Student performance in learning activities should be assessed against clear and agreed learning outcomes, developed in partnership by all faculty members involved in their delivery. </vt:lpstr>
      <vt:lpstr>Recommendation 9 - Higher education institutions and national policy makers in partnership with students should establish counselling, guidance, mentoring and tracking systems to support students into higher education, and on their way to graduation and beyond. </vt:lpstr>
      <vt:lpstr>Recommendation 10 - Higher education institutions should introduce and promote cross-,trans- and interdisciplinary approaches to teaching, learning and assessment, helping students develop their breadth of understanding and entrepreneurial and innovative mind-sets. </vt:lpstr>
      <vt:lpstr>Recommendation 11 - Higher education institutions – facilitated by public administrations and the EU – should support their teachers so they develop the skills for online and other forms of teaching and learning opened up by the digital era, and should exploit the opportunities presented by technology to improve the quality of teaching and learning. </vt:lpstr>
      <vt:lpstr>Recommendation 12 - Higher education institutions should develop and implement holistic internationalisation strategies as an integral part of their overall mission and functions. Increased mobility of student and staff, international dimension of curricula, international experience of faculty, with a sufficient command of English and a second foreign language and intercultural competences, transnational delivery of courses and degrees, and international alliances should become indispensable components of higher education in Europe and beyond. </vt:lpstr>
      <vt:lpstr>The Teaching in Higher Education Quality Model (THEQM)</vt:lpstr>
      <vt:lpstr>Recommendation 8 Student performance in learning activities should be assessed against clear and agreed learning outcomes, developed in partnership by all faculty members involved in their delivery </vt:lpstr>
      <vt:lpstr>LOs and Teaching/Learning Quality</vt:lpstr>
      <vt:lpstr>7. Conclusions</vt:lpstr>
      <vt:lpstr>Conclusions</vt:lpstr>
      <vt:lpstr>My Applied Research in EHEAR</vt:lpstr>
      <vt:lpstr>Thank you! Questions?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alexandra ntouka</cp:lastModifiedBy>
  <cp:revision>250</cp:revision>
  <dcterms:created xsi:type="dcterms:W3CDTF">2010-09-05T09:23:38Z</dcterms:created>
  <dcterms:modified xsi:type="dcterms:W3CDTF">2014-05-08T06:15:49Z</dcterms:modified>
</cp:coreProperties>
</file>