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 id="259" r:id="rId7"/>
    <p:sldId id="263" r:id="rId8"/>
    <p:sldId id="264" r:id="rId9"/>
    <p:sldId id="265" r:id="rId10"/>
    <p:sldId id="262" r:id="rId11"/>
    <p:sldId id="266" r:id="rId12"/>
    <p:sldId id="268" r:id="rId13"/>
    <p:sldId id="267"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3"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913;&#955;&#949;&#958;&#940;&#957;&#948;&#961;&#945;\Documents\Alexandra\&#925;&#917;&#927;&#917;&#921;&#931;&#913;&#935;&#920;&#917;&#925;&#932;&#917;&#931;\2021\AUA%202021\&#928;&#929;&#927;&#932;&#921;&#924;&#919;&#931;&#917;&#921;&#931;%20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33;&#928;&#927;&#936;&#919;&#934;&#921;&#927;&#921;%20-%20&#917;&#928;&#921;&#932;&#933;&#935;&#927;&#925;&#932;&#917;&#931;%20-%20&#914;&#913;&#931;&#917;&#921;&#931;%20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33;&#928;&#927;&#936;&#919;&#934;&#921;&#927;&#921;%20-%20&#917;&#928;&#921;&#932;&#933;&#935;&#927;&#925;&#932;&#917;&#931;%20-%20&#914;&#913;&#931;&#917;&#921;&#931;%202021.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33;&#928;&#927;&#936;&#919;&#934;&#921;&#927;&#921;%20-%20&#917;&#928;&#921;&#932;&#933;&#935;&#927;&#925;&#932;&#917;&#931;%20-%20&#914;&#913;&#931;&#917;&#921;&#931;%2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33;&#928;&#927;&#936;&#919;&#934;&#921;&#927;&#921;%20-%20&#917;&#928;&#921;&#932;&#933;&#935;&#927;&#925;&#932;&#917;&#931;%20-%20&#914;&#913;&#931;&#917;&#921;&#931;%20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913;&#955;&#949;&#958;&#940;&#957;&#948;&#961;&#945;\Documents\Alexandra\&#925;&#917;&#927;&#917;&#921;&#931;&#913;&#935;&#920;&#917;&#925;&#932;&#917;&#931;\2021\AUA%202021\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913;&#955;&#949;&#958;&#940;&#957;&#948;&#961;&#945;\Documents\Alexandra\&#934;&#927;&#921;&#932;&#919;&#932;&#917;&#931;\&#925;&#917;&#927;&#917;&#921;&#931;&#913;&#935;&#920;&#917;&#925;&#932;&#917;&#931;\2021\AUA%202021\&#928;&#929;&#927;&#932;&#921;&#924;&#919;&#931;&#917;&#921;&#931;%2020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r>
              <a:rPr lang="el-GR" sz="1400"/>
              <a:t>Υποψήφιοι - απόφοιτοι ΓΕΛ, ΕΠΑΛ &amp; ΑΛΛΟΓΕΝΕΙΣ, που δήλωσαν το  Τμήμα στο ΜΗΧΑΝΟΓΡΑΦΙΚΟ ΔΕΛΤΙΟ.</a:t>
            </a:r>
          </a:p>
        </c:rich>
      </c:tx>
      <c:overlay val="0"/>
      <c:spPr>
        <a:noFill/>
        <a:ln>
          <a:noFill/>
        </a:ln>
        <a:effectLst/>
      </c:spPr>
      <c:txPr>
        <a:bodyPr rot="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8.8321128507699603E-2"/>
          <c:y val="0.15291253334088534"/>
          <c:w val="0.89869129737939901"/>
          <c:h val="0.65687372235724162"/>
        </c:manualLayout>
      </c:layout>
      <c:barChart>
        <c:barDir val="col"/>
        <c:grouping val="clustered"/>
        <c:varyColors val="0"/>
        <c:ser>
          <c:idx val="0"/>
          <c:order val="0"/>
          <c:tx>
            <c:strRef>
              <c:f>ΥΠΟΨΗΦΙΟΙ!$B$15</c:f>
              <c:strCache>
                <c:ptCount val="1"/>
                <c:pt idx="0">
                  <c:v>ΓΕΛ ΣΥΝΟΛΟ ΥΠΟΨΗΦΙΩΝ
</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ΥΠΟΨΗΦΙΟΙ!$A$16:$A$24</c:f>
              <c:strCache>
                <c:ptCount val="9"/>
                <c:pt idx="0">
                  <c:v>ΕΦΠ</c:v>
                </c:pt>
                <c:pt idx="1">
                  <c:v>ΕΖΠ</c:v>
                </c:pt>
                <c:pt idx="2">
                  <c:v>ΑΦΠ&amp;ΓΜ</c:v>
                </c:pt>
                <c:pt idx="3">
                  <c:v>ΕΤΔΑ</c:v>
                </c:pt>
                <c:pt idx="4">
                  <c:v>ΒΙΟ</c:v>
                </c:pt>
                <c:pt idx="5">
                  <c:v>ΑΟΑ</c:v>
                </c:pt>
                <c:pt idx="6">
                  <c:v>Δ&amp;ΔΦΠ</c:v>
                </c:pt>
                <c:pt idx="7">
                  <c:v>ΔΙΓΕΣΕ</c:v>
                </c:pt>
                <c:pt idx="8">
                  <c:v>ΠΟΑ</c:v>
                </c:pt>
              </c:strCache>
            </c:strRef>
          </c:cat>
          <c:val>
            <c:numRef>
              <c:f>ΥΠΟΨΗΦΙΟΙ!$B$16:$B$24</c:f>
              <c:numCache>
                <c:formatCode>#,##0</c:formatCode>
                <c:ptCount val="9"/>
                <c:pt idx="0">
                  <c:v>1668</c:v>
                </c:pt>
                <c:pt idx="1">
                  <c:v>1110</c:v>
                </c:pt>
                <c:pt idx="2">
                  <c:v>1076</c:v>
                </c:pt>
                <c:pt idx="3">
                  <c:v>1706</c:v>
                </c:pt>
                <c:pt idx="4">
                  <c:v>3476</c:v>
                </c:pt>
                <c:pt idx="5">
                  <c:v>1745</c:v>
                </c:pt>
                <c:pt idx="6">
                  <c:v>1180</c:v>
                </c:pt>
                <c:pt idx="7">
                  <c:v>1821</c:v>
                </c:pt>
                <c:pt idx="8">
                  <c:v>1626</c:v>
                </c:pt>
              </c:numCache>
            </c:numRef>
          </c:val>
          <c:extLst>
            <c:ext xmlns:c16="http://schemas.microsoft.com/office/drawing/2014/chart" uri="{C3380CC4-5D6E-409C-BE32-E72D297353CC}">
              <c16:uniqueId val="{00000000-ACA6-456E-B40F-946A71478DE7}"/>
            </c:ext>
          </c:extLst>
        </c:ser>
        <c:ser>
          <c:idx val="1"/>
          <c:order val="1"/>
          <c:tx>
            <c:strRef>
              <c:f>ΥΠΟΨΗΦΙΟΙ!$C$15</c:f>
              <c:strCache>
                <c:ptCount val="1"/>
                <c:pt idx="0">
                  <c:v>ΕΠΑΛ ΣΥΝΟΛΟ ΥΠΟΨΗΦΙΩΝ
</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ΥΠΟΨΗΦΙΟΙ!$A$16:$A$24</c:f>
              <c:strCache>
                <c:ptCount val="9"/>
                <c:pt idx="0">
                  <c:v>ΕΦΠ</c:v>
                </c:pt>
                <c:pt idx="1">
                  <c:v>ΕΖΠ</c:v>
                </c:pt>
                <c:pt idx="2">
                  <c:v>ΑΦΠ&amp;ΓΜ</c:v>
                </c:pt>
                <c:pt idx="3">
                  <c:v>ΕΤΔΑ</c:v>
                </c:pt>
                <c:pt idx="4">
                  <c:v>ΒΙΟ</c:v>
                </c:pt>
                <c:pt idx="5">
                  <c:v>ΑΟΑ</c:v>
                </c:pt>
                <c:pt idx="6">
                  <c:v>Δ&amp;ΔΦΠ</c:v>
                </c:pt>
                <c:pt idx="7">
                  <c:v>ΔΙΓΕΣΕ</c:v>
                </c:pt>
                <c:pt idx="8">
                  <c:v>ΠΟΑ</c:v>
                </c:pt>
              </c:strCache>
            </c:strRef>
          </c:cat>
          <c:val>
            <c:numRef>
              <c:f>ΥΠΟΨΗΦΙΟΙ!$C$16:$C$24</c:f>
              <c:numCache>
                <c:formatCode>#,##0</c:formatCode>
                <c:ptCount val="9"/>
                <c:pt idx="0">
                  <c:v>249</c:v>
                </c:pt>
                <c:pt idx="1">
                  <c:v>175</c:v>
                </c:pt>
                <c:pt idx="2">
                  <c:v>639</c:v>
                </c:pt>
                <c:pt idx="3">
                  <c:v>1665</c:v>
                </c:pt>
                <c:pt idx="4">
                  <c:v>1486</c:v>
                </c:pt>
                <c:pt idx="5">
                  <c:v>449</c:v>
                </c:pt>
                <c:pt idx="6">
                  <c:v>212</c:v>
                </c:pt>
                <c:pt idx="7">
                  <c:v>307</c:v>
                </c:pt>
                <c:pt idx="8">
                  <c:v>281</c:v>
                </c:pt>
              </c:numCache>
            </c:numRef>
          </c:val>
          <c:extLst>
            <c:ext xmlns:c16="http://schemas.microsoft.com/office/drawing/2014/chart" uri="{C3380CC4-5D6E-409C-BE32-E72D297353CC}">
              <c16:uniqueId val="{00000001-ACA6-456E-B40F-946A71478DE7}"/>
            </c:ext>
          </c:extLst>
        </c:ser>
        <c:ser>
          <c:idx val="2"/>
          <c:order val="2"/>
          <c:tx>
            <c:strRef>
              <c:f>ΥΠΟΨΗΦΙΟΙ!$D$15</c:f>
              <c:strCache>
                <c:ptCount val="1"/>
                <c:pt idx="0">
                  <c:v>ΑΛΛΟΓΕΝΕΙΣ  ΣΥΝΟΛΟ ΥΠΟΨΗΦΙΩΝ
</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ΥΠΟΨΗΦΙΟΙ!$A$16:$A$24</c:f>
              <c:strCache>
                <c:ptCount val="9"/>
                <c:pt idx="0">
                  <c:v>ΕΦΠ</c:v>
                </c:pt>
                <c:pt idx="1">
                  <c:v>ΕΖΠ</c:v>
                </c:pt>
                <c:pt idx="2">
                  <c:v>ΑΦΠ&amp;ΓΜ</c:v>
                </c:pt>
                <c:pt idx="3">
                  <c:v>ΕΤΔΑ</c:v>
                </c:pt>
                <c:pt idx="4">
                  <c:v>ΒΙΟ</c:v>
                </c:pt>
                <c:pt idx="5">
                  <c:v>ΑΟΑ</c:v>
                </c:pt>
                <c:pt idx="6">
                  <c:v>Δ&amp;ΔΦΠ</c:v>
                </c:pt>
                <c:pt idx="7">
                  <c:v>ΔΙΓΕΣΕ</c:v>
                </c:pt>
                <c:pt idx="8">
                  <c:v>ΠΟΑ</c:v>
                </c:pt>
              </c:strCache>
            </c:strRef>
          </c:cat>
          <c:val>
            <c:numRef>
              <c:f>ΥΠΟΨΗΦΙΟΙ!$D$16:$D$24</c:f>
              <c:numCache>
                <c:formatCode>#,##0</c:formatCode>
                <c:ptCount val="9"/>
                <c:pt idx="0">
                  <c:v>26</c:v>
                </c:pt>
                <c:pt idx="1">
                  <c:v>32</c:v>
                </c:pt>
                <c:pt idx="2">
                  <c:v>35</c:v>
                </c:pt>
                <c:pt idx="3">
                  <c:v>84</c:v>
                </c:pt>
                <c:pt idx="4">
                  <c:v>105</c:v>
                </c:pt>
                <c:pt idx="5">
                  <c:v>44</c:v>
                </c:pt>
                <c:pt idx="6">
                  <c:v>48</c:v>
                </c:pt>
                <c:pt idx="7">
                  <c:v>20</c:v>
                </c:pt>
                <c:pt idx="8">
                  <c:v>6</c:v>
                </c:pt>
              </c:numCache>
            </c:numRef>
          </c:val>
          <c:extLst>
            <c:ext xmlns:c16="http://schemas.microsoft.com/office/drawing/2014/chart" uri="{C3380CC4-5D6E-409C-BE32-E72D297353CC}">
              <c16:uniqueId val="{00000002-ACA6-456E-B40F-946A71478DE7}"/>
            </c:ext>
          </c:extLst>
        </c:ser>
        <c:dLbls>
          <c:dLblPos val="outEnd"/>
          <c:showLegendKey val="0"/>
          <c:showVal val="1"/>
          <c:showCatName val="0"/>
          <c:showSerName val="0"/>
          <c:showPercent val="0"/>
          <c:showBubbleSize val="0"/>
        </c:dLbls>
        <c:gapWidth val="50"/>
        <c:axId val="432907936"/>
        <c:axId val="432917920"/>
      </c:barChart>
      <c:catAx>
        <c:axId val="432907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432917920"/>
        <c:crosses val="autoZero"/>
        <c:auto val="1"/>
        <c:lblAlgn val="ctr"/>
        <c:lblOffset val="100"/>
        <c:noMultiLvlLbl val="0"/>
      </c:catAx>
      <c:valAx>
        <c:axId val="432917920"/>
        <c:scaling>
          <c:orientation val="minMax"/>
        </c:scaling>
        <c:delete val="0"/>
        <c:axPos val="l"/>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432907936"/>
        <c:crosses val="autoZero"/>
        <c:crossBetween val="between"/>
      </c:valAx>
      <c:spPr>
        <a:noFill/>
        <a:ln>
          <a:noFill/>
        </a:ln>
        <a:effectLst/>
      </c:spPr>
    </c:plotArea>
    <c:legend>
      <c:legendPos val="b"/>
      <c:layout>
        <c:manualLayout>
          <c:xMode val="edge"/>
          <c:yMode val="edge"/>
          <c:x val="2.5454803407559314E-3"/>
          <c:y val="0.88411790974104709"/>
          <c:w val="0.99163303604248498"/>
          <c:h val="0.11278846363058971"/>
        </c:manualLayout>
      </c:layout>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1'!$B$19</c:f>
              <c:strCache>
                <c:ptCount val="1"/>
                <c:pt idx="0">
                  <c:v>Δ&amp;ΔΦΠ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1'!$C$19:$K$19</c:f>
              <c:numCache>
                <c:formatCode>0%</c:formatCode>
                <c:ptCount val="9"/>
                <c:pt idx="0">
                  <c:v>0.9</c:v>
                </c:pt>
                <c:pt idx="1">
                  <c:v>0</c:v>
                </c:pt>
                <c:pt idx="2">
                  <c:v>0.1</c:v>
                </c:pt>
                <c:pt idx="3">
                  <c:v>0.66666666666666663</c:v>
                </c:pt>
                <c:pt idx="4">
                  <c:v>0.33333333333333331</c:v>
                </c:pt>
                <c:pt idx="5">
                  <c:v>0</c:v>
                </c:pt>
                <c:pt idx="6">
                  <c:v>0.8</c:v>
                </c:pt>
                <c:pt idx="7">
                  <c:v>0.2</c:v>
                </c:pt>
                <c:pt idx="8">
                  <c:v>0</c:v>
                </c:pt>
              </c:numCache>
            </c:numRef>
          </c:val>
          <c:extLst>
            <c:ext xmlns:c16="http://schemas.microsoft.com/office/drawing/2014/chart" uri="{C3380CC4-5D6E-409C-BE32-E72D297353CC}">
              <c16:uniqueId val="{00000000-22FA-47F9-850D-D933F71D175B}"/>
            </c:ext>
          </c:extLst>
        </c:ser>
        <c:dLbls>
          <c:dLblPos val="outEnd"/>
          <c:showLegendKey val="0"/>
          <c:showVal val="1"/>
          <c:showCatName val="0"/>
          <c:showSerName val="0"/>
          <c:showPercent val="0"/>
          <c:showBubbleSize val="0"/>
        </c:dLbls>
        <c:gapWidth val="50"/>
        <c:axId val="417757072"/>
        <c:axId val="417767056"/>
      </c:barChart>
      <c:catAx>
        <c:axId val="41775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7767056"/>
        <c:crosses val="autoZero"/>
        <c:auto val="1"/>
        <c:lblAlgn val="ctr"/>
        <c:lblOffset val="100"/>
        <c:noMultiLvlLbl val="0"/>
      </c:catAx>
      <c:valAx>
        <c:axId val="41776705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17757072"/>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sz="900"/>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1'!$B$20</c:f>
              <c:strCache>
                <c:ptCount val="1"/>
                <c:pt idx="0">
                  <c:v>ΔΙΓΕΣΕ</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1'!$C$20:$K$20</c:f>
              <c:numCache>
                <c:formatCode>0%</c:formatCode>
                <c:ptCount val="9"/>
                <c:pt idx="0">
                  <c:v>0.7021276595744681</c:v>
                </c:pt>
                <c:pt idx="1">
                  <c:v>0.10638297872340426</c:v>
                </c:pt>
                <c:pt idx="2">
                  <c:v>0.19148936170212766</c:v>
                </c:pt>
                <c:pt idx="3">
                  <c:v>0.6</c:v>
                </c:pt>
                <c:pt idx="4">
                  <c:v>0.28000000000000003</c:v>
                </c:pt>
                <c:pt idx="5">
                  <c:v>0.12</c:v>
                </c:pt>
                <c:pt idx="6">
                  <c:v>1</c:v>
                </c:pt>
                <c:pt idx="7">
                  <c:v>0</c:v>
                </c:pt>
                <c:pt idx="8">
                  <c:v>0</c:v>
                </c:pt>
              </c:numCache>
            </c:numRef>
          </c:val>
          <c:extLst>
            <c:ext xmlns:c16="http://schemas.microsoft.com/office/drawing/2014/chart" uri="{C3380CC4-5D6E-409C-BE32-E72D297353CC}">
              <c16:uniqueId val="{00000000-2A39-46C4-B87A-DFF8A18FC591}"/>
            </c:ext>
          </c:extLst>
        </c:ser>
        <c:dLbls>
          <c:dLblPos val="outEnd"/>
          <c:showLegendKey val="0"/>
          <c:showVal val="1"/>
          <c:showCatName val="0"/>
          <c:showSerName val="0"/>
          <c:showPercent val="0"/>
          <c:showBubbleSize val="0"/>
        </c:dLbls>
        <c:gapWidth val="50"/>
        <c:axId val="417769552"/>
        <c:axId val="417770800"/>
      </c:barChart>
      <c:catAx>
        <c:axId val="4177695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7770800"/>
        <c:crosses val="autoZero"/>
        <c:auto val="1"/>
        <c:lblAlgn val="ctr"/>
        <c:lblOffset val="100"/>
        <c:noMultiLvlLbl val="0"/>
      </c:catAx>
      <c:valAx>
        <c:axId val="417770800"/>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7769552"/>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sz="900"/>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1'!$B$21</c:f>
              <c:strCache>
                <c:ptCount val="1"/>
                <c:pt idx="0">
                  <c:v>ΕΖΠ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1'!$C$21:$K$21</c:f>
              <c:numCache>
                <c:formatCode>0%</c:formatCode>
                <c:ptCount val="9"/>
                <c:pt idx="0">
                  <c:v>0.5178571428571429</c:v>
                </c:pt>
                <c:pt idx="1">
                  <c:v>0.32142857142857145</c:v>
                </c:pt>
                <c:pt idx="2">
                  <c:v>0.16071428571428573</c:v>
                </c:pt>
                <c:pt idx="3">
                  <c:v>0.54545454545454541</c:v>
                </c:pt>
                <c:pt idx="4">
                  <c:v>0.36363636363636365</c:v>
                </c:pt>
                <c:pt idx="5">
                  <c:v>9.0909090909090912E-2</c:v>
                </c:pt>
                <c:pt idx="6">
                  <c:v>1</c:v>
                </c:pt>
                <c:pt idx="7">
                  <c:v>0</c:v>
                </c:pt>
                <c:pt idx="8">
                  <c:v>0</c:v>
                </c:pt>
              </c:numCache>
            </c:numRef>
          </c:val>
          <c:extLst>
            <c:ext xmlns:c16="http://schemas.microsoft.com/office/drawing/2014/chart" uri="{C3380CC4-5D6E-409C-BE32-E72D297353CC}">
              <c16:uniqueId val="{00000000-F8B1-4401-B438-D9B9CD964DEF}"/>
            </c:ext>
          </c:extLst>
        </c:ser>
        <c:dLbls>
          <c:dLblPos val="outEnd"/>
          <c:showLegendKey val="0"/>
          <c:showVal val="1"/>
          <c:showCatName val="0"/>
          <c:showSerName val="0"/>
          <c:showPercent val="0"/>
          <c:showBubbleSize val="0"/>
        </c:dLbls>
        <c:gapWidth val="50"/>
        <c:axId val="417764560"/>
        <c:axId val="417767888"/>
      </c:barChart>
      <c:catAx>
        <c:axId val="417764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7767888"/>
        <c:crosses val="autoZero"/>
        <c:auto val="1"/>
        <c:lblAlgn val="ctr"/>
        <c:lblOffset val="100"/>
        <c:noMultiLvlLbl val="0"/>
      </c:catAx>
      <c:valAx>
        <c:axId val="417767888"/>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7764560"/>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1'!$B$22</c:f>
              <c:strCache>
                <c:ptCount val="1"/>
                <c:pt idx="0">
                  <c:v>ΕΤΔΑ</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1'!$C$22:$K$22</c:f>
              <c:numCache>
                <c:formatCode>0%</c:formatCode>
                <c:ptCount val="9"/>
                <c:pt idx="0">
                  <c:v>0.36036036036036034</c:v>
                </c:pt>
                <c:pt idx="1">
                  <c:v>0.23423423423423423</c:v>
                </c:pt>
                <c:pt idx="2">
                  <c:v>0.40540540540540543</c:v>
                </c:pt>
                <c:pt idx="3">
                  <c:v>0.625</c:v>
                </c:pt>
                <c:pt idx="4">
                  <c:v>6.25E-2</c:v>
                </c:pt>
                <c:pt idx="5">
                  <c:v>0.3125</c:v>
                </c:pt>
                <c:pt idx="6">
                  <c:v>0.5714285714285714</c:v>
                </c:pt>
                <c:pt idx="7">
                  <c:v>0</c:v>
                </c:pt>
                <c:pt idx="8">
                  <c:v>0.42857142857142855</c:v>
                </c:pt>
              </c:numCache>
            </c:numRef>
          </c:val>
          <c:extLst>
            <c:ext xmlns:c16="http://schemas.microsoft.com/office/drawing/2014/chart" uri="{C3380CC4-5D6E-409C-BE32-E72D297353CC}">
              <c16:uniqueId val="{00000000-1AD9-480E-A2F9-C1EEB21D7764}"/>
            </c:ext>
          </c:extLst>
        </c:ser>
        <c:dLbls>
          <c:dLblPos val="outEnd"/>
          <c:showLegendKey val="0"/>
          <c:showVal val="1"/>
          <c:showCatName val="0"/>
          <c:showSerName val="0"/>
          <c:showPercent val="0"/>
          <c:showBubbleSize val="0"/>
        </c:dLbls>
        <c:gapWidth val="50"/>
        <c:axId val="417758320"/>
        <c:axId val="417763312"/>
      </c:barChart>
      <c:catAx>
        <c:axId val="4177583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7763312"/>
        <c:crosses val="autoZero"/>
        <c:auto val="1"/>
        <c:lblAlgn val="ctr"/>
        <c:lblOffset val="100"/>
        <c:noMultiLvlLbl val="0"/>
      </c:catAx>
      <c:valAx>
        <c:axId val="417763312"/>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7758320"/>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1'!$B$23</c:f>
              <c:strCache>
                <c:ptCount val="1"/>
                <c:pt idx="0">
                  <c:v>ΕΦΠ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1'!$C$23:$K$23</c:f>
              <c:numCache>
                <c:formatCode>0%</c:formatCode>
                <c:ptCount val="9"/>
                <c:pt idx="0">
                  <c:v>0.52972972972972976</c:v>
                </c:pt>
                <c:pt idx="1">
                  <c:v>0.21081081081081082</c:v>
                </c:pt>
                <c:pt idx="2">
                  <c:v>0.25945945945945947</c:v>
                </c:pt>
                <c:pt idx="3">
                  <c:v>0.8</c:v>
                </c:pt>
                <c:pt idx="4">
                  <c:v>0.12</c:v>
                </c:pt>
                <c:pt idx="5">
                  <c:v>0.08</c:v>
                </c:pt>
                <c:pt idx="6">
                  <c:v>0.75</c:v>
                </c:pt>
                <c:pt idx="7">
                  <c:v>0.25</c:v>
                </c:pt>
                <c:pt idx="8">
                  <c:v>0</c:v>
                </c:pt>
              </c:numCache>
            </c:numRef>
          </c:val>
          <c:extLst>
            <c:ext xmlns:c16="http://schemas.microsoft.com/office/drawing/2014/chart" uri="{C3380CC4-5D6E-409C-BE32-E72D297353CC}">
              <c16:uniqueId val="{00000000-1882-4228-8471-650CBC14ECFD}"/>
            </c:ext>
          </c:extLst>
        </c:ser>
        <c:dLbls>
          <c:dLblPos val="outEnd"/>
          <c:showLegendKey val="0"/>
          <c:showVal val="1"/>
          <c:showCatName val="0"/>
          <c:showSerName val="0"/>
          <c:showPercent val="0"/>
          <c:showBubbleSize val="0"/>
        </c:dLbls>
        <c:gapWidth val="50"/>
        <c:axId val="417761648"/>
        <c:axId val="417762064"/>
      </c:barChart>
      <c:catAx>
        <c:axId val="417761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7762064"/>
        <c:crosses val="autoZero"/>
        <c:auto val="1"/>
        <c:lblAlgn val="ctr"/>
        <c:lblOffset val="100"/>
        <c:noMultiLvlLbl val="0"/>
      </c:catAx>
      <c:valAx>
        <c:axId val="41776206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7761648"/>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1'!$B$24</c:f>
              <c:strCache>
                <c:ptCount val="1"/>
                <c:pt idx="0">
                  <c:v>ΠΟΑ</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1'!$C$14:$H$15</c:f>
              <c:multiLvlStrCache>
                <c:ptCount val="6"/>
                <c:lvl>
                  <c:pt idx="0">
                    <c:v>1η - 3η </c:v>
                  </c:pt>
                  <c:pt idx="1">
                    <c:v>4η-6η </c:v>
                  </c:pt>
                  <c:pt idx="2">
                    <c:v>≥7</c:v>
                  </c:pt>
                  <c:pt idx="3">
                    <c:v>1η - 3η </c:v>
                  </c:pt>
                  <c:pt idx="4">
                    <c:v>4η-6η </c:v>
                  </c:pt>
                  <c:pt idx="5">
                    <c:v>≥7</c:v>
                  </c:pt>
                </c:lvl>
                <c:lvl>
                  <c:pt idx="0">
                    <c:v>ΓΕΛ</c:v>
                  </c:pt>
                  <c:pt idx="3">
                    <c:v>ΕΠΑΛ</c:v>
                  </c:pt>
                </c:lvl>
              </c:multiLvlStrCache>
            </c:multiLvlStrRef>
          </c:cat>
          <c:val>
            <c:numRef>
              <c:f>'ΕΠΙΤΥΧΟΝΤΕΣ 1'!$C$24:$H$24</c:f>
              <c:numCache>
                <c:formatCode>0%</c:formatCode>
                <c:ptCount val="6"/>
                <c:pt idx="0">
                  <c:v>0.5</c:v>
                </c:pt>
                <c:pt idx="1">
                  <c:v>0.1111111111111111</c:v>
                </c:pt>
                <c:pt idx="2">
                  <c:v>0.3888888888888889</c:v>
                </c:pt>
                <c:pt idx="3">
                  <c:v>0.5</c:v>
                </c:pt>
                <c:pt idx="4">
                  <c:v>0.5</c:v>
                </c:pt>
                <c:pt idx="5">
                  <c:v>0</c:v>
                </c:pt>
              </c:numCache>
            </c:numRef>
          </c:val>
          <c:extLst>
            <c:ext xmlns:c16="http://schemas.microsoft.com/office/drawing/2014/chart" uri="{C3380CC4-5D6E-409C-BE32-E72D297353CC}">
              <c16:uniqueId val="{00000000-C6A6-4D37-934A-1B182E9CEA7D}"/>
            </c:ext>
          </c:extLst>
        </c:ser>
        <c:dLbls>
          <c:dLblPos val="outEnd"/>
          <c:showLegendKey val="0"/>
          <c:showVal val="1"/>
          <c:showCatName val="0"/>
          <c:showSerName val="0"/>
          <c:showPercent val="0"/>
          <c:showBubbleSize val="0"/>
        </c:dLbls>
        <c:gapWidth val="50"/>
        <c:axId val="389765120"/>
        <c:axId val="389767200"/>
      </c:barChart>
      <c:catAx>
        <c:axId val="3897651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389767200"/>
        <c:crosses val="autoZero"/>
        <c:auto val="1"/>
        <c:lblAlgn val="ctr"/>
        <c:lblOffset val="100"/>
        <c:noMultiLvlLbl val="0"/>
      </c:catAx>
      <c:valAx>
        <c:axId val="389767200"/>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89765120"/>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a:t>% εΠΙΤΥΧΟΝΤΩΝ (ΓΕΛ, ΕΠΑΛ &amp; ΑΛΛΟΓ.)ΑΝΑΛΟΓΑ ΜΕ ΤΗ Σειρά προτίμησης ΤΟΥ ΤΜΗΜΑΤΟΣ ΕΙΣΑΓΩΓΗΣ</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5.4748988718948927E-2"/>
          <c:y val="0.1622194790875732"/>
          <c:w val="0.93339203681324479"/>
          <c:h val="0.642786254832028"/>
        </c:manualLayout>
      </c:layout>
      <c:barChart>
        <c:barDir val="col"/>
        <c:grouping val="stacked"/>
        <c:varyColors val="0"/>
        <c:ser>
          <c:idx val="0"/>
          <c:order val="0"/>
          <c:tx>
            <c:strRef>
              <c:f>'ΕΠΙΤΥΧΟΝΤΕΣ 1'!$I$61</c:f>
              <c:strCache>
                <c:ptCount val="1"/>
                <c:pt idx="0">
                  <c:v>1η - 3η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 1'!$H$62:$H$70</c:f>
              <c:strCache>
                <c:ptCount val="9"/>
                <c:pt idx="0">
                  <c:v>ΕΦΠ</c:v>
                </c:pt>
                <c:pt idx="1">
                  <c:v>ΕΖΠ</c:v>
                </c:pt>
                <c:pt idx="2">
                  <c:v>ΑΦΠ&amp;ΓΜ</c:v>
                </c:pt>
                <c:pt idx="3">
                  <c:v>ΕΤΔΑ</c:v>
                </c:pt>
                <c:pt idx="4">
                  <c:v>ΑΟΑ</c:v>
                </c:pt>
                <c:pt idx="5">
                  <c:v>ΒΙΟ</c:v>
                </c:pt>
                <c:pt idx="6">
                  <c:v>Δ&amp;ΔΦΠ</c:v>
                </c:pt>
                <c:pt idx="7">
                  <c:v>ΔΙΓΕΣΕ</c:v>
                </c:pt>
                <c:pt idx="8">
                  <c:v>ΠΟΑ</c:v>
                </c:pt>
              </c:strCache>
            </c:strRef>
          </c:cat>
          <c:val>
            <c:numRef>
              <c:f>'ΕΠΙΤΥΧΟΝΤΕΣ 1'!$I$62:$I$70</c:f>
              <c:numCache>
                <c:formatCode>0%</c:formatCode>
                <c:ptCount val="9"/>
                <c:pt idx="0">
                  <c:v>0.56542056074766356</c:v>
                </c:pt>
                <c:pt idx="1">
                  <c:v>0.54929577464788737</c:v>
                </c:pt>
                <c:pt idx="2">
                  <c:v>0.47169811320754718</c:v>
                </c:pt>
                <c:pt idx="3">
                  <c:v>0.40298507462686567</c:v>
                </c:pt>
                <c:pt idx="4">
                  <c:v>0.69230769230769229</c:v>
                </c:pt>
                <c:pt idx="5">
                  <c:v>0.31333333333333335</c:v>
                </c:pt>
                <c:pt idx="6">
                  <c:v>0.77777777777777779</c:v>
                </c:pt>
                <c:pt idx="7">
                  <c:v>0.68595041322314054</c:v>
                </c:pt>
                <c:pt idx="8">
                  <c:v>0.5</c:v>
                </c:pt>
              </c:numCache>
            </c:numRef>
          </c:val>
          <c:extLst>
            <c:ext xmlns:c16="http://schemas.microsoft.com/office/drawing/2014/chart" uri="{C3380CC4-5D6E-409C-BE32-E72D297353CC}">
              <c16:uniqueId val="{00000000-E51A-4EBB-B6E8-A1BE7C8B0B06}"/>
            </c:ext>
          </c:extLst>
        </c:ser>
        <c:ser>
          <c:idx val="1"/>
          <c:order val="1"/>
          <c:tx>
            <c:strRef>
              <c:f>'ΕΠΙΤΥΧΟΝΤΕΣ 1'!$J$61</c:f>
              <c:strCache>
                <c:ptCount val="1"/>
                <c:pt idx="0">
                  <c:v>4η-6η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 1'!$H$62:$H$70</c:f>
              <c:strCache>
                <c:ptCount val="9"/>
                <c:pt idx="0">
                  <c:v>ΕΦΠ</c:v>
                </c:pt>
                <c:pt idx="1">
                  <c:v>ΕΖΠ</c:v>
                </c:pt>
                <c:pt idx="2">
                  <c:v>ΑΦΠ&amp;ΓΜ</c:v>
                </c:pt>
                <c:pt idx="3">
                  <c:v>ΕΤΔΑ</c:v>
                </c:pt>
                <c:pt idx="4">
                  <c:v>ΑΟΑ</c:v>
                </c:pt>
                <c:pt idx="5">
                  <c:v>ΒΙΟ</c:v>
                </c:pt>
                <c:pt idx="6">
                  <c:v>Δ&amp;ΔΦΠ</c:v>
                </c:pt>
                <c:pt idx="7">
                  <c:v>ΔΙΓΕΣΕ</c:v>
                </c:pt>
                <c:pt idx="8">
                  <c:v>ΠΟΑ</c:v>
                </c:pt>
              </c:strCache>
            </c:strRef>
          </c:cat>
          <c:val>
            <c:numRef>
              <c:f>'ΕΠΙΤΥΧΟΝΤΕΣ 1'!$J$62:$J$70</c:f>
              <c:numCache>
                <c:formatCode>0%</c:formatCode>
                <c:ptCount val="9"/>
                <c:pt idx="0">
                  <c:v>0.20093457943925233</c:v>
                </c:pt>
                <c:pt idx="1">
                  <c:v>0.30985915492957744</c:v>
                </c:pt>
                <c:pt idx="2">
                  <c:v>0.16981132075471697</c:v>
                </c:pt>
                <c:pt idx="3">
                  <c:v>0.20149253731343283</c:v>
                </c:pt>
                <c:pt idx="4">
                  <c:v>0.13461538461538461</c:v>
                </c:pt>
                <c:pt idx="5">
                  <c:v>0.28666666666666668</c:v>
                </c:pt>
                <c:pt idx="6">
                  <c:v>0.18518518518518517</c:v>
                </c:pt>
                <c:pt idx="7">
                  <c:v>0.14049586776859505</c:v>
                </c:pt>
                <c:pt idx="8">
                  <c:v>0.15</c:v>
                </c:pt>
              </c:numCache>
            </c:numRef>
          </c:val>
          <c:extLst>
            <c:ext xmlns:c16="http://schemas.microsoft.com/office/drawing/2014/chart" uri="{C3380CC4-5D6E-409C-BE32-E72D297353CC}">
              <c16:uniqueId val="{00000001-E51A-4EBB-B6E8-A1BE7C8B0B06}"/>
            </c:ext>
          </c:extLst>
        </c:ser>
        <c:ser>
          <c:idx val="2"/>
          <c:order val="2"/>
          <c:tx>
            <c:strRef>
              <c:f>'ΕΠΙΤΥΧΟΝΤΕΣ 1'!$K$61</c:f>
              <c:strCache>
                <c:ptCount val="1"/>
                <c:pt idx="0">
                  <c:v>≥7</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 1'!$H$62:$H$70</c:f>
              <c:strCache>
                <c:ptCount val="9"/>
                <c:pt idx="0">
                  <c:v>ΕΦΠ</c:v>
                </c:pt>
                <c:pt idx="1">
                  <c:v>ΕΖΠ</c:v>
                </c:pt>
                <c:pt idx="2">
                  <c:v>ΑΦΠ&amp;ΓΜ</c:v>
                </c:pt>
                <c:pt idx="3">
                  <c:v>ΕΤΔΑ</c:v>
                </c:pt>
                <c:pt idx="4">
                  <c:v>ΑΟΑ</c:v>
                </c:pt>
                <c:pt idx="5">
                  <c:v>ΒΙΟ</c:v>
                </c:pt>
                <c:pt idx="6">
                  <c:v>Δ&amp;ΔΦΠ</c:v>
                </c:pt>
                <c:pt idx="7">
                  <c:v>ΔΙΓΕΣΕ</c:v>
                </c:pt>
                <c:pt idx="8">
                  <c:v>ΠΟΑ</c:v>
                </c:pt>
              </c:strCache>
            </c:strRef>
          </c:cat>
          <c:val>
            <c:numRef>
              <c:f>'ΕΠΙΤΥΧΟΝΤΕΣ 1'!$K$62:$K$70</c:f>
              <c:numCache>
                <c:formatCode>0%</c:formatCode>
                <c:ptCount val="9"/>
                <c:pt idx="0">
                  <c:v>0.23364485981308411</c:v>
                </c:pt>
                <c:pt idx="1">
                  <c:v>0.14084507042253522</c:v>
                </c:pt>
                <c:pt idx="2">
                  <c:v>0.35849056603773582</c:v>
                </c:pt>
                <c:pt idx="3">
                  <c:v>0.39552238805970147</c:v>
                </c:pt>
                <c:pt idx="4">
                  <c:v>0.17307692307692307</c:v>
                </c:pt>
                <c:pt idx="5">
                  <c:v>0.4</c:v>
                </c:pt>
                <c:pt idx="6">
                  <c:v>3.7037037037037035E-2</c:v>
                </c:pt>
                <c:pt idx="7">
                  <c:v>0.17355371900826447</c:v>
                </c:pt>
                <c:pt idx="8">
                  <c:v>0.35</c:v>
                </c:pt>
              </c:numCache>
            </c:numRef>
          </c:val>
          <c:extLst>
            <c:ext xmlns:c16="http://schemas.microsoft.com/office/drawing/2014/chart" uri="{C3380CC4-5D6E-409C-BE32-E72D297353CC}">
              <c16:uniqueId val="{00000002-E51A-4EBB-B6E8-A1BE7C8B0B06}"/>
            </c:ext>
          </c:extLst>
        </c:ser>
        <c:dLbls>
          <c:dLblPos val="ctr"/>
          <c:showLegendKey val="0"/>
          <c:showVal val="1"/>
          <c:showCatName val="0"/>
          <c:showSerName val="0"/>
          <c:showPercent val="0"/>
          <c:showBubbleSize val="0"/>
        </c:dLbls>
        <c:gapWidth val="79"/>
        <c:overlap val="100"/>
        <c:axId val="538976256"/>
        <c:axId val="538970432"/>
      </c:barChart>
      <c:catAx>
        <c:axId val="538976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538970432"/>
        <c:crosses val="autoZero"/>
        <c:auto val="1"/>
        <c:lblAlgn val="ctr"/>
        <c:lblOffset val="100"/>
        <c:noMultiLvlLbl val="0"/>
      </c:catAx>
      <c:valAx>
        <c:axId val="538970432"/>
        <c:scaling>
          <c:orientation val="minMax"/>
          <c:max val="1"/>
        </c:scaling>
        <c:delete val="0"/>
        <c:axPos val="l"/>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538976256"/>
        <c:crosses val="autoZero"/>
        <c:crossBetween val="between"/>
      </c:valAx>
      <c:spPr>
        <a:noFill/>
        <a:ln>
          <a:noFill/>
        </a:ln>
        <a:effectLst/>
      </c:spPr>
    </c:plotArea>
    <c:legend>
      <c:legendPos val="b"/>
      <c:layout>
        <c:manualLayout>
          <c:xMode val="edge"/>
          <c:yMode val="edge"/>
          <c:x val="0"/>
          <c:y val="0.9173214214653993"/>
          <c:w val="1"/>
          <c:h val="8.1707580670063298E-2"/>
        </c:manualLayout>
      </c:layout>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a:t>ΑΡΙΘΜΟΣ ΥΠΟΨΗΦΙΩΝ ΠΟΥ ΔΗΛΩΣΑΝ ΤΟ ΤΜΗΜΑ ΣΤΟ ΜΗΧΑΝΟΓΡΑΦΙΚΟ ΔΕΛΤΙΟ 2020 &amp; 2021</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Φύλλο7!$D$31</c:f>
              <c:strCache>
                <c:ptCount val="1"/>
                <c:pt idx="0">
                  <c:v>ΣΥΝΟΛΟ ΥΠΟΨΗΦΙΩΝ 2020</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Φύλλο7!$A$32:$A$40</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Φύλλο7!$D$32:$D$40</c:f>
              <c:numCache>
                <c:formatCode>#,##0</c:formatCode>
                <c:ptCount val="9"/>
                <c:pt idx="0">
                  <c:v>3969</c:v>
                </c:pt>
                <c:pt idx="1">
                  <c:v>3265</c:v>
                </c:pt>
                <c:pt idx="2">
                  <c:v>4552</c:v>
                </c:pt>
                <c:pt idx="3">
                  <c:v>6911</c:v>
                </c:pt>
                <c:pt idx="4">
                  <c:v>6369</c:v>
                </c:pt>
                <c:pt idx="5">
                  <c:v>6588</c:v>
                </c:pt>
                <c:pt idx="6">
                  <c:v>3784</c:v>
                </c:pt>
                <c:pt idx="7">
                  <c:v>4428</c:v>
                </c:pt>
                <c:pt idx="8">
                  <c:v>5198</c:v>
                </c:pt>
              </c:numCache>
            </c:numRef>
          </c:val>
          <c:extLst>
            <c:ext xmlns:c16="http://schemas.microsoft.com/office/drawing/2014/chart" uri="{C3380CC4-5D6E-409C-BE32-E72D297353CC}">
              <c16:uniqueId val="{00000000-9291-465D-8772-B1DF4E7BBEEE}"/>
            </c:ext>
          </c:extLst>
        </c:ser>
        <c:ser>
          <c:idx val="1"/>
          <c:order val="1"/>
          <c:tx>
            <c:strRef>
              <c:f>Φύλλο7!$H$31</c:f>
              <c:strCache>
                <c:ptCount val="1"/>
                <c:pt idx="0">
                  <c:v>ΣΥΝΟΛΟ ΥΠΟΨΗΦΙΩΝ 2021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Φύλλο7!$A$32:$A$40</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Φύλλο7!$H$32:$H$40</c:f>
              <c:numCache>
                <c:formatCode>#,##0</c:formatCode>
                <c:ptCount val="9"/>
                <c:pt idx="0">
                  <c:v>1943</c:v>
                </c:pt>
                <c:pt idx="1">
                  <c:v>1317</c:v>
                </c:pt>
                <c:pt idx="2">
                  <c:v>1750</c:v>
                </c:pt>
                <c:pt idx="3">
                  <c:v>3455</c:v>
                </c:pt>
                <c:pt idx="4">
                  <c:v>5067</c:v>
                </c:pt>
                <c:pt idx="5">
                  <c:v>2238</c:v>
                </c:pt>
                <c:pt idx="6">
                  <c:v>1440</c:v>
                </c:pt>
                <c:pt idx="7">
                  <c:v>2148</c:v>
                </c:pt>
                <c:pt idx="8">
                  <c:v>1913</c:v>
                </c:pt>
              </c:numCache>
            </c:numRef>
          </c:val>
          <c:extLst>
            <c:ext xmlns:c16="http://schemas.microsoft.com/office/drawing/2014/chart" uri="{C3380CC4-5D6E-409C-BE32-E72D297353CC}">
              <c16:uniqueId val="{00000001-9291-465D-8772-B1DF4E7BBEEE}"/>
            </c:ext>
          </c:extLst>
        </c:ser>
        <c:dLbls>
          <c:dLblPos val="outEnd"/>
          <c:showLegendKey val="0"/>
          <c:showVal val="1"/>
          <c:showCatName val="0"/>
          <c:showSerName val="0"/>
          <c:showPercent val="0"/>
          <c:showBubbleSize val="0"/>
        </c:dLbls>
        <c:gapWidth val="50"/>
        <c:axId val="437146800"/>
        <c:axId val="437144304"/>
      </c:barChart>
      <c:catAx>
        <c:axId val="437146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437144304"/>
        <c:crosses val="autoZero"/>
        <c:auto val="1"/>
        <c:lblAlgn val="ctr"/>
        <c:lblOffset val="100"/>
        <c:noMultiLvlLbl val="0"/>
      </c:catAx>
      <c:valAx>
        <c:axId val="437144304"/>
        <c:scaling>
          <c:orientation val="minMax"/>
        </c:scaling>
        <c:delete val="1"/>
        <c:axPos val="l"/>
        <c:numFmt formatCode="#,##0" sourceLinked="1"/>
        <c:majorTickMark val="none"/>
        <c:minorTickMark val="none"/>
        <c:tickLblPos val="nextTo"/>
        <c:crossAx val="437146800"/>
        <c:crosses val="autoZero"/>
        <c:crossBetween val="between"/>
      </c:valAx>
      <c:spPr>
        <a:noFill/>
        <a:ln>
          <a:noFill/>
        </a:ln>
        <a:effectLst/>
      </c:spPr>
    </c:plotArea>
    <c:legend>
      <c:legendPos val="b"/>
      <c:layout>
        <c:manualLayout>
          <c:xMode val="edge"/>
          <c:yMode val="edge"/>
          <c:x val="0"/>
          <c:y val="0.92034811438043929"/>
          <c:w val="1"/>
          <c:h val="7.9651885619560714E-2"/>
        </c:manualLayout>
      </c:layout>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solidFill>
    </a:ln>
    <a:effectLst/>
  </c:spPr>
  <c:txPr>
    <a:bodyPr/>
    <a:lstStyle/>
    <a:p>
      <a:pPr>
        <a:defRPr sz="1400"/>
      </a:pPr>
      <a:endParaRPr lang="el-G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a:t>Βάσεις εισαγωγησ (αποφοιτοι γελ - 90%)</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1.661003955020441E-2"/>
          <c:y val="0.17059266944469653"/>
          <c:w val="0.96677992089959119"/>
          <c:h val="0.66564370588656607"/>
        </c:manualLayout>
      </c:layout>
      <c:barChart>
        <c:barDir val="col"/>
        <c:grouping val="clustered"/>
        <c:varyColors val="0"/>
        <c:ser>
          <c:idx val="0"/>
          <c:order val="0"/>
          <c:tx>
            <c:strRef>
              <c:f>ΒΑΣΕΙΣ!$B$39</c:f>
              <c:strCache>
                <c:ptCount val="1"/>
                <c:pt idx="0">
                  <c:v>2019</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ΒΑΣΕΙΣ!$A$40:$A$48</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ΒΑΣΕΙΣ!$B$40:$B$48</c:f>
              <c:numCache>
                <c:formatCode>#,##0</c:formatCode>
                <c:ptCount val="9"/>
                <c:pt idx="0">
                  <c:v>14109</c:v>
                </c:pt>
                <c:pt idx="1">
                  <c:v>12619</c:v>
                </c:pt>
                <c:pt idx="2">
                  <c:v>11810</c:v>
                </c:pt>
                <c:pt idx="3">
                  <c:v>15787</c:v>
                </c:pt>
                <c:pt idx="4">
                  <c:v>16588</c:v>
                </c:pt>
                <c:pt idx="5">
                  <c:v>11370</c:v>
                </c:pt>
                <c:pt idx="6">
                  <c:v>6417</c:v>
                </c:pt>
                <c:pt idx="7">
                  <c:v>5437</c:v>
                </c:pt>
                <c:pt idx="8">
                  <c:v>4092</c:v>
                </c:pt>
              </c:numCache>
            </c:numRef>
          </c:val>
          <c:extLst>
            <c:ext xmlns:c16="http://schemas.microsoft.com/office/drawing/2014/chart" uri="{C3380CC4-5D6E-409C-BE32-E72D297353CC}">
              <c16:uniqueId val="{00000000-07D7-4FC7-B7B8-0E424A23AF13}"/>
            </c:ext>
          </c:extLst>
        </c:ser>
        <c:ser>
          <c:idx val="1"/>
          <c:order val="1"/>
          <c:tx>
            <c:strRef>
              <c:f>ΒΑΣΕΙΣ!$C$39</c:f>
              <c:strCache>
                <c:ptCount val="1"/>
                <c:pt idx="0">
                  <c:v>2020</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ΒΑΣΕΙΣ!$A$40:$A$48</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ΒΑΣΕΙΣ!$C$40:$C$48</c:f>
              <c:numCache>
                <c:formatCode>#,##0</c:formatCode>
                <c:ptCount val="9"/>
                <c:pt idx="0">
                  <c:v>12125</c:v>
                </c:pt>
                <c:pt idx="1">
                  <c:v>10225</c:v>
                </c:pt>
                <c:pt idx="2">
                  <c:v>10100</c:v>
                </c:pt>
                <c:pt idx="3">
                  <c:v>14350</c:v>
                </c:pt>
                <c:pt idx="4">
                  <c:v>15125</c:v>
                </c:pt>
                <c:pt idx="5">
                  <c:v>11100</c:v>
                </c:pt>
                <c:pt idx="6">
                  <c:v>625</c:v>
                </c:pt>
                <c:pt idx="7">
                  <c:v>5600</c:v>
                </c:pt>
                <c:pt idx="8">
                  <c:v>4350</c:v>
                </c:pt>
              </c:numCache>
            </c:numRef>
          </c:val>
          <c:extLst>
            <c:ext xmlns:c16="http://schemas.microsoft.com/office/drawing/2014/chart" uri="{C3380CC4-5D6E-409C-BE32-E72D297353CC}">
              <c16:uniqueId val="{00000001-07D7-4FC7-B7B8-0E424A23AF13}"/>
            </c:ext>
          </c:extLst>
        </c:ser>
        <c:ser>
          <c:idx val="2"/>
          <c:order val="2"/>
          <c:tx>
            <c:strRef>
              <c:f>ΒΑΣΕΙΣ!$D$39</c:f>
              <c:strCache>
                <c:ptCount val="1"/>
                <c:pt idx="0">
                  <c:v>2021</c:v>
                </c:pt>
              </c:strCache>
            </c:strRef>
          </c:tx>
          <c:spPr>
            <a:solidFill>
              <a:schemeClr val="accent1">
                <a:lumMod val="20000"/>
                <a:lumOff val="8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ΒΑΣΕΙΣ!$A$40:$A$48</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ΒΑΣΕΙΣ!$D$40:$D$48</c:f>
              <c:numCache>
                <c:formatCode>#,##0</c:formatCode>
                <c:ptCount val="9"/>
                <c:pt idx="0">
                  <c:v>12560</c:v>
                </c:pt>
                <c:pt idx="1">
                  <c:v>11804</c:v>
                </c:pt>
                <c:pt idx="2">
                  <c:v>11860</c:v>
                </c:pt>
                <c:pt idx="3">
                  <c:v>15296</c:v>
                </c:pt>
                <c:pt idx="4">
                  <c:v>16406</c:v>
                </c:pt>
                <c:pt idx="5">
                  <c:v>12311</c:v>
                </c:pt>
                <c:pt idx="6">
                  <c:v>11406</c:v>
                </c:pt>
                <c:pt idx="7">
                  <c:v>7719</c:v>
                </c:pt>
                <c:pt idx="8">
                  <c:v>7260</c:v>
                </c:pt>
              </c:numCache>
            </c:numRef>
          </c:val>
          <c:extLst>
            <c:ext xmlns:c16="http://schemas.microsoft.com/office/drawing/2014/chart" uri="{C3380CC4-5D6E-409C-BE32-E72D297353CC}">
              <c16:uniqueId val="{00000002-07D7-4FC7-B7B8-0E424A23AF13}"/>
            </c:ext>
          </c:extLst>
        </c:ser>
        <c:dLbls>
          <c:dLblPos val="outEnd"/>
          <c:showLegendKey val="0"/>
          <c:showVal val="1"/>
          <c:showCatName val="0"/>
          <c:showSerName val="0"/>
          <c:showPercent val="0"/>
          <c:showBubbleSize val="0"/>
        </c:dLbls>
        <c:gapWidth val="50"/>
        <c:overlap val="30"/>
        <c:axId val="538973760"/>
        <c:axId val="538963776"/>
      </c:barChart>
      <c:catAx>
        <c:axId val="538973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538963776"/>
        <c:crosses val="autoZero"/>
        <c:auto val="1"/>
        <c:lblAlgn val="ctr"/>
        <c:lblOffset val="100"/>
        <c:noMultiLvlLbl val="0"/>
      </c:catAx>
      <c:valAx>
        <c:axId val="538963776"/>
        <c:scaling>
          <c:orientation val="minMax"/>
        </c:scaling>
        <c:delete val="1"/>
        <c:axPos val="l"/>
        <c:numFmt formatCode="#,##0" sourceLinked="1"/>
        <c:majorTickMark val="none"/>
        <c:minorTickMark val="none"/>
        <c:tickLblPos val="nextTo"/>
        <c:crossAx val="538973760"/>
        <c:crosses val="autoZero"/>
        <c:crossBetween val="between"/>
      </c:valAx>
      <c:spPr>
        <a:noFill/>
        <a:ln>
          <a:noFill/>
        </a:ln>
        <a:effectLst/>
      </c:spPr>
    </c:plotArea>
    <c:legend>
      <c:legendPos val="b"/>
      <c:layout>
        <c:manualLayout>
          <c:xMode val="edge"/>
          <c:yMode val="edge"/>
          <c:x val="0.16232122508612962"/>
          <c:y val="0.91408406343573245"/>
          <c:w val="0.73726757834421808"/>
          <c:h val="6.338072529666186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l-GR" dirty="0"/>
              <a:t>% ΕΠΙΤΥΧΟΝΤΩΝ 2020 &amp; 2021 ΜΕ ΣΕΙΡΑ ΠΡΟΤΙΜΗΣΗΣ ΤΜΗΜΑΤΟΣ 1η έως 3η ΕΠΙΛΟΓΉ</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ΣΥΓΚΡΙΤΙΚΑ!$A$16:$B$16</c:f>
              <c:strCache>
                <c:ptCount val="2"/>
                <c:pt idx="0">
                  <c:v>1η - 3η </c:v>
                </c:pt>
                <c:pt idx="1">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ΣΥΓΚΡΙΤΙΚΑ!$C$15:$K$15</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ΣΥΓΚΡΙΤΙΚΑ!$C$16:$K$16</c:f>
              <c:numCache>
                <c:formatCode>0%</c:formatCode>
                <c:ptCount val="9"/>
                <c:pt idx="0">
                  <c:v>0.42857142857142855</c:v>
                </c:pt>
                <c:pt idx="1">
                  <c:v>0.33333333333333331</c:v>
                </c:pt>
                <c:pt idx="2">
                  <c:v>0.33064516129032256</c:v>
                </c:pt>
                <c:pt idx="3">
                  <c:v>0.41739130434782606</c:v>
                </c:pt>
                <c:pt idx="4">
                  <c:v>0.42608695652173911</c:v>
                </c:pt>
                <c:pt idx="5">
                  <c:v>0.35087719298245612</c:v>
                </c:pt>
                <c:pt idx="6">
                  <c:v>0.21126760563380281</c:v>
                </c:pt>
                <c:pt idx="7">
                  <c:v>0.2032520325203252</c:v>
                </c:pt>
                <c:pt idx="8">
                  <c:v>0.14925373134328357</c:v>
                </c:pt>
              </c:numCache>
            </c:numRef>
          </c:val>
          <c:extLst>
            <c:ext xmlns:c16="http://schemas.microsoft.com/office/drawing/2014/chart" uri="{C3380CC4-5D6E-409C-BE32-E72D297353CC}">
              <c16:uniqueId val="{00000000-ABEB-41FB-B8D4-B34BE4E5CC17}"/>
            </c:ext>
          </c:extLst>
        </c:ser>
        <c:ser>
          <c:idx val="1"/>
          <c:order val="1"/>
          <c:tx>
            <c:strRef>
              <c:f>ΣΥΓΚΡΙΤΙΚΑ!$A$17:$B$17</c:f>
              <c:strCache>
                <c:ptCount val="2"/>
                <c:pt idx="0">
                  <c:v>1η - 3η </c:v>
                </c:pt>
                <c:pt idx="1">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ΣΥΓΚΡΙΤΙΚΑ!$C$15:$K$15</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ΣΥΓΚΡΙΤΙΚΑ!$C$17:$K$17</c:f>
              <c:numCache>
                <c:formatCode>0%</c:formatCode>
                <c:ptCount val="9"/>
                <c:pt idx="0">
                  <c:v>0.56542056074766356</c:v>
                </c:pt>
                <c:pt idx="1">
                  <c:v>0.54929577464788737</c:v>
                </c:pt>
                <c:pt idx="2">
                  <c:v>0.47169811320754718</c:v>
                </c:pt>
                <c:pt idx="3">
                  <c:v>0.40298507462686567</c:v>
                </c:pt>
                <c:pt idx="4">
                  <c:v>0.31333333333333335</c:v>
                </c:pt>
                <c:pt idx="5">
                  <c:v>0.69230769230769229</c:v>
                </c:pt>
                <c:pt idx="6">
                  <c:v>0.77777777777777779</c:v>
                </c:pt>
                <c:pt idx="7">
                  <c:v>0.68595041322314054</c:v>
                </c:pt>
                <c:pt idx="8">
                  <c:v>0.5</c:v>
                </c:pt>
              </c:numCache>
            </c:numRef>
          </c:val>
          <c:extLst>
            <c:ext xmlns:c16="http://schemas.microsoft.com/office/drawing/2014/chart" uri="{C3380CC4-5D6E-409C-BE32-E72D297353CC}">
              <c16:uniqueId val="{00000001-ABEB-41FB-B8D4-B34BE4E5CC17}"/>
            </c:ext>
          </c:extLst>
        </c:ser>
        <c:dLbls>
          <c:showLegendKey val="0"/>
          <c:showVal val="0"/>
          <c:showCatName val="0"/>
          <c:showSerName val="0"/>
          <c:showPercent val="0"/>
          <c:showBubbleSize val="0"/>
        </c:dLbls>
        <c:gapWidth val="50"/>
        <c:axId val="389770112"/>
        <c:axId val="389774272"/>
      </c:barChart>
      <c:catAx>
        <c:axId val="38977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89774272"/>
        <c:crosses val="autoZero"/>
        <c:auto val="1"/>
        <c:lblAlgn val="ctr"/>
        <c:lblOffset val="100"/>
        <c:noMultiLvlLbl val="0"/>
      </c:catAx>
      <c:valAx>
        <c:axId val="38977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89770112"/>
        <c:crosses val="autoZero"/>
        <c:crossBetween val="between"/>
      </c:valAx>
      <c:spPr>
        <a:noFill/>
        <a:ln>
          <a:noFill/>
        </a:ln>
        <a:effectLst/>
      </c:spPr>
    </c:plotArea>
    <c:legend>
      <c:legendPos val="b"/>
      <c:layout>
        <c:manualLayout>
          <c:xMode val="edge"/>
          <c:yMode val="edge"/>
          <c:x val="0.18509515291529435"/>
          <c:y val="0.89945320454223776"/>
          <c:w val="0.7348307275621111"/>
          <c:h val="7.96857260733526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a:t>% ΕΠΙΤΥΧΟΝΤων ΑΝΑ ΚΑΤΗΓΟΡΙΑ ΛΥΚΕΙΟΥ και τμημα</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stacked"/>
        <c:varyColors val="0"/>
        <c:ser>
          <c:idx val="0"/>
          <c:order val="0"/>
          <c:tx>
            <c:strRef>
              <c:f>'ΕΙΣΑΚΤΕΟΙ -1'!$K$28</c:f>
              <c:strCache>
                <c:ptCount val="1"/>
                <c:pt idx="0">
                  <c:v>% ΕΠΙΤΥΧΟΝΤΩΝ ΑΠΟΦΟΊΤΩΝ ΓΕΛ</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-1'!$A$29:$A$38</c:f>
              <c:strCache>
                <c:ptCount val="10"/>
                <c:pt idx="0">
                  <c:v>ΕΦΠ</c:v>
                </c:pt>
                <c:pt idx="1">
                  <c:v>ΕΖΠ</c:v>
                </c:pt>
                <c:pt idx="2">
                  <c:v>ΑΦΠ&amp;ΓΜ</c:v>
                </c:pt>
                <c:pt idx="3">
                  <c:v>ΕΤΔΑ</c:v>
                </c:pt>
                <c:pt idx="4">
                  <c:v>ΒΙΟ</c:v>
                </c:pt>
                <c:pt idx="5">
                  <c:v>ΑΟΑ</c:v>
                </c:pt>
                <c:pt idx="6">
                  <c:v>Δ&amp;ΔΦΠ</c:v>
                </c:pt>
                <c:pt idx="7">
                  <c:v>ΔΓΕΣΕ</c:v>
                </c:pt>
                <c:pt idx="8">
                  <c:v>ΠΟΑ</c:v>
                </c:pt>
                <c:pt idx="9">
                  <c:v>ΓΠΑ</c:v>
                </c:pt>
              </c:strCache>
            </c:strRef>
          </c:cat>
          <c:val>
            <c:numRef>
              <c:f>'ΕΙΣΑΚΤΕΟΙ -1'!$K$29:$K$38</c:f>
              <c:numCache>
                <c:formatCode>0%</c:formatCode>
                <c:ptCount val="10"/>
                <c:pt idx="0">
                  <c:v>0.85581395348837208</c:v>
                </c:pt>
                <c:pt idx="1">
                  <c:v>0.82089552238805974</c:v>
                </c:pt>
                <c:pt idx="2">
                  <c:v>0.53125</c:v>
                </c:pt>
                <c:pt idx="3">
                  <c:v>0.84615384615384615</c:v>
                </c:pt>
                <c:pt idx="4">
                  <c:v>0.86861313868613144</c:v>
                </c:pt>
                <c:pt idx="5">
                  <c:v>0.69387755102040816</c:v>
                </c:pt>
                <c:pt idx="6">
                  <c:v>0.32142857142857145</c:v>
                </c:pt>
                <c:pt idx="7">
                  <c:v>0.76229508196721307</c:v>
                </c:pt>
                <c:pt idx="8">
                  <c:v>0.89473684210526316</c:v>
                </c:pt>
                <c:pt idx="9">
                  <c:v>0.78820697954271957</c:v>
                </c:pt>
              </c:numCache>
            </c:numRef>
          </c:val>
          <c:extLst>
            <c:ext xmlns:c16="http://schemas.microsoft.com/office/drawing/2014/chart" uri="{C3380CC4-5D6E-409C-BE32-E72D297353CC}">
              <c16:uniqueId val="{00000000-E81E-4CD2-B1E6-E07F5955F8CA}"/>
            </c:ext>
          </c:extLst>
        </c:ser>
        <c:ser>
          <c:idx val="1"/>
          <c:order val="1"/>
          <c:tx>
            <c:strRef>
              <c:f>'ΕΙΣΑΚΤΕΟΙ -1'!$L$28</c:f>
              <c:strCache>
                <c:ptCount val="1"/>
                <c:pt idx="0">
                  <c:v>% ΕΠΙΤΥΧΟΝΤΩΝ ΑΠΟΦΟΊΤΩΝ ΕΠΑΛ</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-1'!$A$29:$A$38</c:f>
              <c:strCache>
                <c:ptCount val="10"/>
                <c:pt idx="0">
                  <c:v>ΕΦΠ</c:v>
                </c:pt>
                <c:pt idx="1">
                  <c:v>ΕΖΠ</c:v>
                </c:pt>
                <c:pt idx="2">
                  <c:v>ΑΦΠ&amp;ΓΜ</c:v>
                </c:pt>
                <c:pt idx="3">
                  <c:v>ΕΤΔΑ</c:v>
                </c:pt>
                <c:pt idx="4">
                  <c:v>ΒΙΟ</c:v>
                </c:pt>
                <c:pt idx="5">
                  <c:v>ΑΟΑ</c:v>
                </c:pt>
                <c:pt idx="6">
                  <c:v>Δ&amp;ΔΦΠ</c:v>
                </c:pt>
                <c:pt idx="7">
                  <c:v>ΔΓΕΣΕ</c:v>
                </c:pt>
                <c:pt idx="8">
                  <c:v>ΠΟΑ</c:v>
                </c:pt>
                <c:pt idx="9">
                  <c:v>ΓΠΑ</c:v>
                </c:pt>
              </c:strCache>
            </c:strRef>
          </c:cat>
          <c:val>
            <c:numRef>
              <c:f>'ΕΙΣΑΚΤΕΟΙ -1'!$L$29:$L$38</c:f>
              <c:numCache>
                <c:formatCode>0%</c:formatCode>
                <c:ptCount val="10"/>
                <c:pt idx="0">
                  <c:v>0.11627906976744186</c:v>
                </c:pt>
                <c:pt idx="1">
                  <c:v>0.16417910447761194</c:v>
                </c:pt>
                <c:pt idx="2">
                  <c:v>0.25</c:v>
                </c:pt>
                <c:pt idx="3">
                  <c:v>0.11538461538461539</c:v>
                </c:pt>
                <c:pt idx="4">
                  <c:v>0.11678832116788321</c:v>
                </c:pt>
                <c:pt idx="5">
                  <c:v>0.22448979591836735</c:v>
                </c:pt>
                <c:pt idx="6">
                  <c:v>0.42857142857142855</c:v>
                </c:pt>
                <c:pt idx="7">
                  <c:v>0.20491803278688525</c:v>
                </c:pt>
                <c:pt idx="8">
                  <c:v>0.10526315789473684</c:v>
                </c:pt>
                <c:pt idx="9">
                  <c:v>0.16004813477737664</c:v>
                </c:pt>
              </c:numCache>
            </c:numRef>
          </c:val>
          <c:extLst>
            <c:ext xmlns:c16="http://schemas.microsoft.com/office/drawing/2014/chart" uri="{C3380CC4-5D6E-409C-BE32-E72D297353CC}">
              <c16:uniqueId val="{00000001-E81E-4CD2-B1E6-E07F5955F8CA}"/>
            </c:ext>
          </c:extLst>
        </c:ser>
        <c:ser>
          <c:idx val="2"/>
          <c:order val="2"/>
          <c:tx>
            <c:strRef>
              <c:f>'ΕΙΣΑΚΤΕΟΙ -1'!$M$28</c:f>
              <c:strCache>
                <c:ptCount val="1"/>
                <c:pt idx="0">
                  <c:v>% ΕΠΙΤΥΧΟΝΤΩΝ ΑΛΛΟΓΕΝΩΝ</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-1'!$A$29:$A$38</c:f>
              <c:strCache>
                <c:ptCount val="10"/>
                <c:pt idx="0">
                  <c:v>ΕΦΠ</c:v>
                </c:pt>
                <c:pt idx="1">
                  <c:v>ΕΖΠ</c:v>
                </c:pt>
                <c:pt idx="2">
                  <c:v>ΑΦΠ&amp;ΓΜ</c:v>
                </c:pt>
                <c:pt idx="3">
                  <c:v>ΕΤΔΑ</c:v>
                </c:pt>
                <c:pt idx="4">
                  <c:v>ΒΙΟ</c:v>
                </c:pt>
                <c:pt idx="5">
                  <c:v>ΑΟΑ</c:v>
                </c:pt>
                <c:pt idx="6">
                  <c:v>Δ&amp;ΔΦΠ</c:v>
                </c:pt>
                <c:pt idx="7">
                  <c:v>ΔΓΕΣΕ</c:v>
                </c:pt>
                <c:pt idx="8">
                  <c:v>ΠΟΑ</c:v>
                </c:pt>
                <c:pt idx="9">
                  <c:v>ΓΠΑ</c:v>
                </c:pt>
              </c:strCache>
            </c:strRef>
          </c:cat>
          <c:val>
            <c:numRef>
              <c:f>'ΕΙΣΑΚΤΕΟΙ -1'!$M$29:$M$38</c:f>
              <c:numCache>
                <c:formatCode>0%</c:formatCode>
                <c:ptCount val="10"/>
                <c:pt idx="0">
                  <c:v>2.7906976744186046E-2</c:v>
                </c:pt>
                <c:pt idx="1">
                  <c:v>1.4925373134328358E-2</c:v>
                </c:pt>
                <c:pt idx="2">
                  <c:v>0.21875</c:v>
                </c:pt>
                <c:pt idx="3">
                  <c:v>3.8461538461538464E-2</c:v>
                </c:pt>
                <c:pt idx="4">
                  <c:v>1.4598540145985401E-2</c:v>
                </c:pt>
                <c:pt idx="5">
                  <c:v>8.1632653061224483E-2</c:v>
                </c:pt>
                <c:pt idx="6">
                  <c:v>0.25</c:v>
                </c:pt>
                <c:pt idx="7">
                  <c:v>3.2786885245901641E-2</c:v>
                </c:pt>
                <c:pt idx="8">
                  <c:v>0</c:v>
                </c:pt>
                <c:pt idx="9">
                  <c:v>5.1744885679903728E-2</c:v>
                </c:pt>
              </c:numCache>
            </c:numRef>
          </c:val>
          <c:extLst>
            <c:ext xmlns:c16="http://schemas.microsoft.com/office/drawing/2014/chart" uri="{C3380CC4-5D6E-409C-BE32-E72D297353CC}">
              <c16:uniqueId val="{00000002-E81E-4CD2-B1E6-E07F5955F8CA}"/>
            </c:ext>
          </c:extLst>
        </c:ser>
        <c:dLbls>
          <c:dLblPos val="ctr"/>
          <c:showLegendKey val="0"/>
          <c:showVal val="1"/>
          <c:showCatName val="0"/>
          <c:showSerName val="0"/>
          <c:showPercent val="0"/>
          <c:showBubbleSize val="0"/>
        </c:dLbls>
        <c:gapWidth val="50"/>
        <c:overlap val="100"/>
        <c:axId val="992702304"/>
        <c:axId val="992700224"/>
      </c:barChart>
      <c:catAx>
        <c:axId val="992702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992700224"/>
        <c:crosses val="autoZero"/>
        <c:auto val="1"/>
        <c:lblAlgn val="ctr"/>
        <c:lblOffset val="100"/>
        <c:noMultiLvlLbl val="0"/>
      </c:catAx>
      <c:valAx>
        <c:axId val="992700224"/>
        <c:scaling>
          <c:orientation val="minMax"/>
          <c:max val="1"/>
        </c:scaling>
        <c:delete val="1"/>
        <c:axPos val="l"/>
        <c:numFmt formatCode="0%" sourceLinked="1"/>
        <c:majorTickMark val="none"/>
        <c:minorTickMark val="none"/>
        <c:tickLblPos val="nextTo"/>
        <c:crossAx val="992702304"/>
        <c:crosses val="autoZero"/>
        <c:crossBetween val="between"/>
      </c:valAx>
      <c:spPr>
        <a:noFill/>
        <a:ln>
          <a:noFill/>
        </a:ln>
        <a:effectLst/>
      </c:spPr>
    </c:plotArea>
    <c:legend>
      <c:legendPos val="b"/>
      <c:layout>
        <c:manualLayout>
          <c:xMode val="edge"/>
          <c:yMode val="edge"/>
          <c:x val="1.397504741582877E-4"/>
          <c:y val="0.88674578366386037"/>
          <c:w val="0.99798033162787514"/>
          <c:h val="0.10607683266768281"/>
        </c:manualLayout>
      </c:layout>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l-GR"/>
              <a:t>% ΕΠΙΤΥΧΟΝΤΩΝ 2020 &amp; 2021 ΜΕ ΣΕΙΡΑ ΠΡΟΤΙΜΗΣΗΣ ΤΜΗΜΑΤΟΣ </a:t>
            </a:r>
            <a:r>
              <a:rPr lang="en-US"/>
              <a:t>≥ 7</a:t>
            </a:r>
            <a:r>
              <a:rPr lang="el-GR"/>
              <a:t>ΕΠΙΛΟΓΉ</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ΣΥΓΚΡΙΤΙΚΑ!$A$20:$B$20</c:f>
              <c:strCache>
                <c:ptCount val="2"/>
                <c:pt idx="0">
                  <c:v>≥7</c:v>
                </c:pt>
                <c:pt idx="1">
                  <c:v>2020</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ΣΥΓΚΡΙΤΙΚΑ!$C$15:$K$15</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ΣΥΓΚΡΙΤΙΚΑ!$C$20:$K$20</c:f>
              <c:numCache>
                <c:formatCode>0%</c:formatCode>
                <c:ptCount val="9"/>
                <c:pt idx="0">
                  <c:v>0.39428571428571429</c:v>
                </c:pt>
                <c:pt idx="1">
                  <c:v>0.52631578947368418</c:v>
                </c:pt>
                <c:pt idx="2">
                  <c:v>0.46774193548387094</c:v>
                </c:pt>
                <c:pt idx="3">
                  <c:v>0.38260869565217392</c:v>
                </c:pt>
                <c:pt idx="4">
                  <c:v>0.31304347826086959</c:v>
                </c:pt>
                <c:pt idx="5">
                  <c:v>0.49122807017543857</c:v>
                </c:pt>
                <c:pt idx="6">
                  <c:v>0.65492957746478875</c:v>
                </c:pt>
                <c:pt idx="7">
                  <c:v>0.60569105691056913</c:v>
                </c:pt>
                <c:pt idx="8">
                  <c:v>0.72139303482587069</c:v>
                </c:pt>
              </c:numCache>
            </c:numRef>
          </c:val>
          <c:extLst>
            <c:ext xmlns:c16="http://schemas.microsoft.com/office/drawing/2014/chart" uri="{C3380CC4-5D6E-409C-BE32-E72D297353CC}">
              <c16:uniqueId val="{00000000-B2CB-4654-8018-5094FEC3905B}"/>
            </c:ext>
          </c:extLst>
        </c:ser>
        <c:ser>
          <c:idx val="1"/>
          <c:order val="1"/>
          <c:tx>
            <c:strRef>
              <c:f>ΣΥΓΚΡΙΤΙΚΑ!$A$21:$B$21</c:f>
              <c:strCache>
                <c:ptCount val="2"/>
                <c:pt idx="0">
                  <c:v>≥7</c:v>
                </c:pt>
                <c:pt idx="1">
                  <c:v>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ΣΥΓΚΡΙΤΙΚΑ!$C$15:$K$15</c:f>
              <c:strCache>
                <c:ptCount val="9"/>
                <c:pt idx="0">
                  <c:v>ΕΦΠ</c:v>
                </c:pt>
                <c:pt idx="1">
                  <c:v>ΕΖΠ</c:v>
                </c:pt>
                <c:pt idx="2">
                  <c:v>ΑΦΠ&amp;ΓΜ</c:v>
                </c:pt>
                <c:pt idx="3">
                  <c:v>ΕΤΔΑ</c:v>
                </c:pt>
                <c:pt idx="4">
                  <c:v>ΒΙΟ</c:v>
                </c:pt>
                <c:pt idx="5">
                  <c:v>ΑΟΑ</c:v>
                </c:pt>
                <c:pt idx="6">
                  <c:v>Δ&amp;ΔΦΠ</c:v>
                </c:pt>
                <c:pt idx="7">
                  <c:v>ΔΓΕ&amp;ΣΕ</c:v>
                </c:pt>
                <c:pt idx="8">
                  <c:v>ΠΟΑ</c:v>
                </c:pt>
              </c:strCache>
            </c:strRef>
          </c:cat>
          <c:val>
            <c:numRef>
              <c:f>ΣΥΓΚΡΙΤΙΚΑ!$C$21:$K$21</c:f>
              <c:numCache>
                <c:formatCode>0%</c:formatCode>
                <c:ptCount val="9"/>
                <c:pt idx="0">
                  <c:v>0.23364485981308411</c:v>
                </c:pt>
                <c:pt idx="1">
                  <c:v>0.14084507042253522</c:v>
                </c:pt>
                <c:pt idx="2">
                  <c:v>0.35849056603773582</c:v>
                </c:pt>
                <c:pt idx="3">
                  <c:v>0.39552238805970147</c:v>
                </c:pt>
                <c:pt idx="4">
                  <c:v>0.4</c:v>
                </c:pt>
                <c:pt idx="5">
                  <c:v>0.17307692307692307</c:v>
                </c:pt>
                <c:pt idx="6">
                  <c:v>3.7037037037037035E-2</c:v>
                </c:pt>
                <c:pt idx="7">
                  <c:v>0.17355371900826447</c:v>
                </c:pt>
                <c:pt idx="8">
                  <c:v>0.35</c:v>
                </c:pt>
              </c:numCache>
            </c:numRef>
          </c:val>
          <c:extLst>
            <c:ext xmlns:c16="http://schemas.microsoft.com/office/drawing/2014/chart" uri="{C3380CC4-5D6E-409C-BE32-E72D297353CC}">
              <c16:uniqueId val="{00000001-B2CB-4654-8018-5094FEC3905B}"/>
            </c:ext>
          </c:extLst>
        </c:ser>
        <c:dLbls>
          <c:dLblPos val="inEnd"/>
          <c:showLegendKey val="0"/>
          <c:showVal val="1"/>
          <c:showCatName val="0"/>
          <c:showSerName val="0"/>
          <c:showPercent val="0"/>
          <c:showBubbleSize val="0"/>
        </c:dLbls>
        <c:gapWidth val="50"/>
        <c:axId val="390995584"/>
        <c:axId val="390996000"/>
      </c:barChart>
      <c:catAx>
        <c:axId val="39099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90996000"/>
        <c:crosses val="autoZero"/>
        <c:auto val="1"/>
        <c:lblAlgn val="ctr"/>
        <c:lblOffset val="100"/>
        <c:noMultiLvlLbl val="0"/>
      </c:catAx>
      <c:valAx>
        <c:axId val="3909960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90995584"/>
        <c:crosses val="autoZero"/>
        <c:crossBetween val="between"/>
      </c:valAx>
      <c:spPr>
        <a:noFill/>
        <a:ln>
          <a:noFill/>
        </a:ln>
        <a:effectLst/>
      </c:spPr>
    </c:plotArea>
    <c:legend>
      <c:legendPos val="b"/>
      <c:layout>
        <c:manualLayout>
          <c:xMode val="edge"/>
          <c:yMode val="edge"/>
          <c:x val="0.18971232254612039"/>
          <c:y val="0.89877927481874331"/>
          <c:w val="0.69435523707214208"/>
          <c:h val="8.021983140306089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dirty="0" err="1" smtClean="0"/>
              <a:t>πληθος</a:t>
            </a:r>
            <a:r>
              <a:rPr lang="el-GR" dirty="0" smtClean="0"/>
              <a:t> </a:t>
            </a:r>
            <a:r>
              <a:rPr lang="el-GR" dirty="0" err="1"/>
              <a:t>προσφερομενων</a:t>
            </a:r>
            <a:r>
              <a:rPr lang="el-GR" dirty="0"/>
              <a:t> </a:t>
            </a:r>
            <a:r>
              <a:rPr lang="el-GR" dirty="0" err="1"/>
              <a:t>θεσεων</a:t>
            </a:r>
            <a:r>
              <a:rPr lang="el-GR" dirty="0"/>
              <a:t> &amp; </a:t>
            </a:r>
            <a:r>
              <a:rPr lang="el-GR" dirty="0" err="1"/>
              <a:t>επιτυχοντων</a:t>
            </a:r>
            <a:r>
              <a:rPr lang="el-GR" dirty="0"/>
              <a:t> ανά </a:t>
            </a:r>
            <a:r>
              <a:rPr lang="el-GR" dirty="0" err="1"/>
              <a:t>τμημα</a:t>
            </a:r>
            <a:endParaRPr lang="el-GR" dirty="0"/>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'ΕΙΣΑΚΤΕΟΙ -1'!$H$27:$H$28</c:f>
              <c:strCache>
                <c:ptCount val="2"/>
                <c:pt idx="0">
                  <c:v>ΣΥΝΟΛΟ ΓΕΛ +ΕΠΑΛ + ΑΛΛΟΓΕΝΕΙΣ</c:v>
                </c:pt>
                <c:pt idx="1">
                  <c:v>ΑΡΧΙΚΕΣ ΘΕΣΕΙΣ</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-1'!$A$29:$A$37</c:f>
              <c:strCache>
                <c:ptCount val="9"/>
                <c:pt idx="0">
                  <c:v>ΕΦΠ</c:v>
                </c:pt>
                <c:pt idx="1">
                  <c:v>ΕΖΠ</c:v>
                </c:pt>
                <c:pt idx="2">
                  <c:v>ΑΦΠ&amp;ΓΜ</c:v>
                </c:pt>
                <c:pt idx="3">
                  <c:v>ΕΤΔΑ</c:v>
                </c:pt>
                <c:pt idx="4">
                  <c:v>ΒΙΟ</c:v>
                </c:pt>
                <c:pt idx="5">
                  <c:v>ΑΟΑ</c:v>
                </c:pt>
                <c:pt idx="6">
                  <c:v>Δ&amp;ΔΦΠ</c:v>
                </c:pt>
                <c:pt idx="7">
                  <c:v>ΔΓΕΣΕ</c:v>
                </c:pt>
                <c:pt idx="8">
                  <c:v>ΠΟΑ</c:v>
                </c:pt>
              </c:strCache>
            </c:strRef>
          </c:cat>
          <c:val>
            <c:numRef>
              <c:f>'ΕΙΣΑΚΤΕΟΙ -1'!$H$29:$H$37</c:f>
              <c:numCache>
                <c:formatCode>#,##0</c:formatCode>
                <c:ptCount val="9"/>
                <c:pt idx="0">
                  <c:v>220</c:v>
                </c:pt>
                <c:pt idx="1">
                  <c:v>152</c:v>
                </c:pt>
                <c:pt idx="2">
                  <c:v>162</c:v>
                </c:pt>
                <c:pt idx="3">
                  <c:v>147</c:v>
                </c:pt>
                <c:pt idx="4">
                  <c:v>166</c:v>
                </c:pt>
                <c:pt idx="5">
                  <c:v>92</c:v>
                </c:pt>
                <c:pt idx="6">
                  <c:v>207</c:v>
                </c:pt>
                <c:pt idx="7">
                  <c:v>299</c:v>
                </c:pt>
                <c:pt idx="8">
                  <c:v>248</c:v>
                </c:pt>
              </c:numCache>
            </c:numRef>
          </c:val>
          <c:extLst>
            <c:ext xmlns:c16="http://schemas.microsoft.com/office/drawing/2014/chart" uri="{C3380CC4-5D6E-409C-BE32-E72D297353CC}">
              <c16:uniqueId val="{00000000-2764-4B18-92B6-5AF864789938}"/>
            </c:ext>
          </c:extLst>
        </c:ser>
        <c:ser>
          <c:idx val="1"/>
          <c:order val="1"/>
          <c:tx>
            <c:strRef>
              <c:f>'ΕΙΣΑΚΤΕΟΙ -1'!$I$27:$I$28</c:f>
              <c:strCache>
                <c:ptCount val="2"/>
                <c:pt idx="0">
                  <c:v>ΣΥΝΟΛΟ ΓΕΛ +ΕΠΑΛ + ΑΛΛΟΓΕΝΕΙΣ</c:v>
                </c:pt>
                <c:pt idx="1">
                  <c:v>ΕΠΙΤ/ΤΕΣ</c:v>
                </c:pt>
              </c:strCache>
            </c:strRef>
          </c:tx>
          <c:spPr>
            <a:solidFill>
              <a:schemeClr val="accent2"/>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-1'!$A$29:$A$37</c:f>
              <c:strCache>
                <c:ptCount val="9"/>
                <c:pt idx="0">
                  <c:v>ΕΦΠ</c:v>
                </c:pt>
                <c:pt idx="1">
                  <c:v>ΕΖΠ</c:v>
                </c:pt>
                <c:pt idx="2">
                  <c:v>ΑΦΠ&amp;ΓΜ</c:v>
                </c:pt>
                <c:pt idx="3">
                  <c:v>ΕΤΔΑ</c:v>
                </c:pt>
                <c:pt idx="4">
                  <c:v>ΒΙΟ</c:v>
                </c:pt>
                <c:pt idx="5">
                  <c:v>ΑΟΑ</c:v>
                </c:pt>
                <c:pt idx="6">
                  <c:v>Δ&amp;ΔΦΠ</c:v>
                </c:pt>
                <c:pt idx="7">
                  <c:v>ΔΓΕΣΕ</c:v>
                </c:pt>
                <c:pt idx="8">
                  <c:v>ΠΟΑ</c:v>
                </c:pt>
              </c:strCache>
            </c:strRef>
          </c:cat>
          <c:val>
            <c:numRef>
              <c:f>'ΕΙΣΑΚΤΕΟΙ -1'!$I$29:$I$37</c:f>
              <c:numCache>
                <c:formatCode>#,##0</c:formatCode>
                <c:ptCount val="9"/>
                <c:pt idx="0">
                  <c:v>215</c:v>
                </c:pt>
                <c:pt idx="1">
                  <c:v>67</c:v>
                </c:pt>
                <c:pt idx="2">
                  <c:v>64</c:v>
                </c:pt>
                <c:pt idx="3">
                  <c:v>130</c:v>
                </c:pt>
                <c:pt idx="4">
                  <c:v>137</c:v>
                </c:pt>
                <c:pt idx="5">
                  <c:v>49</c:v>
                </c:pt>
                <c:pt idx="6">
                  <c:v>28</c:v>
                </c:pt>
                <c:pt idx="7">
                  <c:v>122</c:v>
                </c:pt>
                <c:pt idx="8">
                  <c:v>19</c:v>
                </c:pt>
              </c:numCache>
            </c:numRef>
          </c:val>
          <c:extLst>
            <c:ext xmlns:c16="http://schemas.microsoft.com/office/drawing/2014/chart" uri="{C3380CC4-5D6E-409C-BE32-E72D297353CC}">
              <c16:uniqueId val="{00000001-2764-4B18-92B6-5AF864789938}"/>
            </c:ext>
          </c:extLst>
        </c:ser>
        <c:dLbls>
          <c:dLblPos val="outEnd"/>
          <c:showLegendKey val="0"/>
          <c:showVal val="1"/>
          <c:showCatName val="0"/>
          <c:showSerName val="0"/>
          <c:showPercent val="0"/>
          <c:showBubbleSize val="0"/>
        </c:dLbls>
        <c:gapWidth val="50"/>
        <c:axId val="984237840"/>
        <c:axId val="984238256"/>
      </c:barChart>
      <c:lineChart>
        <c:grouping val="standard"/>
        <c:varyColors val="0"/>
        <c:ser>
          <c:idx val="2"/>
          <c:order val="2"/>
          <c:tx>
            <c:strRef>
              <c:f>'ΕΙΣΑΚΤΕΟΙ -1'!$J$28</c:f>
              <c:strCache>
                <c:ptCount val="1"/>
                <c:pt idx="0">
                  <c:v>ΣΥΝΤΕΛΕΣΤΗΣ ΒΑΡΥΤΗΤΑΣ</c:v>
                </c:pt>
              </c:strCache>
            </c:strRef>
          </c:tx>
          <c:spPr>
            <a:ln w="44450" cap="rnd">
              <a:solidFill>
                <a:schemeClr val="accent4"/>
              </a:solidFill>
              <a:round/>
            </a:ln>
            <a:effectLst/>
          </c:spPr>
          <c:marker>
            <c:symbol val="none"/>
          </c:marker>
          <c:dLbls>
            <c:spPr>
              <a:solidFill>
                <a:schemeClr val="accent1">
                  <a:lumMod val="20000"/>
                  <a:lumOff val="80000"/>
                </a:schemeClr>
              </a:solidFill>
              <a:ln>
                <a:solidFill>
                  <a:schemeClr val="accent1">
                    <a:lumMod val="40000"/>
                    <a:lumOff val="60000"/>
                  </a:scheme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-1'!$A$29:$A$37</c:f>
              <c:strCache>
                <c:ptCount val="9"/>
                <c:pt idx="0">
                  <c:v>ΕΦΠ</c:v>
                </c:pt>
                <c:pt idx="1">
                  <c:v>ΕΖΠ</c:v>
                </c:pt>
                <c:pt idx="2">
                  <c:v>ΑΦΠ&amp;ΓΜ</c:v>
                </c:pt>
                <c:pt idx="3">
                  <c:v>ΕΤΔΑ</c:v>
                </c:pt>
                <c:pt idx="4">
                  <c:v>ΒΙΟ</c:v>
                </c:pt>
                <c:pt idx="5">
                  <c:v>ΑΟΑ</c:v>
                </c:pt>
                <c:pt idx="6">
                  <c:v>Δ&amp;ΔΦΠ</c:v>
                </c:pt>
                <c:pt idx="7">
                  <c:v>ΔΓΕΣΕ</c:v>
                </c:pt>
                <c:pt idx="8">
                  <c:v>ΠΟΑ</c:v>
                </c:pt>
              </c:strCache>
            </c:strRef>
          </c:cat>
          <c:val>
            <c:numRef>
              <c:f>'ΕΙΣΑΚΤΕΟΙ -1'!$J$29:$J$37</c:f>
              <c:numCache>
                <c:formatCode>0.00</c:formatCode>
                <c:ptCount val="9"/>
                <c:pt idx="0">
                  <c:v>1</c:v>
                </c:pt>
                <c:pt idx="1">
                  <c:v>1</c:v>
                </c:pt>
                <c:pt idx="2">
                  <c:v>1.04</c:v>
                </c:pt>
                <c:pt idx="3">
                  <c:v>1.2</c:v>
                </c:pt>
                <c:pt idx="4">
                  <c:v>1.01</c:v>
                </c:pt>
                <c:pt idx="5">
                  <c:v>1.2</c:v>
                </c:pt>
                <c:pt idx="6">
                  <c:v>0.8</c:v>
                </c:pt>
                <c:pt idx="7">
                  <c:v>0.8</c:v>
                </c:pt>
                <c:pt idx="8">
                  <c:v>0.8</c:v>
                </c:pt>
              </c:numCache>
            </c:numRef>
          </c:val>
          <c:smooth val="0"/>
          <c:extLst>
            <c:ext xmlns:c16="http://schemas.microsoft.com/office/drawing/2014/chart" uri="{C3380CC4-5D6E-409C-BE32-E72D297353CC}">
              <c16:uniqueId val="{00000002-2764-4B18-92B6-5AF864789938}"/>
            </c:ext>
          </c:extLst>
        </c:ser>
        <c:dLbls>
          <c:showLegendKey val="0"/>
          <c:showVal val="0"/>
          <c:showCatName val="0"/>
          <c:showSerName val="0"/>
          <c:showPercent val="0"/>
          <c:showBubbleSize val="0"/>
        </c:dLbls>
        <c:marker val="1"/>
        <c:smooth val="0"/>
        <c:axId val="1061266848"/>
        <c:axId val="1061264768"/>
      </c:lineChart>
      <c:catAx>
        <c:axId val="984237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cap="all" spc="120" normalizeH="0" baseline="0">
                <a:solidFill>
                  <a:schemeClr val="tx1">
                    <a:lumMod val="65000"/>
                    <a:lumOff val="35000"/>
                  </a:schemeClr>
                </a:solidFill>
                <a:latin typeface="+mn-lt"/>
                <a:ea typeface="+mn-ea"/>
                <a:cs typeface="+mn-cs"/>
              </a:defRPr>
            </a:pPr>
            <a:endParaRPr lang="el-GR"/>
          </a:p>
        </c:txPr>
        <c:crossAx val="984238256"/>
        <c:crosses val="autoZero"/>
        <c:auto val="1"/>
        <c:lblAlgn val="ctr"/>
        <c:lblOffset val="100"/>
        <c:noMultiLvlLbl val="0"/>
      </c:catAx>
      <c:valAx>
        <c:axId val="984238256"/>
        <c:scaling>
          <c:orientation val="minMax"/>
        </c:scaling>
        <c:delete val="0"/>
        <c:axPos val="l"/>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984237840"/>
        <c:crosses val="autoZero"/>
        <c:crossBetween val="between"/>
      </c:valAx>
      <c:valAx>
        <c:axId val="1061264768"/>
        <c:scaling>
          <c:orientation val="minMax"/>
          <c:max val="1.3"/>
          <c:min val="0.60000000000000009"/>
        </c:scaling>
        <c:delete val="0"/>
        <c:axPos val="r"/>
        <c:numFmt formatCode="0.0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061266848"/>
        <c:crosses val="max"/>
        <c:crossBetween val="between"/>
      </c:valAx>
      <c:catAx>
        <c:axId val="1061266848"/>
        <c:scaling>
          <c:orientation val="minMax"/>
        </c:scaling>
        <c:delete val="1"/>
        <c:axPos val="b"/>
        <c:numFmt formatCode="General" sourceLinked="1"/>
        <c:majorTickMark val="out"/>
        <c:minorTickMark val="none"/>
        <c:tickLblPos val="nextTo"/>
        <c:crossAx val="1061264768"/>
        <c:crosses val="autoZero"/>
        <c:auto val="1"/>
        <c:lblAlgn val="ctr"/>
        <c:lblOffset val="100"/>
        <c:noMultiLvlLbl val="0"/>
      </c:catAx>
      <c:spPr>
        <a:noFill/>
        <a:ln>
          <a:noFill/>
        </a:ln>
        <a:effectLst/>
      </c:spPr>
    </c:plotArea>
    <c:legend>
      <c:legendPos val="b"/>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83799277436574E-2"/>
          <c:y val="3.3874104144246686E-2"/>
          <c:w val="0.90196431955594569"/>
          <c:h val="0.78757523514521255"/>
        </c:manualLayout>
      </c:layout>
      <c:barChart>
        <c:barDir val="col"/>
        <c:grouping val="clustered"/>
        <c:varyColors val="0"/>
        <c:ser>
          <c:idx val="0"/>
          <c:order val="0"/>
          <c:tx>
            <c:strRef>
              <c:f>'ΕΙΣΑΚΤΕΟΙ -1'!$B$42</c:f>
              <c:strCache>
                <c:ptCount val="1"/>
                <c:pt idx="0">
                  <c:v>ΜΕΛΗ ΔΕΠ</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-1'!$A$43:$A$51</c:f>
              <c:strCache>
                <c:ptCount val="9"/>
                <c:pt idx="0">
                  <c:v>ΕΦΠ</c:v>
                </c:pt>
                <c:pt idx="1">
                  <c:v>ΕΖΠ</c:v>
                </c:pt>
                <c:pt idx="2">
                  <c:v>ΑΦΠ&amp;ΓΜ </c:v>
                </c:pt>
                <c:pt idx="3">
                  <c:v>ΕΤΔΑ</c:v>
                </c:pt>
                <c:pt idx="4">
                  <c:v>ΒΙΟ</c:v>
                </c:pt>
                <c:pt idx="5">
                  <c:v>ΑΟΑ</c:v>
                </c:pt>
                <c:pt idx="6">
                  <c:v>Δ&amp;ΔΦΠ</c:v>
                </c:pt>
                <c:pt idx="7">
                  <c:v>ΔΙΓΕΣΕ</c:v>
                </c:pt>
                <c:pt idx="8">
                  <c:v>ΠΟΑ</c:v>
                </c:pt>
              </c:strCache>
            </c:strRef>
          </c:cat>
          <c:val>
            <c:numRef>
              <c:f>'ΕΙΣΑΚΤΕΟΙ -1'!$B$43:$B$51</c:f>
              <c:numCache>
                <c:formatCode>General</c:formatCode>
                <c:ptCount val="9"/>
                <c:pt idx="0">
                  <c:v>48</c:v>
                </c:pt>
                <c:pt idx="1">
                  <c:v>23</c:v>
                </c:pt>
                <c:pt idx="2">
                  <c:v>23</c:v>
                </c:pt>
                <c:pt idx="3">
                  <c:v>31</c:v>
                </c:pt>
                <c:pt idx="4">
                  <c:v>23</c:v>
                </c:pt>
                <c:pt idx="5">
                  <c:v>16</c:v>
                </c:pt>
                <c:pt idx="6">
                  <c:v>10</c:v>
                </c:pt>
                <c:pt idx="7">
                  <c:v>9</c:v>
                </c:pt>
                <c:pt idx="8">
                  <c:v>5</c:v>
                </c:pt>
              </c:numCache>
            </c:numRef>
          </c:val>
          <c:extLst>
            <c:ext xmlns:c16="http://schemas.microsoft.com/office/drawing/2014/chart" uri="{C3380CC4-5D6E-409C-BE32-E72D297353CC}">
              <c16:uniqueId val="{00000000-8C02-4922-9B97-8B531A14E686}"/>
            </c:ext>
          </c:extLst>
        </c:ser>
        <c:ser>
          <c:idx val="2"/>
          <c:order val="1"/>
          <c:tx>
            <c:strRef>
              <c:f>'ΕΙΣΑΚΤΕΟΙ -1'!$D$42</c:f>
              <c:strCache>
                <c:ptCount val="1"/>
                <c:pt idx="0">
                  <c:v>ΠΡΟΤΕΙΝΟΜΕΝΕΣ ΘΕΣΕΙΣ ΑΠΌ ΤΟ ΤΜΗΜΑ</c:v>
                </c:pt>
              </c:strCache>
            </c:strRef>
          </c:tx>
          <c:spPr>
            <a:solidFill>
              <a:schemeClr val="accent3"/>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-1'!$A$43:$A$51</c:f>
              <c:strCache>
                <c:ptCount val="9"/>
                <c:pt idx="0">
                  <c:v>ΕΦΠ</c:v>
                </c:pt>
                <c:pt idx="1">
                  <c:v>ΕΖΠ</c:v>
                </c:pt>
                <c:pt idx="2">
                  <c:v>ΑΦΠ&amp;ΓΜ </c:v>
                </c:pt>
                <c:pt idx="3">
                  <c:v>ΕΤΔΑ</c:v>
                </c:pt>
                <c:pt idx="4">
                  <c:v>ΒΙΟ</c:v>
                </c:pt>
                <c:pt idx="5">
                  <c:v>ΑΟΑ</c:v>
                </c:pt>
                <c:pt idx="6">
                  <c:v>Δ&amp;ΔΦΠ</c:v>
                </c:pt>
                <c:pt idx="7">
                  <c:v>ΔΙΓΕΣΕ</c:v>
                </c:pt>
                <c:pt idx="8">
                  <c:v>ΠΟΑ</c:v>
                </c:pt>
              </c:strCache>
            </c:strRef>
          </c:cat>
          <c:val>
            <c:numRef>
              <c:f>'ΕΙΣΑΚΤΕΟΙ -1'!$D$43:$D$51</c:f>
              <c:numCache>
                <c:formatCode>General</c:formatCode>
                <c:ptCount val="9"/>
                <c:pt idx="0">
                  <c:v>120</c:v>
                </c:pt>
                <c:pt idx="1">
                  <c:v>50</c:v>
                </c:pt>
                <c:pt idx="2">
                  <c:v>60</c:v>
                </c:pt>
                <c:pt idx="3">
                  <c:v>40</c:v>
                </c:pt>
                <c:pt idx="4">
                  <c:v>50</c:v>
                </c:pt>
                <c:pt idx="5">
                  <c:v>70</c:v>
                </c:pt>
                <c:pt idx="6">
                  <c:v>120</c:v>
                </c:pt>
                <c:pt idx="7">
                  <c:v>150</c:v>
                </c:pt>
                <c:pt idx="8">
                  <c:v>80</c:v>
                </c:pt>
              </c:numCache>
            </c:numRef>
          </c:val>
          <c:extLst>
            <c:ext xmlns:c16="http://schemas.microsoft.com/office/drawing/2014/chart" uri="{C3380CC4-5D6E-409C-BE32-E72D297353CC}">
              <c16:uniqueId val="{00000001-8C02-4922-9B97-8B531A14E686}"/>
            </c:ext>
          </c:extLst>
        </c:ser>
        <c:ser>
          <c:idx val="1"/>
          <c:order val="2"/>
          <c:tx>
            <c:strRef>
              <c:f>'ΕΙΣΑΚΤΕΟΙ -1'!$C$42</c:f>
              <c:strCache>
                <c:ptCount val="1"/>
                <c:pt idx="0">
                  <c:v>ΣΥΝΟΛΟ ΕΠΙΤΥΧΟΝΤΩΝ </c:v>
                </c:pt>
              </c:strCache>
            </c:strRef>
          </c:tx>
          <c:spPr>
            <a:solidFill>
              <a:schemeClr val="accent2"/>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l-G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-1'!$A$43:$A$51</c:f>
              <c:strCache>
                <c:ptCount val="9"/>
                <c:pt idx="0">
                  <c:v>ΕΦΠ</c:v>
                </c:pt>
                <c:pt idx="1">
                  <c:v>ΕΖΠ</c:v>
                </c:pt>
                <c:pt idx="2">
                  <c:v>ΑΦΠ&amp;ΓΜ </c:v>
                </c:pt>
                <c:pt idx="3">
                  <c:v>ΕΤΔΑ</c:v>
                </c:pt>
                <c:pt idx="4">
                  <c:v>ΒΙΟ</c:v>
                </c:pt>
                <c:pt idx="5">
                  <c:v>ΑΟΑ</c:v>
                </c:pt>
                <c:pt idx="6">
                  <c:v>Δ&amp;ΔΦΠ</c:v>
                </c:pt>
                <c:pt idx="7">
                  <c:v>ΔΙΓΕΣΕ</c:v>
                </c:pt>
                <c:pt idx="8">
                  <c:v>ΠΟΑ</c:v>
                </c:pt>
              </c:strCache>
            </c:strRef>
          </c:cat>
          <c:val>
            <c:numRef>
              <c:f>'ΕΙΣΑΚΤΕΟΙ -1'!$C$43:$C$51</c:f>
              <c:numCache>
                <c:formatCode>#,##0</c:formatCode>
                <c:ptCount val="9"/>
                <c:pt idx="0">
                  <c:v>215</c:v>
                </c:pt>
                <c:pt idx="1">
                  <c:v>67</c:v>
                </c:pt>
                <c:pt idx="2">
                  <c:v>64</c:v>
                </c:pt>
                <c:pt idx="3">
                  <c:v>130</c:v>
                </c:pt>
                <c:pt idx="4">
                  <c:v>137</c:v>
                </c:pt>
                <c:pt idx="5">
                  <c:v>49</c:v>
                </c:pt>
                <c:pt idx="6">
                  <c:v>28</c:v>
                </c:pt>
                <c:pt idx="7">
                  <c:v>122</c:v>
                </c:pt>
                <c:pt idx="8">
                  <c:v>19</c:v>
                </c:pt>
              </c:numCache>
            </c:numRef>
          </c:val>
          <c:extLst>
            <c:ext xmlns:c16="http://schemas.microsoft.com/office/drawing/2014/chart" uri="{C3380CC4-5D6E-409C-BE32-E72D297353CC}">
              <c16:uniqueId val="{00000002-8C02-4922-9B97-8B531A14E686}"/>
            </c:ext>
          </c:extLst>
        </c:ser>
        <c:dLbls>
          <c:dLblPos val="inBase"/>
          <c:showLegendKey val="0"/>
          <c:showVal val="1"/>
          <c:showCatName val="0"/>
          <c:showSerName val="0"/>
          <c:showPercent val="0"/>
          <c:showBubbleSize val="0"/>
        </c:dLbls>
        <c:gapWidth val="50"/>
        <c:axId val="200233504"/>
        <c:axId val="200236000"/>
      </c:barChart>
      <c:lineChart>
        <c:grouping val="standard"/>
        <c:varyColors val="0"/>
        <c:ser>
          <c:idx val="3"/>
          <c:order val="3"/>
          <c:tx>
            <c:strRef>
              <c:f>'ΕΙΣΑΚΤΕΟΙ -1'!$E$42</c:f>
              <c:strCache>
                <c:ptCount val="1"/>
                <c:pt idx="0">
                  <c:v>ΑΝΑΛΟΓΙΑ ΕΠΙΤΥΧΟΝΤΩΝ προς ΔΕΠ</c:v>
                </c:pt>
              </c:strCache>
            </c:strRef>
          </c:tx>
          <c:spPr>
            <a:ln w="38100" cap="rnd">
              <a:solidFill>
                <a:schemeClr val="accent4"/>
              </a:solidFill>
              <a:round/>
            </a:ln>
            <a:effectLst/>
          </c:spPr>
          <c:marker>
            <c:symbol val="none"/>
          </c:marker>
          <c:dLbls>
            <c:dLbl>
              <c:idx val="2"/>
              <c:layout>
                <c:manualLayout>
                  <c:x val="-3.0574460300036591E-2"/>
                  <c:y val="-5.22772535112500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02-4922-9B97-8B531A14E686}"/>
                </c:ext>
              </c:extLst>
            </c:dLbl>
            <c:spPr>
              <a:solidFill>
                <a:schemeClr val="accent4">
                  <a:lumMod val="20000"/>
                  <a:lumOff val="80000"/>
                </a:schemeClr>
              </a:solidFill>
              <a:ln>
                <a:solidFill>
                  <a:srgbClr val="FFC000"/>
                </a:solidFill>
              </a:ln>
              <a:effectLst/>
            </c:spPr>
            <c:txPr>
              <a:bodyPr rot="0" spcFirstLastPara="1" vertOverflow="clip" horzOverflow="clip" vert="horz" wrap="square" lIns="38100" tIns="19050" rIns="38100" bIns="19050" anchor="t" anchorCtr="0">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'ΕΙΣΑΚΤΕΟΙ -1'!$A$43:$A$51</c:f>
              <c:strCache>
                <c:ptCount val="9"/>
                <c:pt idx="0">
                  <c:v>ΕΦΠ</c:v>
                </c:pt>
                <c:pt idx="1">
                  <c:v>ΕΖΠ</c:v>
                </c:pt>
                <c:pt idx="2">
                  <c:v>ΑΦΠ&amp;ΓΜ </c:v>
                </c:pt>
                <c:pt idx="3">
                  <c:v>ΕΤΔΑ</c:v>
                </c:pt>
                <c:pt idx="4">
                  <c:v>ΒΙΟ</c:v>
                </c:pt>
                <c:pt idx="5">
                  <c:v>ΑΟΑ</c:v>
                </c:pt>
                <c:pt idx="6">
                  <c:v>Δ&amp;ΔΦΠ</c:v>
                </c:pt>
                <c:pt idx="7">
                  <c:v>ΔΙΓΕΣΕ</c:v>
                </c:pt>
                <c:pt idx="8">
                  <c:v>ΠΟΑ</c:v>
                </c:pt>
              </c:strCache>
            </c:strRef>
          </c:cat>
          <c:val>
            <c:numRef>
              <c:f>'ΕΙΣΑΚΤΕΟΙ -1'!$E$43:$E$51</c:f>
              <c:numCache>
                <c:formatCode>0.00</c:formatCode>
                <c:ptCount val="9"/>
                <c:pt idx="0">
                  <c:v>4.479166666666667</c:v>
                </c:pt>
                <c:pt idx="1">
                  <c:v>2.9130434782608696</c:v>
                </c:pt>
                <c:pt idx="2">
                  <c:v>2.7826086956521738</c:v>
                </c:pt>
                <c:pt idx="3">
                  <c:v>4.193548387096774</c:v>
                </c:pt>
                <c:pt idx="4">
                  <c:v>5.9565217391304346</c:v>
                </c:pt>
                <c:pt idx="5">
                  <c:v>3.0625</c:v>
                </c:pt>
                <c:pt idx="6">
                  <c:v>2.8</c:v>
                </c:pt>
                <c:pt idx="7">
                  <c:v>13.555555555555555</c:v>
                </c:pt>
                <c:pt idx="8">
                  <c:v>3.8</c:v>
                </c:pt>
              </c:numCache>
            </c:numRef>
          </c:val>
          <c:smooth val="0"/>
          <c:extLst>
            <c:ext xmlns:c16="http://schemas.microsoft.com/office/drawing/2014/chart" uri="{C3380CC4-5D6E-409C-BE32-E72D297353CC}">
              <c16:uniqueId val="{00000004-8C02-4922-9B97-8B531A14E686}"/>
            </c:ext>
          </c:extLst>
        </c:ser>
        <c:dLbls>
          <c:showLegendKey val="0"/>
          <c:showVal val="1"/>
          <c:showCatName val="0"/>
          <c:showSerName val="0"/>
          <c:showPercent val="0"/>
          <c:showBubbleSize val="0"/>
        </c:dLbls>
        <c:marker val="1"/>
        <c:smooth val="0"/>
        <c:axId val="192045648"/>
        <c:axId val="47014832"/>
      </c:lineChart>
      <c:catAx>
        <c:axId val="200233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200236000"/>
        <c:crosses val="autoZero"/>
        <c:auto val="1"/>
        <c:lblAlgn val="ctr"/>
        <c:lblOffset val="100"/>
        <c:noMultiLvlLbl val="0"/>
      </c:catAx>
      <c:valAx>
        <c:axId val="200236000"/>
        <c:scaling>
          <c:orientation val="minMax"/>
        </c:scaling>
        <c:delete val="0"/>
        <c:axPos val="l"/>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00233504"/>
        <c:crosses val="autoZero"/>
        <c:crossBetween val="between"/>
      </c:valAx>
      <c:valAx>
        <c:axId val="47014832"/>
        <c:scaling>
          <c:orientation val="minMax"/>
          <c:max val="14"/>
        </c:scaling>
        <c:delete val="0"/>
        <c:axPos val="r"/>
        <c:numFmt formatCode="0.0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2045648"/>
        <c:crosses val="max"/>
        <c:crossBetween val="between"/>
      </c:valAx>
      <c:catAx>
        <c:axId val="192045648"/>
        <c:scaling>
          <c:orientation val="minMax"/>
        </c:scaling>
        <c:delete val="1"/>
        <c:axPos val="b"/>
        <c:numFmt formatCode="General" sourceLinked="1"/>
        <c:majorTickMark val="out"/>
        <c:minorTickMark val="none"/>
        <c:tickLblPos val="nextTo"/>
        <c:crossAx val="47014832"/>
        <c:crosses val="autoZero"/>
        <c:auto val="1"/>
        <c:lblAlgn val="ctr"/>
        <c:lblOffset val="100"/>
        <c:noMultiLvlLbl val="0"/>
      </c:catAx>
      <c:spPr>
        <a:noFill/>
        <a:ln>
          <a:noFill/>
        </a:ln>
        <a:effectLst/>
      </c:spPr>
    </c:plotArea>
    <c:legend>
      <c:legendPos val="b"/>
      <c:layout>
        <c:manualLayout>
          <c:xMode val="edge"/>
          <c:yMode val="edge"/>
          <c:x val="0"/>
          <c:y val="0.91121046739572431"/>
          <c:w val="1"/>
          <c:h val="8.378780464510871E-2"/>
        </c:manualLayout>
      </c:layout>
      <c:overlay val="0"/>
      <c:spPr>
        <a:noFill/>
        <a:ln>
          <a:solidFill>
            <a:schemeClr val="accent1">
              <a:lumMod val="7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lumMod val="75000"/>
        </a:schemeClr>
      </a:solidFill>
    </a:ln>
    <a:effectLst/>
  </c:spPr>
  <c:txPr>
    <a:bodyPr/>
    <a:lstStyle/>
    <a:p>
      <a:pPr>
        <a:defRPr sz="1400"/>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r>
              <a:rPr lang="el-GR"/>
              <a:t>ΜΟΡΙΑ ΠΡΩΤΟΥ και Τελευταιου επιτυχοντα ανα κατηγορια λυκειου αποφοιτησησ</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7.0650367073681011E-2"/>
          <c:y val="0.26429755629188079"/>
          <c:w val="0.91606460877172957"/>
          <c:h val="0.55651066407619909"/>
        </c:manualLayout>
      </c:layout>
      <c:barChart>
        <c:barDir val="col"/>
        <c:grouping val="clustered"/>
        <c:varyColors val="0"/>
        <c:ser>
          <c:idx val="0"/>
          <c:order val="0"/>
          <c:tx>
            <c:strRef>
              <c:f>ΒΑΣΕΙΣ!$F$1</c:f>
              <c:strCache>
                <c:ptCount val="1"/>
                <c:pt idx="0">
                  <c:v>ΓΕΛ ΜΟΡΙΑ ΠΡΩΤΟΥ</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ΒΑΣΕΙΣ!$A$2:$A$10</c:f>
              <c:strCache>
                <c:ptCount val="9"/>
                <c:pt idx="0">
                  <c:v>ΕΦΠ</c:v>
                </c:pt>
                <c:pt idx="1">
                  <c:v>ΕΖΠ</c:v>
                </c:pt>
                <c:pt idx="2">
                  <c:v>ΑΦΠ&amp;ΓΜ</c:v>
                </c:pt>
                <c:pt idx="3">
                  <c:v>ΕΤΔΑ</c:v>
                </c:pt>
                <c:pt idx="4">
                  <c:v>ΒΙΟ</c:v>
                </c:pt>
                <c:pt idx="5">
                  <c:v>ΑΟΑ</c:v>
                </c:pt>
                <c:pt idx="6">
                  <c:v>ΔΑΣΟΛΟΓΙΑ</c:v>
                </c:pt>
                <c:pt idx="7">
                  <c:v>ΔΓΕΣΕ</c:v>
                </c:pt>
                <c:pt idx="8">
                  <c:v>ΠΟΑ</c:v>
                </c:pt>
              </c:strCache>
            </c:strRef>
          </c:cat>
          <c:val>
            <c:numRef>
              <c:f>ΒΑΣΕΙΣ!$F$2:$F$10</c:f>
              <c:numCache>
                <c:formatCode>#,##0</c:formatCode>
                <c:ptCount val="9"/>
                <c:pt idx="0">
                  <c:v>19143</c:v>
                </c:pt>
                <c:pt idx="1">
                  <c:v>17216</c:v>
                </c:pt>
                <c:pt idx="2">
                  <c:v>15155</c:v>
                </c:pt>
                <c:pt idx="3">
                  <c:v>17669</c:v>
                </c:pt>
                <c:pt idx="4">
                  <c:v>17657</c:v>
                </c:pt>
                <c:pt idx="5">
                  <c:v>16202</c:v>
                </c:pt>
                <c:pt idx="6">
                  <c:v>11406</c:v>
                </c:pt>
                <c:pt idx="7">
                  <c:v>12418</c:v>
                </c:pt>
                <c:pt idx="8">
                  <c:v>9417</c:v>
                </c:pt>
              </c:numCache>
            </c:numRef>
          </c:val>
          <c:extLst>
            <c:ext xmlns:c16="http://schemas.microsoft.com/office/drawing/2014/chart" uri="{C3380CC4-5D6E-409C-BE32-E72D297353CC}">
              <c16:uniqueId val="{00000000-F456-4D70-93EF-7C89CD27DDF4}"/>
            </c:ext>
          </c:extLst>
        </c:ser>
        <c:ser>
          <c:idx val="1"/>
          <c:order val="1"/>
          <c:tx>
            <c:strRef>
              <c:f>ΒΑΣΕΙΣ!$G$1</c:f>
              <c:strCache>
                <c:ptCount val="1"/>
                <c:pt idx="0">
                  <c:v>ΕΠΑΛ ΜΟΡΙΑ ΠΡΩΤΟΥ</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ΒΑΣΕΙΣ!$A$2:$A$10</c:f>
              <c:strCache>
                <c:ptCount val="9"/>
                <c:pt idx="0">
                  <c:v>ΕΦΠ</c:v>
                </c:pt>
                <c:pt idx="1">
                  <c:v>ΕΖΠ</c:v>
                </c:pt>
                <c:pt idx="2">
                  <c:v>ΑΦΠ&amp;ΓΜ</c:v>
                </c:pt>
                <c:pt idx="3">
                  <c:v>ΕΤΔΑ</c:v>
                </c:pt>
                <c:pt idx="4">
                  <c:v>ΒΙΟ</c:v>
                </c:pt>
                <c:pt idx="5">
                  <c:v>ΑΟΑ</c:v>
                </c:pt>
                <c:pt idx="6">
                  <c:v>ΔΑΣΟΛΟΓΙΑ</c:v>
                </c:pt>
                <c:pt idx="7">
                  <c:v>ΔΓΕΣΕ</c:v>
                </c:pt>
                <c:pt idx="8">
                  <c:v>ΠΟΑ</c:v>
                </c:pt>
              </c:strCache>
            </c:strRef>
          </c:cat>
          <c:val>
            <c:numRef>
              <c:f>ΒΑΣΕΙΣ!$G$2:$G$10</c:f>
              <c:numCache>
                <c:formatCode>#,##0</c:formatCode>
                <c:ptCount val="9"/>
                <c:pt idx="0">
                  <c:v>18240</c:v>
                </c:pt>
                <c:pt idx="1">
                  <c:v>12725</c:v>
                </c:pt>
                <c:pt idx="2">
                  <c:v>16045</c:v>
                </c:pt>
                <c:pt idx="3">
                  <c:v>18985</c:v>
                </c:pt>
                <c:pt idx="4">
                  <c:v>18935</c:v>
                </c:pt>
                <c:pt idx="5">
                  <c:v>18405</c:v>
                </c:pt>
                <c:pt idx="6">
                  <c:v>14000</c:v>
                </c:pt>
                <c:pt idx="7">
                  <c:v>14605</c:v>
                </c:pt>
                <c:pt idx="8">
                  <c:v>7155</c:v>
                </c:pt>
              </c:numCache>
            </c:numRef>
          </c:val>
          <c:extLst>
            <c:ext xmlns:c16="http://schemas.microsoft.com/office/drawing/2014/chart" uri="{C3380CC4-5D6E-409C-BE32-E72D297353CC}">
              <c16:uniqueId val="{00000001-F456-4D70-93EF-7C89CD27DDF4}"/>
            </c:ext>
          </c:extLst>
        </c:ser>
        <c:ser>
          <c:idx val="2"/>
          <c:order val="2"/>
          <c:tx>
            <c:strRef>
              <c:f>ΒΑΣΕΙΣ!$H$1</c:f>
              <c:strCache>
                <c:ptCount val="1"/>
                <c:pt idx="0">
                  <c:v>ΓΕΛ ΜΟΡΙΑ ΤΕΛΕΥΤΑΙΟΥ</c:v>
                </c:pt>
              </c:strCache>
            </c:strRef>
          </c:tx>
          <c:spPr>
            <a:pattFill prst="dkHorz">
              <a:fgClr>
                <a:schemeClr val="accent6"/>
              </a:fgClr>
              <a:bgClr>
                <a:schemeClr val="bg1"/>
              </a:bgClr>
            </a:patt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ΒΑΣΕΙΣ!$A$2:$A$10</c:f>
              <c:strCache>
                <c:ptCount val="9"/>
                <c:pt idx="0">
                  <c:v>ΕΦΠ</c:v>
                </c:pt>
                <c:pt idx="1">
                  <c:v>ΕΖΠ</c:v>
                </c:pt>
                <c:pt idx="2">
                  <c:v>ΑΦΠ&amp;ΓΜ</c:v>
                </c:pt>
                <c:pt idx="3">
                  <c:v>ΕΤΔΑ</c:v>
                </c:pt>
                <c:pt idx="4">
                  <c:v>ΒΙΟ</c:v>
                </c:pt>
                <c:pt idx="5">
                  <c:v>ΑΟΑ</c:v>
                </c:pt>
                <c:pt idx="6">
                  <c:v>ΔΑΣΟΛΟΓΙΑ</c:v>
                </c:pt>
                <c:pt idx="7">
                  <c:v>ΔΓΕΣΕ</c:v>
                </c:pt>
                <c:pt idx="8">
                  <c:v>ΠΟΑ</c:v>
                </c:pt>
              </c:strCache>
            </c:strRef>
          </c:cat>
          <c:val>
            <c:numRef>
              <c:f>ΒΑΣΕΙΣ!$H$2:$H$10</c:f>
              <c:numCache>
                <c:formatCode>#,##0</c:formatCode>
                <c:ptCount val="9"/>
                <c:pt idx="0">
                  <c:v>12560</c:v>
                </c:pt>
                <c:pt idx="1">
                  <c:v>11804</c:v>
                </c:pt>
                <c:pt idx="2">
                  <c:v>11860</c:v>
                </c:pt>
                <c:pt idx="3">
                  <c:v>15296</c:v>
                </c:pt>
                <c:pt idx="4">
                  <c:v>16406</c:v>
                </c:pt>
                <c:pt idx="5">
                  <c:v>12311</c:v>
                </c:pt>
                <c:pt idx="6">
                  <c:v>11406</c:v>
                </c:pt>
                <c:pt idx="7">
                  <c:v>7719</c:v>
                </c:pt>
                <c:pt idx="8">
                  <c:v>7260</c:v>
                </c:pt>
              </c:numCache>
            </c:numRef>
          </c:val>
          <c:extLst>
            <c:ext xmlns:c16="http://schemas.microsoft.com/office/drawing/2014/chart" uri="{C3380CC4-5D6E-409C-BE32-E72D297353CC}">
              <c16:uniqueId val="{00000002-F456-4D70-93EF-7C89CD27DDF4}"/>
            </c:ext>
          </c:extLst>
        </c:ser>
        <c:ser>
          <c:idx val="3"/>
          <c:order val="3"/>
          <c:tx>
            <c:strRef>
              <c:f>ΒΑΣΕΙΣ!$I$1</c:f>
              <c:strCache>
                <c:ptCount val="1"/>
                <c:pt idx="0">
                  <c:v>ΕΠΑΛ ΜΟΡΙΑ ΤΕΛΕΥΤΑΙΟΥ</c:v>
                </c:pt>
              </c:strCache>
            </c:strRef>
          </c:tx>
          <c:spPr>
            <a:pattFill prst="dkHorz">
              <a:fgClr>
                <a:schemeClr val="accent5"/>
              </a:fgClr>
              <a:bgClr>
                <a:schemeClr val="bg1"/>
              </a:bgClr>
            </a:patt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ΒΑΣΕΙΣ!$A$2:$A$10</c:f>
              <c:strCache>
                <c:ptCount val="9"/>
                <c:pt idx="0">
                  <c:v>ΕΦΠ</c:v>
                </c:pt>
                <c:pt idx="1">
                  <c:v>ΕΖΠ</c:v>
                </c:pt>
                <c:pt idx="2">
                  <c:v>ΑΦΠ&amp;ΓΜ</c:v>
                </c:pt>
                <c:pt idx="3">
                  <c:v>ΕΤΔΑ</c:v>
                </c:pt>
                <c:pt idx="4">
                  <c:v>ΒΙΟ</c:v>
                </c:pt>
                <c:pt idx="5">
                  <c:v>ΑΟΑ</c:v>
                </c:pt>
                <c:pt idx="6">
                  <c:v>ΔΑΣΟΛΟΓΙΑ</c:v>
                </c:pt>
                <c:pt idx="7">
                  <c:v>ΔΓΕΣΕ</c:v>
                </c:pt>
                <c:pt idx="8">
                  <c:v>ΠΟΑ</c:v>
                </c:pt>
              </c:strCache>
            </c:strRef>
          </c:cat>
          <c:val>
            <c:numRef>
              <c:f>ΒΑΣΕΙΣ!$I$2:$I$10</c:f>
              <c:numCache>
                <c:formatCode>#,##0</c:formatCode>
                <c:ptCount val="9"/>
                <c:pt idx="0">
                  <c:v>11945</c:v>
                </c:pt>
                <c:pt idx="1">
                  <c:v>7325</c:v>
                </c:pt>
                <c:pt idx="2">
                  <c:v>14395</c:v>
                </c:pt>
                <c:pt idx="3">
                  <c:v>17805</c:v>
                </c:pt>
                <c:pt idx="4">
                  <c:v>17805</c:v>
                </c:pt>
                <c:pt idx="5">
                  <c:v>12375</c:v>
                </c:pt>
                <c:pt idx="6">
                  <c:v>6905</c:v>
                </c:pt>
                <c:pt idx="7">
                  <c:v>6585</c:v>
                </c:pt>
                <c:pt idx="8">
                  <c:v>7155</c:v>
                </c:pt>
              </c:numCache>
            </c:numRef>
          </c:val>
          <c:extLst>
            <c:ext xmlns:c16="http://schemas.microsoft.com/office/drawing/2014/chart" uri="{C3380CC4-5D6E-409C-BE32-E72D297353CC}">
              <c16:uniqueId val="{00000003-F456-4D70-93EF-7C89CD27DDF4}"/>
            </c:ext>
          </c:extLst>
        </c:ser>
        <c:dLbls>
          <c:dLblPos val="outEnd"/>
          <c:showLegendKey val="0"/>
          <c:showVal val="1"/>
          <c:showCatName val="0"/>
          <c:showSerName val="0"/>
          <c:showPercent val="0"/>
          <c:showBubbleSize val="0"/>
        </c:dLbls>
        <c:gapWidth val="50"/>
        <c:axId val="797597920"/>
        <c:axId val="797589600"/>
      </c:barChart>
      <c:catAx>
        <c:axId val="7975979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797589600"/>
        <c:crosses val="autoZero"/>
        <c:auto val="1"/>
        <c:lblAlgn val="ctr"/>
        <c:lblOffset val="100"/>
        <c:noMultiLvlLbl val="0"/>
      </c:catAx>
      <c:valAx>
        <c:axId val="797589600"/>
        <c:scaling>
          <c:orientation val="minMax"/>
          <c:max val="20000"/>
        </c:scaling>
        <c:delete val="0"/>
        <c:axPos val="l"/>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797597920"/>
        <c:crosses val="autoZero"/>
        <c:crossBetween val="between"/>
      </c:valAx>
      <c:spPr>
        <a:noFill/>
        <a:ln>
          <a:noFill/>
        </a:ln>
        <a:effectLst/>
      </c:spPr>
    </c:plotArea>
    <c:legend>
      <c:legendPos val="b"/>
      <c:layout>
        <c:manualLayout>
          <c:xMode val="edge"/>
          <c:yMode val="edge"/>
          <c:x val="0"/>
          <c:y val="0.93273499286664341"/>
          <c:w val="0.99858828925021681"/>
          <c:h val="6.6721895558253835E-2"/>
        </c:manualLayout>
      </c:layout>
      <c:overlay val="0"/>
      <c:spPr>
        <a:noFill/>
        <a:ln>
          <a:solidFill>
            <a:schemeClr val="accent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solidFill>
    </a:ln>
    <a:effectLst/>
  </c:spPr>
  <c:txPr>
    <a:bodyPr/>
    <a:lstStyle/>
    <a:p>
      <a:pPr>
        <a:defRPr sz="1400"/>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8362052031008"/>
          <c:y val="2.4572410160879826E-2"/>
          <c:w val="0.88819971195863778"/>
          <c:h val="0.85383687073750658"/>
        </c:manualLayout>
      </c:layout>
      <c:barChart>
        <c:barDir val="bar"/>
        <c:grouping val="stacked"/>
        <c:varyColors val="0"/>
        <c:ser>
          <c:idx val="0"/>
          <c:order val="0"/>
          <c:tx>
            <c:strRef>
              <c:f>ΕΠΙΤΥΧΟΝΤΕΣ!$D$51</c:f>
              <c:strCache>
                <c:ptCount val="1"/>
                <c:pt idx="0">
                  <c:v>1η ΠΡΟΤΙΜΗΣΗ</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ΕΠΙΤΥΧΟΝΤΕΣ!$D$52:$D$60</c:f>
              <c:numCache>
                <c:formatCode>#,##0</c:formatCode>
                <c:ptCount val="9"/>
                <c:pt idx="0">
                  <c:v>71</c:v>
                </c:pt>
                <c:pt idx="1">
                  <c:v>14</c:v>
                </c:pt>
                <c:pt idx="2">
                  <c:v>11</c:v>
                </c:pt>
                <c:pt idx="3">
                  <c:v>17</c:v>
                </c:pt>
                <c:pt idx="4">
                  <c:v>14</c:v>
                </c:pt>
                <c:pt idx="5">
                  <c:v>25</c:v>
                </c:pt>
                <c:pt idx="6">
                  <c:v>11</c:v>
                </c:pt>
                <c:pt idx="7">
                  <c:v>47</c:v>
                </c:pt>
                <c:pt idx="8">
                  <c:v>7</c:v>
                </c:pt>
              </c:numCache>
            </c:numRef>
          </c:val>
          <c:extLst>
            <c:ext xmlns:c16="http://schemas.microsoft.com/office/drawing/2014/chart" uri="{C3380CC4-5D6E-409C-BE32-E72D297353CC}">
              <c16:uniqueId val="{00000000-E034-4AE5-A55F-055472494727}"/>
            </c:ext>
          </c:extLst>
        </c:ser>
        <c:ser>
          <c:idx val="1"/>
          <c:order val="1"/>
          <c:tx>
            <c:strRef>
              <c:f>ΕΠΙΤΥΧΟΝΤΕΣ!$E$51</c:f>
              <c:strCache>
                <c:ptCount val="1"/>
                <c:pt idx="0">
                  <c:v>2η ΠΡΟΤΙΜΗΣΗ</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ΕΠΙΤΥΧΟΝΤΕΣ!$E$52:$E$60</c:f>
              <c:numCache>
                <c:formatCode>#,##0</c:formatCode>
                <c:ptCount val="9"/>
                <c:pt idx="0">
                  <c:v>27</c:v>
                </c:pt>
                <c:pt idx="1">
                  <c:v>14</c:v>
                </c:pt>
                <c:pt idx="2">
                  <c:v>6</c:v>
                </c:pt>
                <c:pt idx="3">
                  <c:v>23</c:v>
                </c:pt>
                <c:pt idx="4">
                  <c:v>19</c:v>
                </c:pt>
                <c:pt idx="5">
                  <c:v>6</c:v>
                </c:pt>
                <c:pt idx="6">
                  <c:v>7</c:v>
                </c:pt>
                <c:pt idx="7">
                  <c:v>25</c:v>
                </c:pt>
                <c:pt idx="8">
                  <c:v>1</c:v>
                </c:pt>
              </c:numCache>
            </c:numRef>
          </c:val>
          <c:extLst>
            <c:ext xmlns:c16="http://schemas.microsoft.com/office/drawing/2014/chart" uri="{C3380CC4-5D6E-409C-BE32-E72D297353CC}">
              <c16:uniqueId val="{00000001-E034-4AE5-A55F-055472494727}"/>
            </c:ext>
          </c:extLst>
        </c:ser>
        <c:ser>
          <c:idx val="2"/>
          <c:order val="2"/>
          <c:tx>
            <c:strRef>
              <c:f>ΕΠΙΤΥΧΟΝΤΕΣ!$F$51</c:f>
              <c:strCache>
                <c:ptCount val="1"/>
                <c:pt idx="0">
                  <c:v>3η ΠΡΟΤΙΜΗΣΗ</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ΕΠΙΤΥΧΟΝΤΕΣ!$F$52:$F$60</c:f>
              <c:numCache>
                <c:formatCode>#,##0</c:formatCode>
                <c:ptCount val="9"/>
                <c:pt idx="0">
                  <c:v>23</c:v>
                </c:pt>
                <c:pt idx="1">
                  <c:v>11</c:v>
                </c:pt>
                <c:pt idx="2">
                  <c:v>8</c:v>
                </c:pt>
                <c:pt idx="3">
                  <c:v>14</c:v>
                </c:pt>
                <c:pt idx="4">
                  <c:v>14</c:v>
                </c:pt>
                <c:pt idx="5">
                  <c:v>5</c:v>
                </c:pt>
                <c:pt idx="6">
                  <c:v>3</c:v>
                </c:pt>
                <c:pt idx="7">
                  <c:v>11</c:v>
                </c:pt>
                <c:pt idx="8">
                  <c:v>2</c:v>
                </c:pt>
              </c:numCache>
            </c:numRef>
          </c:val>
          <c:extLst>
            <c:ext xmlns:c16="http://schemas.microsoft.com/office/drawing/2014/chart" uri="{C3380CC4-5D6E-409C-BE32-E72D297353CC}">
              <c16:uniqueId val="{00000002-E034-4AE5-A55F-055472494727}"/>
            </c:ext>
          </c:extLst>
        </c:ser>
        <c:ser>
          <c:idx val="3"/>
          <c:order val="3"/>
          <c:tx>
            <c:strRef>
              <c:f>ΕΠΙΤΥΧΟΝΤΕΣ!$G$51</c:f>
              <c:strCache>
                <c:ptCount val="1"/>
                <c:pt idx="0">
                  <c:v>4η ΠΡΟΤΙΜΗΣΗ</c:v>
                </c:pt>
              </c:strCache>
            </c:strRef>
          </c:tx>
          <c:spPr>
            <a:solidFill>
              <a:schemeClr val="accent4"/>
            </a:solidFill>
            <a:ln>
              <a:noFill/>
            </a:ln>
            <a:effectLst/>
          </c:spPr>
          <c:invertIfNegative val="0"/>
          <c:dLbls>
            <c:dLbl>
              <c:idx val="4"/>
              <c:spPr>
                <a:no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E034-4AE5-A55F-055472494727}"/>
                </c:ext>
              </c:extLst>
            </c:dLbl>
            <c:dLbl>
              <c:idx val="8"/>
              <c:delete val="1"/>
              <c:extLst>
                <c:ext xmlns:c15="http://schemas.microsoft.com/office/drawing/2012/chart" uri="{CE6537A1-D6FC-4f65-9D91-7224C49458BB}"/>
                <c:ext xmlns:c16="http://schemas.microsoft.com/office/drawing/2014/chart" uri="{C3380CC4-5D6E-409C-BE32-E72D297353CC}">
                  <c16:uniqueId val="{00000004-E034-4AE5-A55F-055472494727}"/>
                </c:ext>
              </c:extLst>
            </c:dLbl>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ΕΠΙΤΥΧΟΝΤΕΣ!$G$52:$G$60</c:f>
              <c:numCache>
                <c:formatCode>#,##0</c:formatCode>
                <c:ptCount val="9"/>
                <c:pt idx="0">
                  <c:v>19</c:v>
                </c:pt>
                <c:pt idx="1">
                  <c:v>6</c:v>
                </c:pt>
                <c:pt idx="2">
                  <c:v>4</c:v>
                </c:pt>
                <c:pt idx="3">
                  <c:v>12</c:v>
                </c:pt>
                <c:pt idx="4">
                  <c:v>10</c:v>
                </c:pt>
                <c:pt idx="5">
                  <c:v>4</c:v>
                </c:pt>
                <c:pt idx="6">
                  <c:v>1</c:v>
                </c:pt>
                <c:pt idx="7">
                  <c:v>9</c:v>
                </c:pt>
                <c:pt idx="8">
                  <c:v>0</c:v>
                </c:pt>
              </c:numCache>
            </c:numRef>
          </c:val>
          <c:extLst>
            <c:ext xmlns:c16="http://schemas.microsoft.com/office/drawing/2014/chart" uri="{C3380CC4-5D6E-409C-BE32-E72D297353CC}">
              <c16:uniqueId val="{00000005-E034-4AE5-A55F-055472494727}"/>
            </c:ext>
          </c:extLst>
        </c:ser>
        <c:ser>
          <c:idx val="4"/>
          <c:order val="4"/>
          <c:tx>
            <c:strRef>
              <c:f>ΕΠΙΤΥΧΟΝΤΕΣ!$H$51</c:f>
              <c:strCache>
                <c:ptCount val="1"/>
                <c:pt idx="0">
                  <c:v>5η ΠΡΟΤΙΜΗΣΗ</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ΕΠΙΤΥΧΟΝΤΕΣ!$H$52:$H$60</c:f>
              <c:numCache>
                <c:formatCode>#,##0</c:formatCode>
                <c:ptCount val="9"/>
                <c:pt idx="0">
                  <c:v>19</c:v>
                </c:pt>
                <c:pt idx="1">
                  <c:v>8</c:v>
                </c:pt>
                <c:pt idx="2">
                  <c:v>4</c:v>
                </c:pt>
                <c:pt idx="3">
                  <c:v>7</c:v>
                </c:pt>
                <c:pt idx="4">
                  <c:v>21</c:v>
                </c:pt>
                <c:pt idx="5">
                  <c:v>3</c:v>
                </c:pt>
                <c:pt idx="6">
                  <c:v>4</c:v>
                </c:pt>
                <c:pt idx="7">
                  <c:v>1</c:v>
                </c:pt>
                <c:pt idx="8">
                  <c:v>1</c:v>
                </c:pt>
              </c:numCache>
            </c:numRef>
          </c:val>
          <c:extLst>
            <c:ext xmlns:c16="http://schemas.microsoft.com/office/drawing/2014/chart" uri="{C3380CC4-5D6E-409C-BE32-E72D297353CC}">
              <c16:uniqueId val="{00000006-E034-4AE5-A55F-055472494727}"/>
            </c:ext>
          </c:extLst>
        </c:ser>
        <c:ser>
          <c:idx val="5"/>
          <c:order val="5"/>
          <c:tx>
            <c:strRef>
              <c:f>ΕΠΙΤΥΧΟΝΤΕΣ!$I$51</c:f>
              <c:strCache>
                <c:ptCount val="1"/>
                <c:pt idx="0">
                  <c:v>6η ΠΡΟΤΙΜΗΣΗ</c:v>
                </c:pt>
              </c:strCache>
            </c:strRef>
          </c:tx>
          <c:spPr>
            <a:solidFill>
              <a:schemeClr val="accent6"/>
            </a:solidFill>
            <a:ln>
              <a:noFill/>
            </a:ln>
            <a:effectLst/>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A-E034-4AE5-A55F-055472494727}"/>
                </c:ext>
              </c:extLst>
            </c:dLbl>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ΕΠΙΤΥΧΟΝΤΕΣ!$I$52:$I$60</c:f>
              <c:numCache>
                <c:formatCode>#,##0</c:formatCode>
                <c:ptCount val="9"/>
                <c:pt idx="0">
                  <c:v>5</c:v>
                </c:pt>
                <c:pt idx="1">
                  <c:v>8</c:v>
                </c:pt>
                <c:pt idx="2">
                  <c:v>1</c:v>
                </c:pt>
                <c:pt idx="3">
                  <c:v>8</c:v>
                </c:pt>
                <c:pt idx="4">
                  <c:v>12</c:v>
                </c:pt>
                <c:pt idx="5">
                  <c:v>0</c:v>
                </c:pt>
                <c:pt idx="6">
                  <c:v>0</c:v>
                </c:pt>
                <c:pt idx="7">
                  <c:v>7</c:v>
                </c:pt>
                <c:pt idx="8">
                  <c:v>2</c:v>
                </c:pt>
              </c:numCache>
            </c:numRef>
          </c:val>
          <c:extLst>
            <c:ext xmlns:c16="http://schemas.microsoft.com/office/drawing/2014/chart" uri="{C3380CC4-5D6E-409C-BE32-E72D297353CC}">
              <c16:uniqueId val="{00000007-E034-4AE5-A55F-055472494727}"/>
            </c:ext>
          </c:extLst>
        </c:ser>
        <c:ser>
          <c:idx val="6"/>
          <c:order val="6"/>
          <c:tx>
            <c:strRef>
              <c:f>ΕΠΙΤΥΧΟΝΤΕΣ!$J$51</c:f>
              <c:strCache>
                <c:ptCount val="1"/>
                <c:pt idx="0">
                  <c:v>&gt;= 7η ΠΡΟΤΙΜΗΣΗ</c:v>
                </c:pt>
              </c:strCache>
            </c:strRef>
          </c:tx>
          <c:spPr>
            <a:solidFill>
              <a:schemeClr val="tx1"/>
            </a:solidFill>
            <a:ln>
              <a:noFill/>
            </a:ln>
            <a:effectLst/>
          </c:spPr>
          <c:invertIfNegative val="0"/>
          <c:dLbls>
            <c:dLbl>
              <c:idx val="6"/>
              <c:layout>
                <c:manualLayout>
                  <c:x val="0"/>
                  <c:y val="-2.594921662781145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34-4AE5-A55F-055472494727}"/>
                </c:ext>
              </c:extLst>
            </c:dLbl>
            <c:spPr>
              <a:noFill/>
              <a:ln>
                <a:noFill/>
              </a:ln>
              <a:effectLst/>
            </c:spPr>
            <c:txPr>
              <a:bodyPr rot="0" spcFirstLastPara="1" vertOverflow="ellipsis" vert="horz" wrap="square" anchor="ctr" anchorCtr="1"/>
              <a:lstStyle/>
              <a:p>
                <a:pPr>
                  <a:defRPr sz="1400" b="0"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ΕΠΙΤΥΧΟΝΤΕΣ!$C$52:$C$60</c:f>
              <c:strCache>
                <c:ptCount val="9"/>
                <c:pt idx="0">
                  <c:v>ΕΦΠ</c:v>
                </c:pt>
                <c:pt idx="1">
                  <c:v>ΕΖΠ</c:v>
                </c:pt>
                <c:pt idx="2">
                  <c:v>ΑΦΠ&amp;ΓΜ</c:v>
                </c:pt>
                <c:pt idx="3">
                  <c:v>ΕΤΔΑ</c:v>
                </c:pt>
                <c:pt idx="4">
                  <c:v>ΒΙΟ</c:v>
                </c:pt>
                <c:pt idx="5">
                  <c:v>ΑΟΑ</c:v>
                </c:pt>
                <c:pt idx="6">
                  <c:v>ΔΑΣΟΛΟΓΙΑ</c:v>
                </c:pt>
                <c:pt idx="7">
                  <c:v>ΔΙΓΕΣΕ</c:v>
                </c:pt>
                <c:pt idx="8">
                  <c:v>ΠΟΑ</c:v>
                </c:pt>
              </c:strCache>
            </c:strRef>
          </c:cat>
          <c:val>
            <c:numRef>
              <c:f>ΕΠΙΤΥΧΟΝΤΕΣ!$J$52:$J$60</c:f>
              <c:numCache>
                <c:formatCode>#,##0</c:formatCode>
                <c:ptCount val="9"/>
                <c:pt idx="0">
                  <c:v>50</c:v>
                </c:pt>
                <c:pt idx="1">
                  <c:v>10</c:v>
                </c:pt>
                <c:pt idx="2">
                  <c:v>19</c:v>
                </c:pt>
                <c:pt idx="3">
                  <c:v>53</c:v>
                </c:pt>
                <c:pt idx="4">
                  <c:v>60</c:v>
                </c:pt>
                <c:pt idx="5">
                  <c:v>9</c:v>
                </c:pt>
                <c:pt idx="6">
                  <c:v>1</c:v>
                </c:pt>
                <c:pt idx="7">
                  <c:v>21</c:v>
                </c:pt>
                <c:pt idx="8">
                  <c:v>7</c:v>
                </c:pt>
              </c:numCache>
            </c:numRef>
          </c:val>
          <c:extLst>
            <c:ext xmlns:c16="http://schemas.microsoft.com/office/drawing/2014/chart" uri="{C3380CC4-5D6E-409C-BE32-E72D297353CC}">
              <c16:uniqueId val="{00000008-E034-4AE5-A55F-055472494727}"/>
            </c:ext>
          </c:extLst>
        </c:ser>
        <c:dLbls>
          <c:dLblPos val="ctr"/>
          <c:showLegendKey val="0"/>
          <c:showVal val="1"/>
          <c:showCatName val="0"/>
          <c:showSerName val="0"/>
          <c:showPercent val="0"/>
          <c:showBubbleSize val="0"/>
        </c:dLbls>
        <c:gapWidth val="50"/>
        <c:overlap val="100"/>
        <c:axId val="257557872"/>
        <c:axId val="257559120"/>
      </c:barChart>
      <c:catAx>
        <c:axId val="257557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el-GR"/>
          </a:p>
        </c:txPr>
        <c:crossAx val="257559120"/>
        <c:crosses val="autoZero"/>
        <c:auto val="1"/>
        <c:lblAlgn val="ctr"/>
        <c:lblOffset val="100"/>
        <c:noMultiLvlLbl val="0"/>
      </c:catAx>
      <c:valAx>
        <c:axId val="257559120"/>
        <c:scaling>
          <c:orientation val="minMax"/>
        </c:scaling>
        <c:delete val="1"/>
        <c:axPos val="b"/>
        <c:numFmt formatCode="#,##0" sourceLinked="1"/>
        <c:majorTickMark val="none"/>
        <c:minorTickMark val="none"/>
        <c:tickLblPos val="nextTo"/>
        <c:crossAx val="257557872"/>
        <c:crosses val="autoZero"/>
        <c:crossBetween val="between"/>
      </c:valAx>
      <c:spPr>
        <a:noFill/>
        <a:ln>
          <a:noFill/>
        </a:ln>
        <a:effectLst/>
      </c:spPr>
    </c:plotArea>
    <c:legend>
      <c:legendPos val="b"/>
      <c:layout>
        <c:manualLayout>
          <c:xMode val="edge"/>
          <c:yMode val="edge"/>
          <c:x val="4.0838257942770503E-4"/>
          <c:y val="0.90140873205279826"/>
          <c:w val="0.99918321358902829"/>
          <c:h val="9.6242196733081556E-2"/>
        </c:manualLayout>
      </c:layout>
      <c:overlay val="0"/>
      <c:spPr>
        <a:noFill/>
        <a:ln>
          <a:solidFill>
            <a:schemeClr val="accent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solidFill>
        <a:schemeClr val="accent1"/>
      </a:solidFill>
    </a:ln>
    <a:effectLst/>
  </c:spPr>
  <c:txPr>
    <a:bodyPr/>
    <a:lstStyle/>
    <a:p>
      <a:pPr>
        <a:defRPr sz="1400"/>
      </a:pPr>
      <a:endParaRPr lang="el-G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1'!$B$16</c:f>
              <c:strCache>
                <c:ptCount val="1"/>
                <c:pt idx="0">
                  <c:v>ΑΟΑ</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1'!$C$16:$K$16</c:f>
              <c:numCache>
                <c:formatCode>0%</c:formatCode>
                <c:ptCount val="9"/>
                <c:pt idx="0">
                  <c:v>0.62857142857142856</c:v>
                </c:pt>
                <c:pt idx="1">
                  <c:v>0.11428571428571428</c:v>
                </c:pt>
                <c:pt idx="2">
                  <c:v>0.25714285714285712</c:v>
                </c:pt>
                <c:pt idx="3">
                  <c:v>0.81818181818181823</c:v>
                </c:pt>
                <c:pt idx="4">
                  <c:v>0.18181818181818182</c:v>
                </c:pt>
                <c:pt idx="5">
                  <c:v>0</c:v>
                </c:pt>
                <c:pt idx="6">
                  <c:v>0.83333333333333337</c:v>
                </c:pt>
                <c:pt idx="7">
                  <c:v>0.16666666666666666</c:v>
                </c:pt>
                <c:pt idx="8">
                  <c:v>0</c:v>
                </c:pt>
              </c:numCache>
            </c:numRef>
          </c:val>
          <c:extLst>
            <c:ext xmlns:c16="http://schemas.microsoft.com/office/drawing/2014/chart" uri="{C3380CC4-5D6E-409C-BE32-E72D297353CC}">
              <c16:uniqueId val="{00000000-CCD1-4FC5-B9EA-387766E04DA1}"/>
            </c:ext>
          </c:extLst>
        </c:ser>
        <c:dLbls>
          <c:dLblPos val="outEnd"/>
          <c:showLegendKey val="0"/>
          <c:showVal val="1"/>
          <c:showCatName val="0"/>
          <c:showSerName val="0"/>
          <c:showPercent val="0"/>
          <c:showBubbleSize val="0"/>
        </c:dLbls>
        <c:gapWidth val="50"/>
        <c:axId val="413762816"/>
        <c:axId val="413763232"/>
      </c:barChart>
      <c:catAx>
        <c:axId val="4137628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3763232"/>
        <c:crosses val="autoZero"/>
        <c:auto val="1"/>
        <c:lblAlgn val="ctr"/>
        <c:lblOffset val="100"/>
        <c:noMultiLvlLbl val="0"/>
      </c:catAx>
      <c:valAx>
        <c:axId val="41376323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3762816"/>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1'!$B$17</c:f>
              <c:strCache>
                <c:ptCount val="1"/>
                <c:pt idx="0">
                  <c:v>ΑΦΠ&amp;ΓΜ</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1'!$C$17:$K$17</c:f>
              <c:numCache>
                <c:formatCode>0%</c:formatCode>
                <c:ptCount val="9"/>
                <c:pt idx="0">
                  <c:v>0.54285714285714282</c:v>
                </c:pt>
                <c:pt idx="1">
                  <c:v>0.2</c:v>
                </c:pt>
                <c:pt idx="2">
                  <c:v>0.25714285714285712</c:v>
                </c:pt>
                <c:pt idx="3">
                  <c:v>0.29411764705882354</c:v>
                </c:pt>
                <c:pt idx="4">
                  <c:v>0.11764705882352941</c:v>
                </c:pt>
                <c:pt idx="5">
                  <c:v>0.58823529411764708</c:v>
                </c:pt>
                <c:pt idx="6">
                  <c:v>1</c:v>
                </c:pt>
                <c:pt idx="7">
                  <c:v>0</c:v>
                </c:pt>
                <c:pt idx="8">
                  <c:v>0</c:v>
                </c:pt>
              </c:numCache>
            </c:numRef>
          </c:val>
          <c:extLst>
            <c:ext xmlns:c16="http://schemas.microsoft.com/office/drawing/2014/chart" uri="{C3380CC4-5D6E-409C-BE32-E72D297353CC}">
              <c16:uniqueId val="{00000000-D539-438C-9027-BF87243D45A3}"/>
            </c:ext>
          </c:extLst>
        </c:ser>
        <c:dLbls>
          <c:dLblPos val="outEnd"/>
          <c:showLegendKey val="0"/>
          <c:showVal val="1"/>
          <c:showCatName val="0"/>
          <c:showSerName val="0"/>
          <c:showPercent val="0"/>
          <c:showBubbleSize val="0"/>
        </c:dLbls>
        <c:gapWidth val="50"/>
        <c:axId val="413759072"/>
        <c:axId val="413759904"/>
      </c:barChart>
      <c:catAx>
        <c:axId val="4137590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3759904"/>
        <c:crosses val="autoZero"/>
        <c:auto val="1"/>
        <c:lblAlgn val="ctr"/>
        <c:lblOffset val="100"/>
        <c:noMultiLvlLbl val="0"/>
      </c:catAx>
      <c:valAx>
        <c:axId val="413759904"/>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3759072"/>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'ΕΠΙΤΥΧΟΝΤΕΣ 1'!$B$18</c:f>
              <c:strCache>
                <c:ptCount val="1"/>
                <c:pt idx="0">
                  <c:v>ΒΙΟ</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'ΕΠΙΤΥΧΟΝΤΕΣ 1'!$C$14:$K$15</c:f>
              <c:multiLvlStrCache>
                <c:ptCount val="9"/>
                <c:lvl>
                  <c:pt idx="0">
                    <c:v>1η - 3η </c:v>
                  </c:pt>
                  <c:pt idx="1">
                    <c:v>4η-6η </c:v>
                  </c:pt>
                  <c:pt idx="2">
                    <c:v>≥7</c:v>
                  </c:pt>
                  <c:pt idx="3">
                    <c:v>1η - 3η </c:v>
                  </c:pt>
                  <c:pt idx="4">
                    <c:v>4η-6η </c:v>
                  </c:pt>
                  <c:pt idx="5">
                    <c:v>≥7</c:v>
                  </c:pt>
                  <c:pt idx="6">
                    <c:v>1η - 3η </c:v>
                  </c:pt>
                  <c:pt idx="7">
                    <c:v>4η-6η </c:v>
                  </c:pt>
                  <c:pt idx="8">
                    <c:v>≥7</c:v>
                  </c:pt>
                </c:lvl>
                <c:lvl>
                  <c:pt idx="0">
                    <c:v>ΓΕΛ</c:v>
                  </c:pt>
                  <c:pt idx="3">
                    <c:v>ΕΠΑΛ</c:v>
                  </c:pt>
                  <c:pt idx="6">
                    <c:v>ΑΛΛΟΓΕΝΕΙΣ</c:v>
                  </c:pt>
                </c:lvl>
              </c:multiLvlStrCache>
            </c:multiLvlStrRef>
          </c:cat>
          <c:val>
            <c:numRef>
              <c:f>'ΕΠΙΤΥΧΟΝΤΕΣ 1'!$C$18:$K$18</c:f>
              <c:numCache>
                <c:formatCode>0%</c:formatCode>
                <c:ptCount val="9"/>
                <c:pt idx="0">
                  <c:v>0.35</c:v>
                </c:pt>
                <c:pt idx="1">
                  <c:v>0.25</c:v>
                </c:pt>
                <c:pt idx="2">
                  <c:v>0.4</c:v>
                </c:pt>
                <c:pt idx="3">
                  <c:v>0.125</c:v>
                </c:pt>
                <c:pt idx="4">
                  <c:v>0.3125</c:v>
                </c:pt>
                <c:pt idx="5">
                  <c:v>0.5625</c:v>
                </c:pt>
                <c:pt idx="6">
                  <c:v>0.21428571428571427</c:v>
                </c:pt>
                <c:pt idx="7">
                  <c:v>0.5714285714285714</c:v>
                </c:pt>
                <c:pt idx="8">
                  <c:v>0.21428571428571427</c:v>
                </c:pt>
              </c:numCache>
            </c:numRef>
          </c:val>
          <c:extLst>
            <c:ext xmlns:c16="http://schemas.microsoft.com/office/drawing/2014/chart" uri="{C3380CC4-5D6E-409C-BE32-E72D297353CC}">
              <c16:uniqueId val="{00000000-66CF-4333-AD6F-240855FB52C6}"/>
            </c:ext>
          </c:extLst>
        </c:ser>
        <c:dLbls>
          <c:dLblPos val="outEnd"/>
          <c:showLegendKey val="0"/>
          <c:showVal val="1"/>
          <c:showCatName val="0"/>
          <c:showSerName val="0"/>
          <c:showPercent val="0"/>
          <c:showBubbleSize val="0"/>
        </c:dLbls>
        <c:gapWidth val="50"/>
        <c:axId val="414841888"/>
        <c:axId val="339711792"/>
      </c:barChart>
      <c:catAx>
        <c:axId val="4148418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339711792"/>
        <c:crosses val="autoZero"/>
        <c:auto val="1"/>
        <c:lblAlgn val="ctr"/>
        <c:lblOffset val="100"/>
        <c:noMultiLvlLbl val="0"/>
      </c:catAx>
      <c:valAx>
        <c:axId val="339711792"/>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414841888"/>
        <c:crosses val="autoZero"/>
        <c:crossBetween val="between"/>
      </c:valAx>
      <c:spPr>
        <a:noFill/>
        <a:ln>
          <a:noFill/>
        </a:ln>
        <a:effectLst/>
      </c:spPr>
    </c:plotArea>
    <c:plotVisOnly val="1"/>
    <c:dispBlanksAs val="gap"/>
    <c:showDLblsOverMax val="0"/>
  </c:chart>
  <c:spPr>
    <a:noFill/>
    <a:ln>
      <a:solidFill>
        <a:schemeClr val="accent1"/>
      </a:solid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0.74601</cdr:x>
      <cdr:y>0.05021</cdr:y>
    </cdr:from>
    <cdr:to>
      <cdr:x>0.95824</cdr:x>
      <cdr:y>0.67742</cdr:y>
    </cdr:to>
    <cdr:sp macro="" textlink="">
      <cdr:nvSpPr>
        <cdr:cNvPr id="2" name="Διπλωμένη γωνία 1"/>
        <cdr:cNvSpPr/>
      </cdr:nvSpPr>
      <cdr:spPr>
        <a:xfrm xmlns:a="http://schemas.openxmlformats.org/drawingml/2006/main">
          <a:off x="9095353" y="282093"/>
          <a:ext cx="2587508" cy="3523875"/>
        </a:xfrm>
        <a:prstGeom xmlns:a="http://schemas.openxmlformats.org/drawingml/2006/main" prst="foldedCorner">
          <a:avLst/>
        </a:prstGeom>
        <a:solidFill xmlns:a="http://schemas.openxmlformats.org/drawingml/2006/main">
          <a:schemeClr val="accent1">
            <a:lumMod val="20000"/>
            <a:lumOff val="80000"/>
          </a:schemeClr>
        </a:solidFill>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l-GR" sz="1400" dirty="0" smtClean="0">
              <a:solidFill>
                <a:schemeClr val="tx1"/>
              </a:solidFill>
            </a:rPr>
            <a:t>Στο παρόν διάγραμμα δίνεται το πλήθος των αποφοίτων (σύνολο ΓΕΛ</a:t>
          </a:r>
          <a:r>
            <a:rPr lang="el-GR" sz="1400" dirty="0">
              <a:solidFill>
                <a:schemeClr val="tx1"/>
              </a:solidFill>
            </a:rPr>
            <a:t> </a:t>
          </a:r>
          <a:r>
            <a:rPr lang="el-GR" sz="1400" dirty="0" smtClean="0">
              <a:solidFill>
                <a:schemeClr val="tx1"/>
              </a:solidFill>
            </a:rPr>
            <a:t>+ ΕΠΑΛ + ΑΛΛΟΓ) ανάλογα με τη σειρά προτίμησης του Τμήματος εισαγωγής τους.</a:t>
          </a:r>
        </a:p>
        <a:p xmlns:a="http://schemas.openxmlformats.org/drawingml/2006/main">
          <a:endParaRPr lang="el-GR" sz="1400" dirty="0">
            <a:solidFill>
              <a:schemeClr val="tx1"/>
            </a:solidFill>
          </a:endParaRPr>
        </a:p>
        <a:p xmlns:a="http://schemas.openxmlformats.org/drawingml/2006/main">
          <a:endParaRPr lang="el-GR" sz="1400" dirty="0" smtClean="0">
            <a:solidFill>
              <a:schemeClr val="tx1"/>
            </a:solidFill>
          </a:endParaRPr>
        </a:p>
        <a:p xmlns:a="http://schemas.openxmlformats.org/drawingml/2006/main">
          <a:r>
            <a:rPr lang="el-GR" sz="1400" dirty="0" smtClean="0">
              <a:solidFill>
                <a:schemeClr val="tx1"/>
              </a:solidFill>
            </a:rPr>
            <a:t>Τα % των επιτυχόντων ανάλογα με τη σειρά προτίμησης του Τμήματος εισαγωγής στο Μηχανογραφικό δελτίο των επιτυχόντων (ΓΕΛ, ΕΠΑΛ &amp; ΑΛΛΟΓ.), δίνεται στην επόμενη διαφάνεια.</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313BE251-B3EB-4712-885A-CFB60A30FA92}" type="datetimeFigureOut">
              <a:rPr lang="el-GR" smtClean="0"/>
              <a:t>15/9/2021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25043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13BE251-B3EB-4712-885A-CFB60A30FA92}" type="datetimeFigureOut">
              <a:rPr lang="el-GR" smtClean="0"/>
              <a:t>15/9/2021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110547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13BE251-B3EB-4712-885A-CFB60A30FA92}" type="datetimeFigureOut">
              <a:rPr lang="el-GR" smtClean="0"/>
              <a:t>15/9/2021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174296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13BE251-B3EB-4712-885A-CFB60A30FA92}" type="datetimeFigureOut">
              <a:rPr lang="el-GR" smtClean="0"/>
              <a:t>15/9/2021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206933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313BE251-B3EB-4712-885A-CFB60A30FA92}" type="datetimeFigureOut">
              <a:rPr lang="el-GR" smtClean="0"/>
              <a:t>15/9/2021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148406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13BE251-B3EB-4712-885A-CFB60A30FA92}" type="datetimeFigureOut">
              <a:rPr lang="el-GR" smtClean="0"/>
              <a:t>15/9/2021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28832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13BE251-B3EB-4712-885A-CFB60A30FA92}" type="datetimeFigureOut">
              <a:rPr lang="el-GR" smtClean="0"/>
              <a:t>15/9/2021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72652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13BE251-B3EB-4712-885A-CFB60A30FA92}" type="datetimeFigureOut">
              <a:rPr lang="el-GR" smtClean="0"/>
              <a:t>15/9/2021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314437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13BE251-B3EB-4712-885A-CFB60A30FA92}" type="datetimeFigureOut">
              <a:rPr lang="el-GR" smtClean="0"/>
              <a:t>15/9/2021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300807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13BE251-B3EB-4712-885A-CFB60A30FA92}" type="datetimeFigureOut">
              <a:rPr lang="el-GR" smtClean="0"/>
              <a:t>15/9/2021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224964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13BE251-B3EB-4712-885A-CFB60A30FA92}" type="datetimeFigureOut">
              <a:rPr lang="el-GR" smtClean="0"/>
              <a:t>15/9/2021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571D20-DE34-4A4C-BA59-BA5972B6A8B3}" type="slidenum">
              <a:rPr lang="el-GR" smtClean="0"/>
              <a:t>‹#›</a:t>
            </a:fld>
            <a:endParaRPr lang="el-GR"/>
          </a:p>
        </p:txBody>
      </p:sp>
    </p:spTree>
    <p:extLst>
      <p:ext uri="{BB962C8B-B14F-4D97-AF65-F5344CB8AC3E}">
        <p14:creationId xmlns:p14="http://schemas.microsoft.com/office/powerpoint/2010/main" val="240271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BE251-B3EB-4712-885A-CFB60A30FA92}" type="datetimeFigureOut">
              <a:rPr lang="el-GR" smtClean="0"/>
              <a:t>15/9/2021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1D20-DE34-4A4C-BA59-BA5972B6A8B3}" type="slidenum">
              <a:rPr lang="el-GR" smtClean="0"/>
              <a:t>‹#›</a:t>
            </a:fld>
            <a:endParaRPr lang="el-GR"/>
          </a:p>
        </p:txBody>
      </p:sp>
    </p:spTree>
    <p:extLst>
      <p:ext uri="{BB962C8B-B14F-4D97-AF65-F5344CB8AC3E}">
        <p14:creationId xmlns:p14="http://schemas.microsoft.com/office/powerpoint/2010/main" val="965231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10" Type="http://schemas.openxmlformats.org/officeDocument/2006/relationships/chart" Target="../charts/chart15.xml"/><Relationship Id="rId4" Type="http://schemas.openxmlformats.org/officeDocument/2006/relationships/chart" Target="../charts/chart9.xml"/><Relationship Id="rId9" Type="http://schemas.openxmlformats.org/officeDocument/2006/relationships/chart" Target="../charts/chart14.xml"/></Relationships>
</file>

<file path=ppt/slides/_rels/slide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3784" y="1122363"/>
            <a:ext cx="10536194" cy="2387600"/>
          </a:xfrm>
          <a:solidFill>
            <a:schemeClr val="accent3">
              <a:lumMod val="20000"/>
              <a:lumOff val="80000"/>
            </a:schemeClr>
          </a:solidFill>
          <a:ln>
            <a:solidFill>
              <a:schemeClr val="accent1"/>
            </a:solidFill>
          </a:ln>
        </p:spPr>
        <p:txBody>
          <a:bodyPr>
            <a:normAutofit/>
          </a:bodyPr>
          <a:lstStyle/>
          <a:p>
            <a:pPr>
              <a:lnSpc>
                <a:spcPct val="100000"/>
              </a:lnSpc>
            </a:pPr>
            <a:r>
              <a:rPr lang="el-GR" sz="4800" b="1" dirty="0" smtClean="0">
                <a:solidFill>
                  <a:schemeClr val="accent5"/>
                </a:solidFill>
              </a:rPr>
              <a:t>ΝΕΟΕΙΣΑΧΘΕΝΤΕΣ ΦΟΙΤΗΤΕΣ ΜΕΣΩ ΠΑΝΕΛΛΗΝΙΩΝ 2021-22</a:t>
            </a:r>
            <a:endParaRPr lang="el-GR" sz="4800" b="1" dirty="0">
              <a:solidFill>
                <a:schemeClr val="accent5"/>
              </a:solidFill>
            </a:endParaRPr>
          </a:p>
        </p:txBody>
      </p:sp>
      <p:grpSp>
        <p:nvGrpSpPr>
          <p:cNvPr id="3" name="Ομάδα 2"/>
          <p:cNvGrpSpPr/>
          <p:nvPr/>
        </p:nvGrpSpPr>
        <p:grpSpPr>
          <a:xfrm>
            <a:off x="1501302" y="3890361"/>
            <a:ext cx="9144000" cy="1655762"/>
            <a:chOff x="1501302" y="3890361"/>
            <a:chExt cx="9144000" cy="1655762"/>
          </a:xfrm>
        </p:grpSpPr>
        <p:sp>
          <p:nvSpPr>
            <p:cNvPr id="4" name="Υπότιτλος 2"/>
            <p:cNvSpPr txBox="1">
              <a:spLocks/>
            </p:cNvSpPr>
            <p:nvPr/>
          </p:nvSpPr>
          <p:spPr>
            <a:xfrm>
              <a:off x="1501302" y="3890361"/>
              <a:ext cx="9144000" cy="16557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l-GR" dirty="0" smtClean="0"/>
            </a:p>
            <a:p>
              <a:r>
                <a:rPr lang="el-GR" b="1" dirty="0" smtClean="0">
                  <a:ln w="0"/>
                  <a:latin typeface="Candara" panose="020E0502030303020204" pitchFamily="34" charset="0"/>
                </a:rPr>
                <a:t>ΓΕΩΠΟΝΙΚΟ ΠΑΝΕΠΙΣΤΗΜΙΟ ΑΘΗΝΩΝ</a:t>
              </a:r>
              <a:br>
                <a:rPr lang="el-GR" b="1" dirty="0" smtClean="0">
                  <a:ln w="0"/>
                  <a:latin typeface="Candara" panose="020E0502030303020204" pitchFamily="34" charset="0"/>
                </a:rPr>
              </a:br>
              <a:r>
                <a:rPr lang="el-GR" b="1" dirty="0" smtClean="0">
                  <a:ln w="0"/>
                  <a:latin typeface="Candara" panose="020E0502030303020204" pitchFamily="34" charset="0"/>
                </a:rPr>
                <a:t> </a:t>
              </a:r>
              <a:br>
                <a:rPr lang="el-GR" b="1" dirty="0" smtClean="0">
                  <a:ln w="0"/>
                  <a:latin typeface="Candara" panose="020E0502030303020204" pitchFamily="34" charset="0"/>
                </a:rPr>
              </a:br>
              <a:r>
                <a:rPr lang="el-GR" b="1" dirty="0" smtClean="0">
                  <a:ln w="0"/>
                  <a:latin typeface="Candara" panose="020E0502030303020204" pitchFamily="34" charset="0"/>
                </a:rPr>
                <a:t>ΜΟΝΑΔΑ ΔΙΑΣΦΑΛΙΣΗΣ ΠΟΙΟΤΗΤΑΣ</a:t>
              </a:r>
              <a:r>
                <a:rPr lang="el-GR" dirty="0" smtClean="0"/>
                <a:t/>
              </a:r>
              <a:br>
                <a:rPr lang="el-GR" dirty="0" smtClean="0"/>
              </a:br>
              <a:endParaRPr lang="el-GR" dirty="0"/>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855" y="4265805"/>
              <a:ext cx="1066800" cy="904875"/>
            </a:xfrm>
            <a:prstGeom prst="rect">
              <a:avLst/>
            </a:prstGeom>
            <a:solidFill>
              <a:schemeClr val="accent4">
                <a:lumMod val="40000"/>
                <a:lumOff val="60000"/>
              </a:schemeClr>
            </a:solidFill>
            <a:ln>
              <a:noFill/>
            </a:ln>
          </p:spPr>
        </p:pic>
      </p:grpSp>
    </p:spTree>
    <p:extLst>
      <p:ext uri="{BB962C8B-B14F-4D97-AF65-F5344CB8AC3E}">
        <p14:creationId xmlns:p14="http://schemas.microsoft.com/office/powerpoint/2010/main" val="2120531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900000"/>
          </a:xfrm>
          <a:solidFill>
            <a:schemeClr val="accent1"/>
          </a:solidFill>
          <a:ln>
            <a:solidFill>
              <a:schemeClr val="accent1">
                <a:lumMod val="75000"/>
              </a:schemeClr>
            </a:solidFill>
          </a:ln>
        </p:spPr>
        <p:txBody>
          <a:bodyPr>
            <a:normAutofit/>
          </a:bodyPr>
          <a:lstStyle/>
          <a:p>
            <a:r>
              <a:rPr lang="el-GR" dirty="0" smtClean="0"/>
              <a:t>ΣΥΓΚΡΙΤΙΚΑ ΣΤΟΙΧΕΙΑ ΔΗΛΩΣΗΣ Μ. Δ. 2020 &amp; 2021</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58210179"/>
              </p:ext>
            </p:extLst>
          </p:nvPr>
        </p:nvGraphicFramePr>
        <p:xfrm>
          <a:off x="1" y="1118681"/>
          <a:ext cx="9251004" cy="5593404"/>
        </p:xfrm>
        <a:graphic>
          <a:graphicData uri="http://schemas.openxmlformats.org/drawingml/2006/chart">
            <c:chart xmlns:c="http://schemas.openxmlformats.org/drawingml/2006/chart" xmlns:r="http://schemas.openxmlformats.org/officeDocument/2006/relationships" r:id="rId2"/>
          </a:graphicData>
        </a:graphic>
      </p:graphicFrame>
      <p:sp>
        <p:nvSpPr>
          <p:cNvPr id="5" name="Διπλωμένη γωνία 4"/>
          <p:cNvSpPr/>
          <p:nvPr/>
        </p:nvSpPr>
        <p:spPr>
          <a:xfrm>
            <a:off x="9445557" y="1118680"/>
            <a:ext cx="2607013" cy="401752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Το 2021 τα Τμήματα είχαν σαφώς λιγότερες προτιμήσεις από τους υποψήφιους (όχι επιτυχόντες) λόγω της εφαρμογής της ΕΒΕ </a:t>
            </a:r>
          </a:p>
          <a:p>
            <a:pPr algn="ctr"/>
            <a:r>
              <a:rPr lang="el-GR" dirty="0" smtClean="0"/>
              <a:t>Παρόλα αυτά η ζήτηση παρέμεινε υψηλή, με πρωτοπόρο το Τμήμα ΒΙΟ.</a:t>
            </a:r>
            <a:endParaRPr lang="el-GR" dirty="0"/>
          </a:p>
        </p:txBody>
      </p:sp>
    </p:spTree>
    <p:extLst>
      <p:ext uri="{BB962C8B-B14F-4D97-AF65-F5344CB8AC3E}">
        <p14:creationId xmlns:p14="http://schemas.microsoft.com/office/powerpoint/2010/main" val="63367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1090227048"/>
              </p:ext>
            </p:extLst>
          </p:nvPr>
        </p:nvGraphicFramePr>
        <p:xfrm>
          <a:off x="136187" y="1070044"/>
          <a:ext cx="11624553" cy="5097292"/>
        </p:xfrm>
        <a:graphic>
          <a:graphicData uri="http://schemas.openxmlformats.org/drawingml/2006/chart">
            <c:chart xmlns:c="http://schemas.openxmlformats.org/drawingml/2006/chart" xmlns:r="http://schemas.openxmlformats.org/officeDocument/2006/relationships" r:id="rId2"/>
          </a:graphicData>
        </a:graphic>
      </p:graphicFrame>
      <p:sp>
        <p:nvSpPr>
          <p:cNvPr id="3" name="Τίτλος 1"/>
          <p:cNvSpPr txBox="1">
            <a:spLocks/>
          </p:cNvSpPr>
          <p:nvPr/>
        </p:nvSpPr>
        <p:spPr>
          <a:xfrm>
            <a:off x="0" y="1"/>
            <a:ext cx="12192000" cy="900000"/>
          </a:xfrm>
          <a:prstGeom prst="rect">
            <a:avLst/>
          </a:prstGeom>
          <a:solidFill>
            <a:schemeClr val="accent1"/>
          </a:solidFill>
          <a:ln>
            <a:solidFill>
              <a:schemeClr val="accent1">
                <a:lumMod val="75000"/>
              </a:schemeClr>
            </a:solidFill>
          </a:ln>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dirty="0" smtClean="0"/>
              <a:t>ΣΥΓΚΡΙΤΙΚΑ ΒΑΣΕΙΣ ΕΙΣΑΓΩΓΗΣ 2019,2020 &amp; 2021</a:t>
            </a:r>
            <a:endParaRPr lang="el-GR" dirty="0"/>
          </a:p>
        </p:txBody>
      </p:sp>
    </p:spTree>
    <p:extLst>
      <p:ext uri="{BB962C8B-B14F-4D97-AF65-F5344CB8AC3E}">
        <p14:creationId xmlns:p14="http://schemas.microsoft.com/office/powerpoint/2010/main" val="316532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807797720"/>
              </p:ext>
            </p:extLst>
          </p:nvPr>
        </p:nvGraphicFramePr>
        <p:xfrm>
          <a:off x="0" y="1240276"/>
          <a:ext cx="6167336" cy="3652737"/>
        </p:xfrm>
        <a:graphic>
          <a:graphicData uri="http://schemas.openxmlformats.org/drawingml/2006/chart">
            <c:chart xmlns:c="http://schemas.openxmlformats.org/drawingml/2006/chart" xmlns:r="http://schemas.openxmlformats.org/officeDocument/2006/relationships" r:id="rId2"/>
          </a:graphicData>
        </a:graphic>
      </p:graphicFrame>
      <p:sp>
        <p:nvSpPr>
          <p:cNvPr id="3" name="Τίτλος 1"/>
          <p:cNvSpPr txBox="1">
            <a:spLocks/>
          </p:cNvSpPr>
          <p:nvPr/>
        </p:nvSpPr>
        <p:spPr>
          <a:xfrm>
            <a:off x="0" y="1"/>
            <a:ext cx="12192000" cy="900000"/>
          </a:xfrm>
          <a:prstGeom prst="rect">
            <a:avLst/>
          </a:prstGeom>
          <a:solidFill>
            <a:schemeClr val="accent1"/>
          </a:solidFill>
          <a:ln>
            <a:solidFill>
              <a:schemeClr val="accent1">
                <a:lumMod val="75000"/>
              </a:schemeClr>
            </a:solidFill>
          </a:ln>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dirty="0" smtClean="0"/>
              <a:t>ΣΥΓΚΡΙΤΙΚΑ ΠΡΟΤΙΜΗΣΕΙΣ ΕΠΙΤΥΧΟΝΤΩΝ 2020 &amp; 2021</a:t>
            </a:r>
            <a:endParaRPr lang="el-GR" dirty="0"/>
          </a:p>
        </p:txBody>
      </p:sp>
      <p:graphicFrame>
        <p:nvGraphicFramePr>
          <p:cNvPr id="4" name="Γράφημα 3"/>
          <p:cNvGraphicFramePr>
            <a:graphicFrameLocks/>
          </p:cNvGraphicFramePr>
          <p:nvPr>
            <p:extLst>
              <p:ext uri="{D42A27DB-BD31-4B8C-83A1-F6EECF244321}">
                <p14:modId xmlns:p14="http://schemas.microsoft.com/office/powerpoint/2010/main" val="1613341984"/>
              </p:ext>
            </p:extLst>
          </p:nvPr>
        </p:nvGraphicFramePr>
        <p:xfrm>
          <a:off x="6167336" y="1240276"/>
          <a:ext cx="6024664" cy="36527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073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0" y="1"/>
            <a:ext cx="12192000" cy="900000"/>
          </a:xfrm>
          <a:prstGeom prst="rect">
            <a:avLst/>
          </a:prstGeom>
          <a:solidFill>
            <a:schemeClr val="accent1"/>
          </a:solidFill>
          <a:ln>
            <a:solidFill>
              <a:schemeClr val="accent1">
                <a:lumMod val="75000"/>
              </a:schemeClr>
            </a:solidFill>
          </a:ln>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dirty="0" smtClean="0"/>
              <a:t>ΠΑΡΑΤΗΡΗΣΕΙΣ</a:t>
            </a:r>
            <a:endParaRPr lang="el-GR" dirty="0"/>
          </a:p>
        </p:txBody>
      </p:sp>
      <p:sp>
        <p:nvSpPr>
          <p:cNvPr id="3" name="TextBox 2"/>
          <p:cNvSpPr txBox="1"/>
          <p:nvPr/>
        </p:nvSpPr>
        <p:spPr>
          <a:xfrm>
            <a:off x="0" y="900001"/>
            <a:ext cx="12052570" cy="6309420"/>
          </a:xfrm>
          <a:prstGeom prst="rect">
            <a:avLst/>
          </a:prstGeom>
          <a:noFill/>
        </p:spPr>
        <p:txBody>
          <a:bodyPr wrap="square" rtlCol="0">
            <a:spAutoFit/>
          </a:bodyPr>
          <a:lstStyle/>
          <a:p>
            <a:r>
              <a:rPr lang="el-GR" sz="1400" b="1" dirty="0" smtClean="0"/>
              <a:t>Α. Επιτυχόντες</a:t>
            </a:r>
          </a:p>
          <a:p>
            <a:r>
              <a:rPr lang="el-GR" sz="1400" dirty="0" smtClean="0"/>
              <a:t>Σε όλα τα Τμήματα του Γ.Π.Α υπάρχουν επιτυχόντες, σε ικανοποιητικό (τουλάχιστον) αριθμό ώστε να λειτουργήσει ένα πλήρες πρόγραμμα, αναλογικά και με το διαθέσιμο διδακτικό προσωπικό. Ιδιαίτερα σημειώνονται τα εξής:</a:t>
            </a:r>
          </a:p>
          <a:p>
            <a:pPr marL="285750" indent="-285750">
              <a:buFont typeface="Arial" panose="020B0604020202020204" pitchFamily="34" charset="0"/>
              <a:buChar char="•"/>
            </a:pPr>
            <a:r>
              <a:rPr lang="el-GR" sz="1400" dirty="0" smtClean="0"/>
              <a:t>Τα Τμήματα με τους λιγότερους επιτυχόντες είναι: α) το Τμήμα ΠΟΑ (Άμφισσα) με επιτυχόντες (19) αλλά παράλληλα έχει και τον μικρότερο αριθμό μόνιμου διδακτικού προσωπικού (5) και β) το Τμήμα Δασολογίας &amp; Δ. Φ.Π. (Καρπενήσι) με 28 επιτυχόντες και 10 μέλη ΔΕΠ.</a:t>
            </a:r>
          </a:p>
          <a:p>
            <a:pPr marL="285750" indent="-285750">
              <a:buFont typeface="Arial" panose="020B0604020202020204" pitchFamily="34" charset="0"/>
              <a:buChar char="•"/>
            </a:pPr>
            <a:r>
              <a:rPr lang="el-GR" sz="1400" dirty="0" smtClean="0"/>
              <a:t>Όλα τα άλλα Τμήματα έχουν από 49 επιτυχόντες και άνω και σημειώνεται ότι εκκρεμούν α) οι μετεγγραφές και β) οι εισακτέοι ειδικών κατηγοριών.</a:t>
            </a:r>
          </a:p>
          <a:p>
            <a:pPr marL="285750" indent="-285750">
              <a:buFont typeface="Arial" panose="020B0604020202020204" pitchFamily="34" charset="0"/>
              <a:buChar char="•"/>
            </a:pPr>
            <a:r>
              <a:rPr lang="el-GR" sz="1400" dirty="0" smtClean="0"/>
              <a:t>Τα Τμήματα που κάλυψαν το μεγαλύτερο ποσοστό όλων των προσφερόμενων θέσεων (όλων των κατηγοριών υποψηφίων) από το ΥΠΑΙΘ είναι: α) το Τμήμα ΕΦΠ (98%) β) το Τμήμα ΕΤΔΑ(88%) και γ) το Τμήμα ΒΙΟ (83%). Το ποσοστό αυτό είναι μικρότερο του 100% κυρίως λόγω των κενών θέσεων από την κατηγορία «ΑΛΛΟΓΕΝΕΙΣ». Τμήματα ΕΖΠ, ΑΟΑ, ΑΦΠ&amp;ΓΜ και ΔΙΓΕΣΕ κάλυψαν περίπου κατά ήμισυ τις προσφερόμενες από το ΥΠΑΙΘ θέσεις. </a:t>
            </a:r>
          </a:p>
          <a:p>
            <a:pPr marL="285750" indent="-285750">
              <a:buFont typeface="Arial" panose="020B0604020202020204" pitchFamily="34" charset="0"/>
              <a:buChar char="•"/>
            </a:pPr>
            <a:r>
              <a:rPr lang="el-GR" sz="1400" dirty="0" smtClean="0"/>
              <a:t>Τα ποσοστά αυτά αλλάζουν ριζικά, αν ληφθεί υπόψη η απόφαση του κάθε Τμήματος για τις προσφερόμενες θέσεις εκπαίδευσης. Στο σύνολο το ΓΠΑ οι φετινοί επιτυχόντες υπερκαλύπτουν τις προσφερόμενες κατά 112%  (ανάλογα το Τμήμα το % κάλυψης κυμαίνεται από 23% έως 325%).</a:t>
            </a:r>
          </a:p>
          <a:p>
            <a:pPr marL="285750" indent="-285750">
              <a:buFont typeface="Arial" panose="020B0604020202020204" pitchFamily="34" charset="0"/>
              <a:buChar char="•"/>
            </a:pPr>
            <a:r>
              <a:rPr lang="el-GR" sz="1400" dirty="0" smtClean="0"/>
              <a:t>Το Τμήμα ΔΙΓΕΣΕ (έδρα τη Θήβα) σημείωσε σημαντικό αριθμό επιτυχόντων, το 4</a:t>
            </a:r>
            <a:r>
              <a:rPr lang="el-GR" sz="1400" baseline="30000" dirty="0" smtClean="0"/>
              <a:t>ο</a:t>
            </a:r>
            <a:r>
              <a:rPr lang="el-GR" sz="1400" dirty="0" smtClean="0"/>
              <a:t> μεγαλύτερο μεταξύ των Τμημάτων του ΓΠΑ. Επίσης έχει και πολύ </a:t>
            </a:r>
            <a:r>
              <a:rPr lang="el-GR" sz="1400" smtClean="0"/>
              <a:t>φιλική ιστοσελίδα.</a:t>
            </a:r>
            <a:endParaRPr lang="el-GR" sz="1400" dirty="0" smtClean="0"/>
          </a:p>
          <a:p>
            <a:pPr marL="285750" indent="-285750">
              <a:buFont typeface="Arial" panose="020B0604020202020204" pitchFamily="34" charset="0"/>
              <a:buChar char="•"/>
            </a:pPr>
            <a:endParaRPr lang="el-GR" sz="1400" dirty="0"/>
          </a:p>
          <a:p>
            <a:r>
              <a:rPr lang="el-GR" sz="1400" b="1" dirty="0" smtClean="0"/>
              <a:t>Β. Βάσεις Εισαγωγής</a:t>
            </a:r>
          </a:p>
          <a:p>
            <a:r>
              <a:rPr lang="el-GR" sz="1400" dirty="0" smtClean="0"/>
              <a:t>Οι Βάσεις Εισαγωγής είναι </a:t>
            </a:r>
            <a:r>
              <a:rPr lang="el-GR" sz="1400" b="1" dirty="0" smtClean="0"/>
              <a:t>αυξημένες σε σχέση με το 2020 </a:t>
            </a:r>
            <a:r>
              <a:rPr lang="el-GR" sz="1400" dirty="0" smtClean="0"/>
              <a:t>για δύο λόγους: α) Γενικά οι βαθμολογικές επιδόσεις το 2021 ήταν καλύτερες σε σχέση με το 2020 και β) Λόγω της ΕΒΕ, που δεν επέτρεψε σε όλους τους αποφοίτους τη συμπλήρωση μηχανογραφικού δελτίου για τα ΑΕΙ.</a:t>
            </a:r>
          </a:p>
          <a:p>
            <a:endParaRPr lang="el-GR" sz="1400" b="1" dirty="0" smtClean="0"/>
          </a:p>
          <a:p>
            <a:r>
              <a:rPr lang="el-GR" sz="1400" b="1" dirty="0" smtClean="0"/>
              <a:t>Γ. Σειρά προτίμησης τμήματος εισαγωγής</a:t>
            </a:r>
          </a:p>
          <a:p>
            <a:pPr marL="285750" indent="-285750">
              <a:buFont typeface="Wingdings" panose="05000000000000000000" pitchFamily="2" charset="2"/>
              <a:buChar char="Ø"/>
            </a:pPr>
            <a:r>
              <a:rPr lang="el-GR" sz="1400" dirty="0" smtClean="0"/>
              <a:t>Τα </a:t>
            </a:r>
            <a:r>
              <a:rPr lang="el-GR" sz="1400" b="1" dirty="0" smtClean="0"/>
              <a:t>ποσοστά των επιτυχόντων</a:t>
            </a:r>
            <a:r>
              <a:rPr lang="el-GR" sz="1400" dirty="0" smtClean="0"/>
              <a:t> του 2021, που δήλωσαν το Τμήμα εισαγωγής τους </a:t>
            </a:r>
            <a:r>
              <a:rPr lang="el-GR" sz="1400" b="1" dirty="0" smtClean="0"/>
              <a:t>μεταξύ των τριών πρώτων θέσεων</a:t>
            </a:r>
            <a:r>
              <a:rPr lang="el-GR" sz="1400" dirty="0" smtClean="0"/>
              <a:t>, </a:t>
            </a:r>
            <a:r>
              <a:rPr lang="el-GR" sz="1400" b="1" dirty="0" smtClean="0"/>
              <a:t>παρουσιάζει σημαντική αύξηση </a:t>
            </a:r>
            <a:r>
              <a:rPr lang="el-GR" sz="1400" dirty="0" smtClean="0"/>
              <a:t>σε σχέση με το αντίστοιχο του 2020.  Εξαίρεση αποτελούν τα Τμήματα ΒΙΟ και ΕΤΔΑ, όπου το αντίστοιχο ποσοστό παρουσίασε μείωση σε σχέση με το 2020. Σημειώνεται ότι τα Τμήματα αυτά έχουν τις μεγαλύτερες βάσεις εισαγωγής μεταξύ των Τμημάτων του ΓΠΑ αλλά και κάλυψαν στο ακέραιο τις προσφερόμενες θέσεις στους υποψηφίους αποφοίτων ΓΕΛ και ΕΠΑΛ.</a:t>
            </a:r>
          </a:p>
          <a:p>
            <a:pPr marL="285750" indent="-285750">
              <a:buFont typeface="Wingdings" panose="05000000000000000000" pitchFamily="2" charset="2"/>
              <a:buChar char="Ø"/>
            </a:pPr>
            <a:r>
              <a:rPr lang="el-GR" sz="1400" dirty="0" smtClean="0"/>
              <a:t>Τα </a:t>
            </a:r>
            <a:r>
              <a:rPr lang="el-GR" sz="1400" b="1" dirty="0" smtClean="0"/>
              <a:t>ποσοστά των επιτυχόντων </a:t>
            </a:r>
            <a:r>
              <a:rPr lang="el-GR" sz="1400" dirty="0" smtClean="0"/>
              <a:t>που δήλωσαν το Τμήμα εισαγωγής τους </a:t>
            </a:r>
            <a:r>
              <a:rPr lang="el-GR" sz="1400" b="1" dirty="0" smtClean="0"/>
              <a:t>μετά την 7</a:t>
            </a:r>
            <a:r>
              <a:rPr lang="el-GR" sz="1400" b="1" baseline="30000" dirty="0" smtClean="0"/>
              <a:t>η</a:t>
            </a:r>
            <a:r>
              <a:rPr lang="el-GR" sz="1400" b="1" dirty="0" smtClean="0"/>
              <a:t> θέση παρουσιάζει αξιοσημείωτη μείωση το 2021 </a:t>
            </a:r>
            <a:r>
              <a:rPr lang="el-GR" sz="1400" dirty="0" smtClean="0"/>
              <a:t>σε σχέση με το 2020, με εξαίρεση και πάλι τα Τμήματα ΒΙΟ και ΕΤΔΑ.</a:t>
            </a:r>
          </a:p>
          <a:p>
            <a:endParaRPr lang="el-GR" dirty="0" smtClean="0"/>
          </a:p>
          <a:p>
            <a:pPr marL="285750" indent="-285750">
              <a:buFont typeface="Arial" panose="020B0604020202020204" pitchFamily="34" charset="0"/>
              <a:buChar char="•"/>
            </a:pPr>
            <a:endParaRPr lang="el-GR" dirty="0" smtClean="0"/>
          </a:p>
          <a:p>
            <a:pPr marL="285750" indent="-285750">
              <a:buFont typeface="Arial" panose="020B0604020202020204" pitchFamily="34" charset="0"/>
              <a:buChar char="•"/>
            </a:pPr>
            <a:endParaRPr lang="el-GR" dirty="0"/>
          </a:p>
        </p:txBody>
      </p:sp>
    </p:spTree>
    <p:extLst>
      <p:ext uri="{BB962C8B-B14F-4D97-AF65-F5344CB8AC3E}">
        <p14:creationId xmlns:p14="http://schemas.microsoft.com/office/powerpoint/2010/main" val="344961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900000"/>
          </a:xfrm>
          <a:ln>
            <a:solidFill>
              <a:schemeClr val="accent1"/>
            </a:solidFill>
          </a:ln>
        </p:spPr>
        <p:txBody>
          <a:bodyPr/>
          <a:lstStyle/>
          <a:p>
            <a:r>
              <a:rPr lang="el-GR" dirty="0" smtClean="0"/>
              <a:t>ΥΠΟΨΗΦΙΟΙ στο ΓΠΑ ΜΕΣΩ ΠΑΝΕΛΛΗΝΙΩΝ </a:t>
            </a:r>
            <a:endParaRPr lang="el-GR" dirty="0"/>
          </a:p>
        </p:txBody>
      </p:sp>
      <p:graphicFrame>
        <p:nvGraphicFramePr>
          <p:cNvPr id="6" name="Γράφημα 5"/>
          <p:cNvGraphicFramePr>
            <a:graphicFrameLocks/>
          </p:cNvGraphicFramePr>
          <p:nvPr>
            <p:extLst>
              <p:ext uri="{D42A27DB-BD31-4B8C-83A1-F6EECF244321}">
                <p14:modId xmlns:p14="http://schemas.microsoft.com/office/powerpoint/2010/main" val="3221107975"/>
              </p:ext>
            </p:extLst>
          </p:nvPr>
        </p:nvGraphicFramePr>
        <p:xfrm>
          <a:off x="0" y="983531"/>
          <a:ext cx="7822862" cy="57909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822861" y="983530"/>
            <a:ext cx="4369139" cy="1600438"/>
          </a:xfrm>
          <a:prstGeom prst="rect">
            <a:avLst/>
          </a:prstGeom>
          <a:noFill/>
          <a:ln>
            <a:solidFill>
              <a:schemeClr val="accent1">
                <a:lumMod val="75000"/>
              </a:schemeClr>
            </a:solidFill>
          </a:ln>
        </p:spPr>
        <p:txBody>
          <a:bodyPr wrap="square" rtlCol="0">
            <a:spAutoFit/>
          </a:bodyPr>
          <a:lstStyle/>
          <a:p>
            <a:r>
              <a:rPr lang="el-GR" sz="1400" dirty="0" smtClean="0"/>
              <a:t>Συνολικά, τα Τμήματα του ΓΠΑ επιλέχθηκαν </a:t>
            </a:r>
            <a:r>
              <a:rPr lang="el-GR" sz="1400" b="1" dirty="0" smtClean="0"/>
              <a:t>21.271</a:t>
            </a:r>
            <a:r>
              <a:rPr lang="el-GR" sz="1400" dirty="0" smtClean="0"/>
              <a:t> φορές από τους υποψήφιους που ήταν απόφοιτοι των ΓΕΛ, των ΕΠΑΛ ή ανήκαν στην κατηγορία των Αλλογενών.</a:t>
            </a:r>
          </a:p>
          <a:p>
            <a:r>
              <a:rPr lang="el-GR" sz="1400" dirty="0" smtClean="0"/>
              <a:t>Από αυτές: </a:t>
            </a:r>
          </a:p>
          <a:p>
            <a:pPr marL="285750" indent="-285750">
              <a:buFont typeface="Arial" panose="020B0604020202020204" pitchFamily="34" charset="0"/>
              <a:buChar char="•"/>
            </a:pPr>
            <a:r>
              <a:rPr lang="el-GR" sz="1400" dirty="0" smtClean="0"/>
              <a:t>οι 15.408 επιλογές έγιναν από αποφοίτους ΓΕΛ</a:t>
            </a:r>
          </a:p>
          <a:p>
            <a:pPr marL="285750" indent="-285750">
              <a:buFont typeface="Arial" panose="020B0604020202020204" pitchFamily="34" charset="0"/>
              <a:buChar char="•"/>
            </a:pPr>
            <a:r>
              <a:rPr lang="el-GR" sz="1400" dirty="0"/>
              <a:t>ο</a:t>
            </a:r>
            <a:r>
              <a:rPr lang="el-GR" sz="1400" dirty="0" smtClean="0"/>
              <a:t>ι 5.463 επιλογές από αποφοίτους ΕΠΑΛ και</a:t>
            </a:r>
          </a:p>
          <a:p>
            <a:pPr marL="285750" indent="-285750">
              <a:buFont typeface="Arial" panose="020B0604020202020204" pitchFamily="34" charset="0"/>
              <a:buChar char="•"/>
            </a:pPr>
            <a:r>
              <a:rPr lang="el-GR" sz="1400" dirty="0"/>
              <a:t>ο</a:t>
            </a:r>
            <a:r>
              <a:rPr lang="el-GR" sz="1400" dirty="0" smtClean="0"/>
              <a:t>ι 400 επιλογές από την κατηγορία «Αλλογενείς»</a:t>
            </a:r>
            <a:endParaRPr lang="el-GR" sz="1400" dirty="0"/>
          </a:p>
        </p:txBody>
      </p:sp>
      <p:sp>
        <p:nvSpPr>
          <p:cNvPr id="9" name="Διπλωμένη γωνία 8"/>
          <p:cNvSpPr/>
          <p:nvPr/>
        </p:nvSpPr>
        <p:spPr>
          <a:xfrm>
            <a:off x="7822860" y="2850292"/>
            <a:ext cx="4369140" cy="3924177"/>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l-GR" sz="1400" dirty="0" smtClean="0"/>
          </a:p>
          <a:p>
            <a:pPr algn="just"/>
            <a:endParaRPr lang="el-GR" sz="1400" dirty="0"/>
          </a:p>
          <a:p>
            <a:pPr algn="just"/>
            <a:endParaRPr lang="el-GR" sz="1400" dirty="0" smtClean="0"/>
          </a:p>
          <a:p>
            <a:pPr algn="just"/>
            <a:r>
              <a:rPr lang="el-GR" sz="1400" dirty="0" smtClean="0"/>
              <a:t>Δικαίωμα στην κατάθεση Μηχανογραφικού Δελτίου είχαν μόνο εκείνοι οι υποψήφιοι που συγκέντρωσαν βαθμολογία πάνω από την ΕΒΕ του αντίστοιχου Τμήματος:</a:t>
            </a:r>
          </a:p>
          <a:p>
            <a:pPr algn="just"/>
            <a:endParaRPr lang="el-GR" sz="1400" dirty="0" smtClean="0"/>
          </a:p>
          <a:p>
            <a:pPr algn="just"/>
            <a:r>
              <a:rPr lang="el-GR" sz="1400" dirty="0" smtClean="0"/>
              <a:t>	</a:t>
            </a:r>
            <a:r>
              <a:rPr lang="el-GR" sz="1400" b="1" u="sng" dirty="0" smtClean="0"/>
              <a:t>ΓΕΛ	ΕΠΑΛ</a:t>
            </a:r>
          </a:p>
          <a:p>
            <a:pPr algn="just"/>
            <a:r>
              <a:rPr lang="el-GR" sz="1400" dirty="0" smtClean="0"/>
              <a:t>ΕΦΠ: 	11,98	8,24</a:t>
            </a:r>
          </a:p>
          <a:p>
            <a:pPr algn="just"/>
            <a:r>
              <a:rPr lang="el-GR" sz="1400" dirty="0" smtClean="0"/>
              <a:t>ΕΖΠ:	11,98	8,24</a:t>
            </a:r>
          </a:p>
          <a:p>
            <a:pPr algn="just"/>
            <a:r>
              <a:rPr lang="el-GR" sz="1400" dirty="0" smtClean="0"/>
              <a:t>ΑΦΠ&amp;ΓΜ:	12,46	7,58	</a:t>
            </a:r>
          </a:p>
          <a:p>
            <a:pPr algn="just"/>
            <a:r>
              <a:rPr lang="el-GR" sz="1400" dirty="0" smtClean="0"/>
              <a:t>ΕΤΔΑ:	14,38	9,89</a:t>
            </a:r>
          </a:p>
          <a:p>
            <a:pPr algn="just"/>
            <a:r>
              <a:rPr lang="el-GR" sz="1400" dirty="0" smtClean="0"/>
              <a:t>ΒΙΟ:	12,10	8,32</a:t>
            </a:r>
          </a:p>
          <a:p>
            <a:pPr algn="just"/>
            <a:r>
              <a:rPr lang="el-GR" sz="1400" dirty="0" smtClean="0"/>
              <a:t>ΑΟΑ:	12,41	9,89</a:t>
            </a:r>
          </a:p>
          <a:p>
            <a:pPr algn="just"/>
            <a:r>
              <a:rPr lang="el-GR" sz="1400" dirty="0" smtClean="0"/>
              <a:t>Δ&amp;ΔΦΠ:	 9,58	6,59</a:t>
            </a:r>
          </a:p>
          <a:p>
            <a:pPr algn="just"/>
            <a:r>
              <a:rPr lang="el-GR" sz="1400" dirty="0" smtClean="0"/>
              <a:t>ΔΙΓΕΣΕ:	 8,27	7,15</a:t>
            </a:r>
          </a:p>
          <a:p>
            <a:pPr algn="just"/>
            <a:r>
              <a:rPr lang="el-GR" sz="1400" dirty="0" smtClean="0"/>
              <a:t>ΠΟΑ:	 8,27	7,15</a:t>
            </a:r>
          </a:p>
          <a:p>
            <a:pPr algn="just"/>
            <a:endParaRPr lang="el-GR" sz="1400" dirty="0"/>
          </a:p>
        </p:txBody>
      </p:sp>
    </p:spTree>
    <p:extLst>
      <p:ext uri="{BB962C8B-B14F-4D97-AF65-F5344CB8AC3E}">
        <p14:creationId xmlns:p14="http://schemas.microsoft.com/office/powerpoint/2010/main" val="135570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32951"/>
            <a:ext cx="12191999" cy="900000"/>
          </a:xfrm>
          <a:ln>
            <a:solidFill>
              <a:schemeClr val="accent1"/>
            </a:solidFill>
          </a:ln>
        </p:spPr>
        <p:txBody>
          <a:bodyPr/>
          <a:lstStyle/>
          <a:p>
            <a:r>
              <a:rPr lang="el-GR"/>
              <a:t>ΕΠΙΤΥΧΟΝΤΕΣ Γ.Π.Α.ΜΕΣΩ ΠΑΝΕΛΛΗΝΙΩΝ 2021-22</a:t>
            </a:r>
            <a:endParaRPr lang="el-GR" dirty="0"/>
          </a:p>
        </p:txBody>
      </p:sp>
      <p:sp>
        <p:nvSpPr>
          <p:cNvPr id="3" name="Θέση περιεχομένου 2"/>
          <p:cNvSpPr>
            <a:spLocks noGrp="1"/>
          </p:cNvSpPr>
          <p:nvPr>
            <p:ph idx="1"/>
          </p:nvPr>
        </p:nvSpPr>
        <p:spPr>
          <a:xfrm>
            <a:off x="0" y="1108954"/>
            <a:ext cx="4827373" cy="5687262"/>
          </a:xfrm>
          <a:ln>
            <a:solidFill>
              <a:schemeClr val="accent1"/>
            </a:solidFill>
          </a:ln>
          <a:scene3d>
            <a:camera prst="orthographicFront"/>
            <a:lightRig rig="threePt" dir="t"/>
          </a:scene3d>
          <a:sp3d>
            <a:bevelT prst="relaxedInset"/>
          </a:sp3d>
        </p:spPr>
        <p:txBody>
          <a:bodyPr/>
          <a:lstStyle/>
          <a:p>
            <a:pPr marL="0" indent="0">
              <a:buNone/>
            </a:pPr>
            <a:r>
              <a:rPr lang="el-GR" sz="1800" dirty="0" smtClean="0"/>
              <a:t>Από τα 21.</a:t>
            </a:r>
          </a:p>
          <a:p>
            <a:pPr marL="0" indent="0">
              <a:buNone/>
            </a:pPr>
            <a:r>
              <a:rPr lang="el-GR" sz="1800" dirty="0" smtClean="0"/>
              <a:t>831 	επιτυχόντες </a:t>
            </a:r>
            <a:r>
              <a:rPr lang="el-GR" sz="1800" b="1" dirty="0" smtClean="0"/>
              <a:t>συνολικά</a:t>
            </a:r>
            <a:r>
              <a:rPr lang="el-GR" sz="1800" dirty="0" smtClean="0"/>
              <a:t> υποψήφιοι 	επέτυχαν την είσοδό τους στα 9 ΠΠΣ 	του Γ.Π.Α., 	μέσω 	Πανελλαδικών 	Εξετάσεων:</a:t>
            </a:r>
          </a:p>
          <a:p>
            <a:pPr marL="0" indent="0">
              <a:buNone/>
            </a:pPr>
            <a:r>
              <a:rPr lang="el-GR" sz="1800" dirty="0" smtClean="0"/>
              <a:t>655 	επιτυχόντες είναι απόφοιτοι του 	</a:t>
            </a:r>
            <a:r>
              <a:rPr lang="el-GR" sz="1800" b="1" dirty="0" smtClean="0"/>
              <a:t>Γενικού Λυκείου </a:t>
            </a:r>
            <a:r>
              <a:rPr lang="el-GR" sz="1800" dirty="0" smtClean="0"/>
              <a:t>(Ημερήσια, 	Εσπερινά, </a:t>
            </a:r>
            <a:r>
              <a:rPr lang="en-US" sz="1800" dirty="0" smtClean="0"/>
              <a:t>	</a:t>
            </a:r>
            <a:r>
              <a:rPr lang="el-GR" sz="1800" dirty="0" smtClean="0"/>
              <a:t>και των κατηγοριών 	10% του </a:t>
            </a:r>
            <a:r>
              <a:rPr lang="en-US" sz="1800" dirty="0" smtClean="0"/>
              <a:t>	</a:t>
            </a:r>
            <a:r>
              <a:rPr lang="el-GR" sz="1800" dirty="0" smtClean="0"/>
              <a:t>2019 και του 2020)</a:t>
            </a:r>
          </a:p>
          <a:p>
            <a:pPr marL="342900" indent="-342900">
              <a:buAutoNum type="arabicPlain" startAt="133"/>
            </a:pPr>
            <a:r>
              <a:rPr lang="el-GR" sz="1800" dirty="0" smtClean="0"/>
              <a:t> 	επιτυχόντες είναι απόφοιτοι του 	</a:t>
            </a:r>
            <a:r>
              <a:rPr lang="el-GR" sz="1800" b="1" dirty="0" smtClean="0"/>
              <a:t>ΕΠΑΛ</a:t>
            </a:r>
            <a:r>
              <a:rPr lang="el-GR" sz="1800" dirty="0" smtClean="0"/>
              <a:t> (Ημερήσια, Εσπερινά, και 	των κατηγοριών 10% του 2019 	και του 2020)</a:t>
            </a:r>
          </a:p>
          <a:p>
            <a:pPr marL="0" indent="0">
              <a:buNone/>
            </a:pPr>
            <a:r>
              <a:rPr lang="el-GR" sz="1800" dirty="0" smtClean="0"/>
              <a:t>43 	</a:t>
            </a:r>
            <a:r>
              <a:rPr lang="el-GR" sz="1800" dirty="0"/>
              <a:t>ε</a:t>
            </a:r>
            <a:r>
              <a:rPr lang="el-GR" sz="1800" dirty="0" smtClean="0"/>
              <a:t>πιτυχόντες απόφοιτοι εντός και 	εκτός Ευρωπαϊκής Ένωσης- 	κατηγορία </a:t>
            </a:r>
            <a:r>
              <a:rPr lang="en-US" sz="1800" dirty="0" smtClean="0"/>
              <a:t>	</a:t>
            </a:r>
            <a:r>
              <a:rPr lang="el-GR" sz="1800" b="1" dirty="0" smtClean="0"/>
              <a:t>Αλλογενών</a:t>
            </a:r>
          </a:p>
          <a:p>
            <a:pPr marL="0" indent="0">
              <a:buNone/>
            </a:pPr>
            <a:r>
              <a:rPr lang="el-GR" dirty="0" smtClean="0"/>
              <a:t>			</a:t>
            </a:r>
            <a:endParaRPr lang="el-GR" b="1" dirty="0" smtClean="0">
              <a:solidFill>
                <a:schemeClr val="accent2">
                  <a:lumMod val="75000"/>
                </a:schemeClr>
              </a:solidFill>
            </a:endParaRPr>
          </a:p>
        </p:txBody>
      </p:sp>
      <p:graphicFrame>
        <p:nvGraphicFramePr>
          <p:cNvPr id="6" name="Γράφημα 5"/>
          <p:cNvGraphicFramePr>
            <a:graphicFrameLocks/>
          </p:cNvGraphicFramePr>
          <p:nvPr>
            <p:extLst>
              <p:ext uri="{D42A27DB-BD31-4B8C-83A1-F6EECF244321}">
                <p14:modId xmlns:p14="http://schemas.microsoft.com/office/powerpoint/2010/main" val="1008140646"/>
              </p:ext>
            </p:extLst>
          </p:nvPr>
        </p:nvGraphicFramePr>
        <p:xfrm>
          <a:off x="4893275" y="1108954"/>
          <a:ext cx="7298723" cy="56872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45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900000"/>
          </a:xfrm>
          <a:ln>
            <a:solidFill>
              <a:schemeClr val="accent1"/>
            </a:solidFill>
          </a:ln>
        </p:spPr>
        <p:txBody>
          <a:bodyPr>
            <a:normAutofit fontScale="90000"/>
          </a:bodyPr>
          <a:lstStyle/>
          <a:p>
            <a:r>
              <a:rPr lang="el-GR" dirty="0" smtClean="0"/>
              <a:t>ΑΡΧΙΚΕΣ ΘΕΣΕΙΣ ΚΑΙ ΕΠΙΤΥΧΟΝΤΕΣ ΑΝΑ ΤΜΗΜΑ – Σ.Β.</a:t>
            </a:r>
            <a:endParaRPr lang="el-GR" dirty="0"/>
          </a:p>
        </p:txBody>
      </p:sp>
      <p:graphicFrame>
        <p:nvGraphicFramePr>
          <p:cNvPr id="5" name="Γράφημα 4"/>
          <p:cNvGraphicFramePr>
            <a:graphicFrameLocks/>
          </p:cNvGraphicFramePr>
          <p:nvPr>
            <p:extLst>
              <p:ext uri="{D42A27DB-BD31-4B8C-83A1-F6EECF244321}">
                <p14:modId xmlns:p14="http://schemas.microsoft.com/office/powerpoint/2010/main" val="4126681861"/>
              </p:ext>
            </p:extLst>
          </p:nvPr>
        </p:nvGraphicFramePr>
        <p:xfrm>
          <a:off x="0" y="968584"/>
          <a:ext cx="7149829" cy="5889416"/>
        </p:xfrm>
        <a:graphic>
          <a:graphicData uri="http://schemas.openxmlformats.org/drawingml/2006/chart">
            <c:chart xmlns:c="http://schemas.openxmlformats.org/drawingml/2006/chart" xmlns:r="http://schemas.openxmlformats.org/officeDocument/2006/relationships" r:id="rId2"/>
          </a:graphicData>
        </a:graphic>
      </p:graphicFrame>
      <p:sp>
        <p:nvSpPr>
          <p:cNvPr id="7" name="Διπλωμένη γωνία 6"/>
          <p:cNvSpPr/>
          <p:nvPr/>
        </p:nvSpPr>
        <p:spPr>
          <a:xfrm>
            <a:off x="7315199" y="968584"/>
            <a:ext cx="4876801" cy="51002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smtClean="0"/>
          </a:p>
          <a:p>
            <a:pPr algn="ctr"/>
            <a:endParaRPr lang="el-GR" dirty="0"/>
          </a:p>
          <a:p>
            <a:pPr algn="ctr"/>
            <a:r>
              <a:rPr lang="el-GR" sz="1400" dirty="0" smtClean="0"/>
              <a:t>Το ΥΠΑΙΘ όρισε τις «προσφερόμενες» θέσεις για κάθε Ακαδημαϊκό Τμήμα και ανά κατηγορία αποφοίτων, ως εξής:</a:t>
            </a:r>
          </a:p>
          <a:p>
            <a:pPr algn="ctr"/>
            <a:endParaRPr lang="el-GR" dirty="0" smtClean="0"/>
          </a:p>
          <a:p>
            <a:pPr algn="ctr"/>
            <a:endParaRPr lang="el-GR" dirty="0"/>
          </a:p>
        </p:txBody>
      </p:sp>
      <p:graphicFrame>
        <p:nvGraphicFramePr>
          <p:cNvPr id="11" name="Πίνακας 10"/>
          <p:cNvGraphicFramePr>
            <a:graphicFrameLocks noGrp="1"/>
          </p:cNvGraphicFramePr>
          <p:nvPr>
            <p:extLst>
              <p:ext uri="{D42A27DB-BD31-4B8C-83A1-F6EECF244321}">
                <p14:modId xmlns:p14="http://schemas.microsoft.com/office/powerpoint/2010/main" val="3201310752"/>
              </p:ext>
            </p:extLst>
          </p:nvPr>
        </p:nvGraphicFramePr>
        <p:xfrm>
          <a:off x="7315199" y="1478609"/>
          <a:ext cx="4856535" cy="2742060"/>
        </p:xfrm>
        <a:graphic>
          <a:graphicData uri="http://schemas.openxmlformats.org/drawingml/2006/table">
            <a:tbl>
              <a:tblPr/>
              <a:tblGrid>
                <a:gridCol w="733933">
                  <a:extLst>
                    <a:ext uri="{9D8B030D-6E8A-4147-A177-3AD203B41FA5}">
                      <a16:colId xmlns:a16="http://schemas.microsoft.com/office/drawing/2014/main" val="2672369716"/>
                    </a:ext>
                  </a:extLst>
                </a:gridCol>
                <a:gridCol w="802682">
                  <a:extLst>
                    <a:ext uri="{9D8B030D-6E8A-4147-A177-3AD203B41FA5}">
                      <a16:colId xmlns:a16="http://schemas.microsoft.com/office/drawing/2014/main" val="1239682623"/>
                    </a:ext>
                  </a:extLst>
                </a:gridCol>
                <a:gridCol w="663984">
                  <a:extLst>
                    <a:ext uri="{9D8B030D-6E8A-4147-A177-3AD203B41FA5}">
                      <a16:colId xmlns:a16="http://schemas.microsoft.com/office/drawing/2014/main" val="3471314244"/>
                    </a:ext>
                  </a:extLst>
                </a:gridCol>
                <a:gridCol w="663984">
                  <a:extLst>
                    <a:ext uri="{9D8B030D-6E8A-4147-A177-3AD203B41FA5}">
                      <a16:colId xmlns:a16="http://schemas.microsoft.com/office/drawing/2014/main" val="3721080130"/>
                    </a:ext>
                  </a:extLst>
                </a:gridCol>
                <a:gridCol w="663984">
                  <a:extLst>
                    <a:ext uri="{9D8B030D-6E8A-4147-A177-3AD203B41FA5}">
                      <a16:colId xmlns:a16="http://schemas.microsoft.com/office/drawing/2014/main" val="2983853341"/>
                    </a:ext>
                  </a:extLst>
                </a:gridCol>
                <a:gridCol w="663984">
                  <a:extLst>
                    <a:ext uri="{9D8B030D-6E8A-4147-A177-3AD203B41FA5}">
                      <a16:colId xmlns:a16="http://schemas.microsoft.com/office/drawing/2014/main" val="1342752494"/>
                    </a:ext>
                  </a:extLst>
                </a:gridCol>
                <a:gridCol w="663984">
                  <a:extLst>
                    <a:ext uri="{9D8B030D-6E8A-4147-A177-3AD203B41FA5}">
                      <a16:colId xmlns:a16="http://schemas.microsoft.com/office/drawing/2014/main" val="976059660"/>
                    </a:ext>
                  </a:extLst>
                </a:gridCol>
              </a:tblGrid>
              <a:tr h="223574">
                <a:tc>
                  <a:txBody>
                    <a:bodyPr/>
                    <a:lstStyle/>
                    <a:p>
                      <a:pPr marL="36000" algn="l" fontAlgn="t"/>
                      <a:r>
                        <a:rPr lang="el-GR" sz="12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l-GR" sz="1200" b="1" i="0" u="none" strike="noStrike" dirty="0">
                          <a:solidFill>
                            <a:srgbClr val="000000"/>
                          </a:solidFill>
                          <a:effectLst/>
                          <a:latin typeface="Calibri" panose="020F0502020204030204" pitchFamily="34" charset="0"/>
                        </a:rPr>
                        <a:t>ΣΥΝΟΛΟ ΓΕΛ</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t"/>
                      <a:r>
                        <a:rPr lang="el-GR" sz="1200" b="1" i="0" u="none" strike="noStrike">
                          <a:solidFill>
                            <a:srgbClr val="000000"/>
                          </a:solidFill>
                          <a:effectLst/>
                          <a:latin typeface="Calibri" panose="020F0502020204030204" pitchFamily="34" charset="0"/>
                        </a:rPr>
                        <a:t>ΣΥΝΟΛΟ ΕΠΑΛ</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t"/>
                      <a:r>
                        <a:rPr lang="el-GR" sz="1200" b="1" i="0" u="none" strike="noStrike">
                          <a:solidFill>
                            <a:srgbClr val="000000"/>
                          </a:solidFill>
                          <a:effectLst/>
                          <a:latin typeface="Calibri" panose="020F0502020204030204" pitchFamily="34" charset="0"/>
                        </a:rPr>
                        <a:t>ΑΛΛΟΓΕΝΕΙΣ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291594172"/>
                  </a:ext>
                </a:extLst>
              </a:tr>
              <a:tr h="297961">
                <a:tc>
                  <a:txBody>
                    <a:bodyPr/>
                    <a:lstStyle/>
                    <a:p>
                      <a:pPr marL="36000" algn="l" fontAlgn="t"/>
                      <a:r>
                        <a:rPr lang="el-GR" sz="1200" b="1"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a:solidFill>
                            <a:srgbClr val="000000"/>
                          </a:solidFill>
                          <a:effectLst/>
                          <a:latin typeface="Calibri" panose="020F0502020204030204" pitchFamily="34" charset="0"/>
                        </a:rPr>
                        <a:t> </a:t>
                      </a:r>
                      <a:r>
                        <a:rPr lang="el-GR" sz="1200" b="1" i="0" u="none" strike="noStrike" dirty="0" smtClean="0">
                          <a:solidFill>
                            <a:srgbClr val="000000"/>
                          </a:solidFill>
                          <a:effectLst/>
                          <a:latin typeface="Calibri" panose="020F0502020204030204" pitchFamily="34" charset="0"/>
                        </a:rPr>
                        <a:t>ΘΕΣΕΙΣ</a:t>
                      </a:r>
                      <a:endParaRPr lang="el-GR" sz="1200" b="1" i="0" u="none" strike="noStrike" dirty="0">
                        <a:solidFill>
                          <a:srgbClr val="000000"/>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smtClean="0">
                          <a:solidFill>
                            <a:srgbClr val="000000"/>
                          </a:solidFill>
                          <a:effectLst/>
                          <a:latin typeface="Calibri" panose="020F0502020204030204" pitchFamily="34" charset="0"/>
                        </a:rPr>
                        <a:t>ΕΠΙΤ/ΤΕΣ</a:t>
                      </a:r>
                      <a:endParaRPr lang="el-GR" sz="120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smtClean="0">
                          <a:solidFill>
                            <a:srgbClr val="000000"/>
                          </a:solidFill>
                          <a:effectLst/>
                          <a:latin typeface="Calibri" panose="020F0502020204030204" pitchFamily="34" charset="0"/>
                        </a:rPr>
                        <a:t>ΘΕΣΕΙΣ</a:t>
                      </a:r>
                      <a:endParaRPr lang="el-GR" sz="1200" b="1" i="0" u="none" strike="noStrike" dirty="0">
                        <a:solidFill>
                          <a:srgbClr val="000000"/>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smtClean="0">
                          <a:solidFill>
                            <a:srgbClr val="000000"/>
                          </a:solidFill>
                          <a:effectLst/>
                          <a:latin typeface="Calibri" panose="020F0502020204030204" pitchFamily="34" charset="0"/>
                        </a:rPr>
                        <a:t>ΕΠΙΤ/ΤΕΣ</a:t>
                      </a:r>
                      <a:endParaRPr lang="el-GR" sz="120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smtClean="0">
                          <a:solidFill>
                            <a:srgbClr val="000000"/>
                          </a:solidFill>
                          <a:effectLst/>
                          <a:latin typeface="Calibri" panose="020F0502020204030204" pitchFamily="34" charset="0"/>
                        </a:rPr>
                        <a:t>ΘΕΣΕΙΣ</a:t>
                      </a:r>
                      <a:endParaRPr lang="el-GR" sz="1200" b="1" i="0" u="none" strike="noStrike" dirty="0">
                        <a:solidFill>
                          <a:srgbClr val="000000"/>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l-GR" sz="1200" b="1" i="0" u="none" strike="noStrike" dirty="0" smtClean="0">
                          <a:solidFill>
                            <a:srgbClr val="000000"/>
                          </a:solidFill>
                          <a:effectLst/>
                          <a:latin typeface="Calibri" panose="020F0502020204030204" pitchFamily="34" charset="0"/>
                        </a:rPr>
                        <a:t>ΕΠΙΤ/ΤΕΣ</a:t>
                      </a:r>
                      <a:endParaRPr lang="el-GR" sz="120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542056486"/>
                  </a:ext>
                </a:extLst>
              </a:tr>
              <a:tr h="223574">
                <a:tc>
                  <a:txBody>
                    <a:bodyPr/>
                    <a:lstStyle/>
                    <a:p>
                      <a:pPr marL="36000" algn="l" fontAlgn="t"/>
                      <a:r>
                        <a:rPr lang="el-GR" sz="1200" b="1" i="0" u="none" strike="noStrike">
                          <a:solidFill>
                            <a:srgbClr val="000000"/>
                          </a:solidFill>
                          <a:effectLst/>
                          <a:latin typeface="Calibri" panose="020F0502020204030204" pitchFamily="34" charset="0"/>
                        </a:rPr>
                        <a:t>ΕΦΠ</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186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184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25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25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449263"/>
                  </a:ext>
                </a:extLst>
              </a:tr>
              <a:tr h="223574">
                <a:tc>
                  <a:txBody>
                    <a:bodyPr/>
                    <a:lstStyle/>
                    <a:p>
                      <a:pPr marL="36000" algn="l" fontAlgn="t"/>
                      <a:r>
                        <a:rPr lang="el-GR" sz="1200" b="1" i="0" u="none" strike="noStrike">
                          <a:solidFill>
                            <a:srgbClr val="000000"/>
                          </a:solidFill>
                          <a:effectLst/>
                          <a:latin typeface="Calibri" panose="020F0502020204030204" pitchFamily="34" charset="0"/>
                        </a:rPr>
                        <a:t>ΕΖΠ</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120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55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164745"/>
                  </a:ext>
                </a:extLst>
              </a:tr>
              <a:tr h="208359">
                <a:tc>
                  <a:txBody>
                    <a:bodyPr/>
                    <a:lstStyle/>
                    <a:p>
                      <a:pPr marL="36000" algn="l" fontAlgn="t"/>
                      <a:r>
                        <a:rPr lang="el-GR" sz="1200" b="1" i="0" u="none" strike="noStrike" dirty="0">
                          <a:solidFill>
                            <a:srgbClr val="000000"/>
                          </a:solidFill>
                          <a:effectLst/>
                          <a:latin typeface="Calibri" panose="020F0502020204030204" pitchFamily="34" charset="0"/>
                        </a:rPr>
                        <a:t>ΑΦΠ&amp;ΓΜ</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130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34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908683"/>
                  </a:ext>
                </a:extLst>
              </a:tr>
              <a:tr h="223574">
                <a:tc>
                  <a:txBody>
                    <a:bodyPr/>
                    <a:lstStyle/>
                    <a:p>
                      <a:pPr marL="36000" algn="l" fontAlgn="t"/>
                      <a:r>
                        <a:rPr lang="el-GR" sz="1200" b="1" i="0" u="none" strike="noStrike" dirty="0">
                          <a:solidFill>
                            <a:srgbClr val="000000"/>
                          </a:solidFill>
                          <a:effectLst/>
                          <a:latin typeface="Calibri" panose="020F0502020204030204" pitchFamily="34" charset="0"/>
                        </a:rPr>
                        <a:t>ΕΤΔΑ</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111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110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21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539079"/>
                  </a:ext>
                </a:extLst>
              </a:tr>
              <a:tr h="223574">
                <a:tc>
                  <a:txBody>
                    <a:bodyPr/>
                    <a:lstStyle/>
                    <a:p>
                      <a:pPr marL="36000" algn="l" fontAlgn="t"/>
                      <a:r>
                        <a:rPr lang="el-GR" sz="1200" b="1" i="0" u="none" strike="noStrike">
                          <a:solidFill>
                            <a:srgbClr val="000000"/>
                          </a:solidFill>
                          <a:effectLst/>
                          <a:latin typeface="Calibri" panose="020F0502020204030204" pitchFamily="34" charset="0"/>
                        </a:rPr>
                        <a:t>ΒΙΟ</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120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119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30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25039"/>
                  </a:ext>
                </a:extLst>
              </a:tr>
              <a:tr h="223574">
                <a:tc>
                  <a:txBody>
                    <a:bodyPr/>
                    <a:lstStyle/>
                    <a:p>
                      <a:pPr marL="36000" algn="l" fontAlgn="t"/>
                      <a:r>
                        <a:rPr lang="el-GR" sz="1200" b="1" i="0" u="none" strike="noStrike">
                          <a:solidFill>
                            <a:srgbClr val="000000"/>
                          </a:solidFill>
                          <a:effectLst/>
                          <a:latin typeface="Calibri" panose="020F0502020204030204" pitchFamily="34" charset="0"/>
                        </a:rPr>
                        <a:t>ΑΟΑ</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67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34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064048"/>
                  </a:ext>
                </a:extLst>
              </a:tr>
              <a:tr h="223574">
                <a:tc>
                  <a:txBody>
                    <a:bodyPr/>
                    <a:lstStyle/>
                    <a:p>
                      <a:pPr marL="36000" algn="l" fontAlgn="t"/>
                      <a:r>
                        <a:rPr lang="el-GR" sz="1200" b="1" i="0" u="none" strike="noStrike">
                          <a:solidFill>
                            <a:srgbClr val="000000"/>
                          </a:solidFill>
                          <a:effectLst/>
                          <a:latin typeface="Calibri" panose="020F0502020204030204" pitchFamily="34" charset="0"/>
                        </a:rPr>
                        <a:t>Δ&amp;ΔΦΠ</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171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13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201111"/>
                  </a:ext>
                </a:extLst>
              </a:tr>
              <a:tr h="223574">
                <a:tc>
                  <a:txBody>
                    <a:bodyPr/>
                    <a:lstStyle/>
                    <a:p>
                      <a:pPr marL="36000" algn="l" fontAlgn="t"/>
                      <a:r>
                        <a:rPr lang="el-GR" sz="1200" b="1" i="0" u="none" strike="noStrike">
                          <a:solidFill>
                            <a:srgbClr val="000000"/>
                          </a:solidFill>
                          <a:effectLst/>
                          <a:latin typeface="Calibri" panose="020F0502020204030204" pitchFamily="34" charset="0"/>
                        </a:rPr>
                        <a:t>ΔΓΕΣΕ</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243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93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33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23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814794"/>
                  </a:ext>
                </a:extLst>
              </a:tr>
              <a:tr h="223574">
                <a:tc>
                  <a:txBody>
                    <a:bodyPr/>
                    <a:lstStyle/>
                    <a:p>
                      <a:pPr marL="36000" algn="l" fontAlgn="t"/>
                      <a:r>
                        <a:rPr lang="el-GR" sz="1200" b="1" i="0" u="none" strike="noStrike">
                          <a:solidFill>
                            <a:srgbClr val="000000"/>
                          </a:solidFill>
                          <a:effectLst/>
                          <a:latin typeface="Calibri" panose="020F0502020204030204" pitchFamily="34" charset="0"/>
                        </a:rPr>
                        <a:t>ΠΟΑ</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198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17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200" b="0" i="0" u="none" strike="noStrike">
                          <a:solidFill>
                            <a:srgbClr val="000000"/>
                          </a:solidFill>
                          <a:effectLst/>
                          <a:latin typeface="Calibri" panose="020F0502020204030204" pitchFamily="34" charset="0"/>
                        </a:rPr>
                        <a:t>24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2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583514"/>
                  </a:ext>
                </a:extLst>
              </a:tr>
              <a:tr h="223574">
                <a:tc>
                  <a:txBody>
                    <a:bodyPr/>
                    <a:lstStyle/>
                    <a:p>
                      <a:pPr marL="36000" algn="l" fontAlgn="t"/>
                      <a:r>
                        <a:rPr lang="el-GR" sz="1200" b="1" i="0" u="none" strike="noStrike" dirty="0">
                          <a:solidFill>
                            <a:srgbClr val="000000"/>
                          </a:solidFill>
                          <a:effectLst/>
                          <a:latin typeface="Calibri" panose="020F0502020204030204" pitchFamily="34" charset="0"/>
                        </a:rPr>
                        <a:t>ΓΠΑ</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dirty="0">
                          <a:solidFill>
                            <a:srgbClr val="000000"/>
                          </a:solidFill>
                          <a:effectLst/>
                          <a:latin typeface="Calibri" panose="020F0502020204030204" pitchFamily="34" charset="0"/>
                        </a:rPr>
                        <a:t>1.346</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a:solidFill>
                            <a:srgbClr val="000000"/>
                          </a:solidFill>
                          <a:effectLst/>
                          <a:latin typeface="Calibri" panose="020F0502020204030204" pitchFamily="34" charset="0"/>
                        </a:rPr>
                        <a:t>655</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a:solidFill>
                            <a:srgbClr val="000000"/>
                          </a:solidFill>
                          <a:effectLst/>
                          <a:latin typeface="Calibri" panose="020F0502020204030204" pitchFamily="34" charset="0"/>
                        </a:rPr>
                        <a:t>183</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a:solidFill>
                            <a:srgbClr val="000000"/>
                          </a:solidFill>
                          <a:effectLst/>
                          <a:latin typeface="Calibri" panose="020F0502020204030204" pitchFamily="34" charset="0"/>
                        </a:rPr>
                        <a:t>133</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a:solidFill>
                            <a:srgbClr val="000000"/>
                          </a:solidFill>
                          <a:effectLst/>
                          <a:latin typeface="Calibri" panose="020F0502020204030204" pitchFamily="34" charset="0"/>
                        </a:rPr>
                        <a:t>164</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l-GR" sz="1200" b="1" i="0" u="none" strike="noStrike" dirty="0">
                          <a:solidFill>
                            <a:srgbClr val="000000"/>
                          </a:solidFill>
                          <a:effectLst/>
                          <a:latin typeface="Calibri" panose="020F0502020204030204" pitchFamily="34" charset="0"/>
                        </a:rPr>
                        <a:t>43</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3406888"/>
                  </a:ext>
                </a:extLst>
              </a:tr>
            </a:tbl>
          </a:graphicData>
        </a:graphic>
      </p:graphicFrame>
      <p:graphicFrame>
        <p:nvGraphicFramePr>
          <p:cNvPr id="13" name="Πίνακας 12"/>
          <p:cNvGraphicFramePr>
            <a:graphicFrameLocks noGrp="1"/>
          </p:cNvGraphicFramePr>
          <p:nvPr>
            <p:extLst>
              <p:ext uri="{D42A27DB-BD31-4B8C-83A1-F6EECF244321}">
                <p14:modId xmlns:p14="http://schemas.microsoft.com/office/powerpoint/2010/main" val="3231298558"/>
              </p:ext>
            </p:extLst>
          </p:nvPr>
        </p:nvGraphicFramePr>
        <p:xfrm>
          <a:off x="8249054" y="4297680"/>
          <a:ext cx="3268495" cy="2560320"/>
        </p:xfrm>
        <a:graphic>
          <a:graphicData uri="http://schemas.openxmlformats.org/drawingml/2006/table">
            <a:tbl>
              <a:tblPr firstRow="1">
                <a:tableStyleId>{3B4B98B0-60AC-42C2-AFA5-B58CD77FA1E5}</a:tableStyleId>
              </a:tblPr>
              <a:tblGrid>
                <a:gridCol w="865286">
                  <a:extLst>
                    <a:ext uri="{9D8B030D-6E8A-4147-A177-3AD203B41FA5}">
                      <a16:colId xmlns:a16="http://schemas.microsoft.com/office/drawing/2014/main" val="3387614239"/>
                    </a:ext>
                  </a:extLst>
                </a:gridCol>
                <a:gridCol w="2403209">
                  <a:extLst>
                    <a:ext uri="{9D8B030D-6E8A-4147-A177-3AD203B41FA5}">
                      <a16:colId xmlns:a16="http://schemas.microsoft.com/office/drawing/2014/main" val="110664364"/>
                    </a:ext>
                  </a:extLst>
                </a:gridCol>
              </a:tblGrid>
              <a:tr h="92846">
                <a:tc>
                  <a:txBody>
                    <a:bodyPr/>
                    <a:lstStyle/>
                    <a:p>
                      <a:pPr marL="36000" algn="l" fontAlgn="t"/>
                      <a:r>
                        <a:rPr lang="el-GR" sz="1400" u="none" strike="noStrike" dirty="0">
                          <a:effectLst/>
                        </a:rPr>
                        <a:t> </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dirty="0">
                          <a:effectLst/>
                        </a:rPr>
                        <a:t>% κάλυψης των προτεινόμενων </a:t>
                      </a:r>
                      <a:r>
                        <a:rPr lang="el-GR" sz="1400" u="none" strike="noStrike" dirty="0" smtClean="0">
                          <a:effectLst/>
                        </a:rPr>
                        <a:t>θέσεων από ΥΠΑΙΘ </a:t>
                      </a:r>
                      <a:endParaRPr lang="el-GR" sz="1400" b="1" i="0" u="none" strike="noStrike" dirty="0">
                        <a:solidFill>
                          <a:srgbClr val="000000"/>
                        </a:solidFill>
                        <a:effectLst/>
                        <a:latin typeface="+mn-lt"/>
                      </a:endParaRPr>
                    </a:p>
                  </a:txBody>
                  <a:tcPr marL="0" marR="0" marT="0" marB="0"/>
                </a:tc>
                <a:extLst>
                  <a:ext uri="{0D108BD9-81ED-4DB2-BD59-A6C34878D82A}">
                    <a16:rowId xmlns:a16="http://schemas.microsoft.com/office/drawing/2014/main" val="947423048"/>
                  </a:ext>
                </a:extLst>
              </a:tr>
              <a:tr h="199396">
                <a:tc>
                  <a:txBody>
                    <a:bodyPr/>
                    <a:lstStyle/>
                    <a:p>
                      <a:pPr marL="36000" algn="l" fontAlgn="t"/>
                      <a:r>
                        <a:rPr lang="el-GR" sz="1400" u="none" strike="noStrike" dirty="0">
                          <a:effectLst/>
                        </a:rPr>
                        <a:t>ΕΦΠ</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98%</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3272003087"/>
                  </a:ext>
                </a:extLst>
              </a:tr>
              <a:tr h="199396">
                <a:tc>
                  <a:txBody>
                    <a:bodyPr/>
                    <a:lstStyle/>
                    <a:p>
                      <a:pPr marL="36000" algn="l" fontAlgn="t"/>
                      <a:r>
                        <a:rPr lang="el-GR" sz="1400" u="none" strike="noStrike" dirty="0">
                          <a:effectLst/>
                        </a:rPr>
                        <a:t>ΕΖΠ</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44%</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2785420621"/>
                  </a:ext>
                </a:extLst>
              </a:tr>
              <a:tr h="199396">
                <a:tc>
                  <a:txBody>
                    <a:bodyPr/>
                    <a:lstStyle/>
                    <a:p>
                      <a:pPr marL="36000" algn="l" fontAlgn="t"/>
                      <a:r>
                        <a:rPr lang="el-GR" sz="1400" u="none" strike="noStrike" dirty="0">
                          <a:effectLst/>
                        </a:rPr>
                        <a:t>ΑΦΠ&amp;ΓΜ</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40%</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11106963"/>
                  </a:ext>
                </a:extLst>
              </a:tr>
              <a:tr h="199396">
                <a:tc>
                  <a:txBody>
                    <a:bodyPr/>
                    <a:lstStyle/>
                    <a:p>
                      <a:pPr marL="36000" algn="l" fontAlgn="t"/>
                      <a:r>
                        <a:rPr lang="el-GR" sz="1400" u="none" strike="noStrike" dirty="0">
                          <a:effectLst/>
                        </a:rPr>
                        <a:t>ΕΤΔΑ</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88%</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2624174215"/>
                  </a:ext>
                </a:extLst>
              </a:tr>
              <a:tr h="199396">
                <a:tc>
                  <a:txBody>
                    <a:bodyPr/>
                    <a:lstStyle/>
                    <a:p>
                      <a:pPr marL="36000" algn="l" fontAlgn="t"/>
                      <a:r>
                        <a:rPr lang="el-GR" sz="1400" u="none" strike="noStrike" dirty="0">
                          <a:effectLst/>
                        </a:rPr>
                        <a:t>ΒΙΟ</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83%</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2316055007"/>
                  </a:ext>
                </a:extLst>
              </a:tr>
              <a:tr h="199396">
                <a:tc>
                  <a:txBody>
                    <a:bodyPr/>
                    <a:lstStyle/>
                    <a:p>
                      <a:pPr marL="36000" algn="l" fontAlgn="t"/>
                      <a:r>
                        <a:rPr lang="el-GR" sz="1400" u="none" strike="noStrike" dirty="0">
                          <a:effectLst/>
                        </a:rPr>
                        <a:t>ΑΟΑ</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53%</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277346110"/>
                  </a:ext>
                </a:extLst>
              </a:tr>
              <a:tr h="199396">
                <a:tc>
                  <a:txBody>
                    <a:bodyPr/>
                    <a:lstStyle/>
                    <a:p>
                      <a:pPr marL="36000" algn="l" fontAlgn="t"/>
                      <a:r>
                        <a:rPr lang="el-GR" sz="1400" u="none" strike="noStrike" dirty="0">
                          <a:effectLst/>
                        </a:rPr>
                        <a:t>Δ&amp;ΔΦΠ</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14%</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32490807"/>
                  </a:ext>
                </a:extLst>
              </a:tr>
              <a:tr h="199396">
                <a:tc>
                  <a:txBody>
                    <a:bodyPr/>
                    <a:lstStyle/>
                    <a:p>
                      <a:pPr marL="36000" algn="l" fontAlgn="t"/>
                      <a:r>
                        <a:rPr lang="el-GR" sz="1400" u="none" strike="noStrike" dirty="0">
                          <a:effectLst/>
                        </a:rPr>
                        <a:t>ΔΓΕΣΕ</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41%</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1651502715"/>
                  </a:ext>
                </a:extLst>
              </a:tr>
              <a:tr h="199396">
                <a:tc>
                  <a:txBody>
                    <a:bodyPr/>
                    <a:lstStyle/>
                    <a:p>
                      <a:pPr marL="36000" algn="l" fontAlgn="t"/>
                      <a:r>
                        <a:rPr lang="el-GR" sz="1400" u="none" strike="noStrike" dirty="0">
                          <a:effectLst/>
                        </a:rPr>
                        <a:t>ΠΟΑ</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a:effectLst/>
                        </a:rPr>
                        <a:t>8%</a:t>
                      </a:r>
                      <a:endParaRPr lang="el-GR" sz="1400" b="0" i="0" u="none" strike="noStrike">
                        <a:solidFill>
                          <a:srgbClr val="000000"/>
                        </a:solidFill>
                        <a:effectLst/>
                        <a:latin typeface="+mn-lt"/>
                      </a:endParaRPr>
                    </a:p>
                  </a:txBody>
                  <a:tcPr marL="0" marR="0" marT="0" marB="0"/>
                </a:tc>
                <a:extLst>
                  <a:ext uri="{0D108BD9-81ED-4DB2-BD59-A6C34878D82A}">
                    <a16:rowId xmlns:a16="http://schemas.microsoft.com/office/drawing/2014/main" val="589470748"/>
                  </a:ext>
                </a:extLst>
              </a:tr>
              <a:tr h="199396">
                <a:tc>
                  <a:txBody>
                    <a:bodyPr/>
                    <a:lstStyle/>
                    <a:p>
                      <a:pPr marL="36000" algn="l" fontAlgn="t"/>
                      <a:r>
                        <a:rPr lang="el-GR" sz="1400" u="none" strike="noStrike" dirty="0">
                          <a:effectLst/>
                        </a:rPr>
                        <a:t>ΓΠΑ</a:t>
                      </a:r>
                      <a:endParaRPr lang="el-GR" sz="1400" b="1" i="0" u="none" strike="noStrike" dirty="0">
                        <a:solidFill>
                          <a:srgbClr val="000000"/>
                        </a:solidFill>
                        <a:effectLst/>
                        <a:latin typeface="+mn-lt"/>
                      </a:endParaRPr>
                    </a:p>
                  </a:txBody>
                  <a:tcPr marL="0" marR="0" marT="0" marB="0"/>
                </a:tc>
                <a:tc>
                  <a:txBody>
                    <a:bodyPr/>
                    <a:lstStyle/>
                    <a:p>
                      <a:pPr algn="ctr" fontAlgn="t"/>
                      <a:r>
                        <a:rPr lang="el-GR" sz="1400" u="none" strike="noStrike" dirty="0">
                          <a:effectLst/>
                        </a:rPr>
                        <a:t>49%</a:t>
                      </a:r>
                      <a:endParaRPr lang="el-GR" sz="1400" b="0" i="0" u="none" strike="noStrike" dirty="0">
                        <a:solidFill>
                          <a:srgbClr val="000000"/>
                        </a:solidFill>
                        <a:effectLst/>
                        <a:latin typeface="+mn-lt"/>
                      </a:endParaRPr>
                    </a:p>
                  </a:txBody>
                  <a:tcPr marL="0" marR="0" marT="0" marB="0"/>
                </a:tc>
                <a:extLst>
                  <a:ext uri="{0D108BD9-81ED-4DB2-BD59-A6C34878D82A}">
                    <a16:rowId xmlns:a16="http://schemas.microsoft.com/office/drawing/2014/main" val="1484510343"/>
                  </a:ext>
                </a:extLst>
              </a:tr>
            </a:tbl>
          </a:graphicData>
        </a:graphic>
      </p:graphicFrame>
    </p:spTree>
    <p:extLst>
      <p:ext uri="{BB962C8B-B14F-4D97-AF65-F5344CB8AC3E}">
        <p14:creationId xmlns:p14="http://schemas.microsoft.com/office/powerpoint/2010/main" val="1159278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 y="0"/>
            <a:ext cx="12192001" cy="900000"/>
          </a:xfrm>
          <a:ln>
            <a:solidFill>
              <a:schemeClr val="accent1"/>
            </a:solidFill>
          </a:ln>
        </p:spPr>
        <p:txBody>
          <a:bodyPr/>
          <a:lstStyle/>
          <a:p>
            <a:r>
              <a:rPr lang="el-GR" dirty="0" smtClean="0"/>
              <a:t>ΠΡΟΤΕΙΝΟΜΕΝΕΣ ΘΕΣΕΙΣ ΤΜΗΜΑΤΟΣ/ΕΠΙΤΥΧΟΝΤΕΣ</a:t>
            </a:r>
            <a:endParaRPr lang="el-GR" dirty="0"/>
          </a:p>
        </p:txBody>
      </p:sp>
      <p:graphicFrame>
        <p:nvGraphicFramePr>
          <p:cNvPr id="4" name="Γράφημα 3"/>
          <p:cNvGraphicFramePr>
            <a:graphicFrameLocks/>
          </p:cNvGraphicFramePr>
          <p:nvPr>
            <p:extLst>
              <p:ext uri="{D42A27DB-BD31-4B8C-83A1-F6EECF244321}">
                <p14:modId xmlns:p14="http://schemas.microsoft.com/office/powerpoint/2010/main" val="2813106356"/>
              </p:ext>
            </p:extLst>
          </p:nvPr>
        </p:nvGraphicFramePr>
        <p:xfrm>
          <a:off x="2" y="982086"/>
          <a:ext cx="9387189" cy="5622995"/>
        </p:xfrm>
        <a:graphic>
          <a:graphicData uri="http://schemas.openxmlformats.org/drawingml/2006/chart">
            <c:chart xmlns:c="http://schemas.openxmlformats.org/drawingml/2006/chart" xmlns:r="http://schemas.openxmlformats.org/officeDocument/2006/relationships" r:id="rId2"/>
          </a:graphicData>
        </a:graphic>
      </p:graphicFrame>
      <p:sp>
        <p:nvSpPr>
          <p:cNvPr id="3" name="Διπλωμένη γωνία 2"/>
          <p:cNvSpPr/>
          <p:nvPr/>
        </p:nvSpPr>
        <p:spPr>
          <a:xfrm>
            <a:off x="9484468" y="982086"/>
            <a:ext cx="2616740" cy="194594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Οι προτεινόμενες θέσεις εκπαίδευσης από το Τμήμα ήταν σαφώς λιγότερες από εκείνες που τελικά ενέκρινε το ΥΠΑΙΘ.</a:t>
            </a:r>
            <a:endParaRPr lang="el-GR" dirty="0"/>
          </a:p>
        </p:txBody>
      </p:sp>
      <p:graphicFrame>
        <p:nvGraphicFramePr>
          <p:cNvPr id="8" name="Πίνακας 7"/>
          <p:cNvGraphicFramePr>
            <a:graphicFrameLocks noGrp="1"/>
          </p:cNvGraphicFramePr>
          <p:nvPr>
            <p:extLst>
              <p:ext uri="{D42A27DB-BD31-4B8C-83A1-F6EECF244321}">
                <p14:modId xmlns:p14="http://schemas.microsoft.com/office/powerpoint/2010/main" val="3178480420"/>
              </p:ext>
            </p:extLst>
          </p:nvPr>
        </p:nvGraphicFramePr>
        <p:xfrm>
          <a:off x="9484468" y="3312957"/>
          <a:ext cx="2616740" cy="2803633"/>
        </p:xfrm>
        <a:graphic>
          <a:graphicData uri="http://schemas.openxmlformats.org/drawingml/2006/table">
            <a:tbl>
              <a:tblPr firstRow="1">
                <a:tableStyleId>{3B4B98B0-60AC-42C2-AFA5-B58CD77FA1E5}</a:tableStyleId>
              </a:tblPr>
              <a:tblGrid>
                <a:gridCol w="890562">
                  <a:extLst>
                    <a:ext uri="{9D8B030D-6E8A-4147-A177-3AD203B41FA5}">
                      <a16:colId xmlns:a16="http://schemas.microsoft.com/office/drawing/2014/main" val="2130311826"/>
                    </a:ext>
                  </a:extLst>
                </a:gridCol>
                <a:gridCol w="1726178">
                  <a:extLst>
                    <a:ext uri="{9D8B030D-6E8A-4147-A177-3AD203B41FA5}">
                      <a16:colId xmlns:a16="http://schemas.microsoft.com/office/drawing/2014/main" val="2227782296"/>
                    </a:ext>
                  </a:extLst>
                </a:gridCol>
              </a:tblGrid>
              <a:tr h="665143">
                <a:tc>
                  <a:txBody>
                    <a:bodyPr/>
                    <a:lstStyle/>
                    <a:p>
                      <a:pPr marL="36000" algn="l" fontAlgn="t"/>
                      <a:r>
                        <a:rPr lang="el-GR" sz="1400" b="1" u="none" strike="noStrike" dirty="0">
                          <a:effectLst/>
                        </a:rPr>
                        <a:t> </a:t>
                      </a:r>
                      <a:endParaRPr lang="el-GR" sz="1400" b="1"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l-GR" sz="1400" u="none" strike="noStrike" dirty="0">
                          <a:effectLst/>
                        </a:rPr>
                        <a:t>% κάλυψης των προτεινόμενων </a:t>
                      </a:r>
                      <a:r>
                        <a:rPr lang="el-GR" sz="1400" u="none" strike="noStrike" dirty="0" smtClean="0">
                          <a:effectLst/>
                        </a:rPr>
                        <a:t>θέσεων από το Τμήμα </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06430865"/>
                  </a:ext>
                </a:extLst>
              </a:tr>
              <a:tr h="199543">
                <a:tc>
                  <a:txBody>
                    <a:bodyPr/>
                    <a:lstStyle/>
                    <a:p>
                      <a:pPr marL="36000" algn="l" fontAlgn="b"/>
                      <a:r>
                        <a:rPr lang="el-GR" sz="1400" b="1" u="none" strike="noStrike">
                          <a:effectLst/>
                        </a:rPr>
                        <a:t>ΕΦΠ</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179%</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139421179"/>
                  </a:ext>
                </a:extLst>
              </a:tr>
              <a:tr h="199543">
                <a:tc>
                  <a:txBody>
                    <a:bodyPr/>
                    <a:lstStyle/>
                    <a:p>
                      <a:pPr marL="36000" algn="l" fontAlgn="b"/>
                      <a:r>
                        <a:rPr lang="el-GR" sz="1400" b="1" u="none" strike="noStrike">
                          <a:effectLst/>
                        </a:rPr>
                        <a:t>ΕΖΠ</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134%</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074736069"/>
                  </a:ext>
                </a:extLst>
              </a:tr>
              <a:tr h="199543">
                <a:tc>
                  <a:txBody>
                    <a:bodyPr/>
                    <a:lstStyle/>
                    <a:p>
                      <a:pPr marL="36000" algn="l" fontAlgn="b"/>
                      <a:r>
                        <a:rPr lang="el-GR" sz="1400" b="1" u="none" strike="noStrike">
                          <a:effectLst/>
                        </a:rPr>
                        <a:t>ΑΦΠ&amp;ΓΜ </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107%</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559976861"/>
                  </a:ext>
                </a:extLst>
              </a:tr>
              <a:tr h="199543">
                <a:tc>
                  <a:txBody>
                    <a:bodyPr/>
                    <a:lstStyle/>
                    <a:p>
                      <a:pPr marL="36000" algn="l" fontAlgn="b"/>
                      <a:r>
                        <a:rPr lang="el-GR" sz="1400" b="1" u="none" strike="noStrike">
                          <a:effectLst/>
                        </a:rPr>
                        <a:t>ΕΤΔΑ</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325%</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967479218"/>
                  </a:ext>
                </a:extLst>
              </a:tr>
              <a:tr h="199543">
                <a:tc>
                  <a:txBody>
                    <a:bodyPr/>
                    <a:lstStyle/>
                    <a:p>
                      <a:pPr marL="36000" algn="l" fontAlgn="b"/>
                      <a:r>
                        <a:rPr lang="el-GR" sz="1400" b="1" u="none" strike="noStrike">
                          <a:effectLst/>
                        </a:rPr>
                        <a:t>ΒΙΟ</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274%</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99787960"/>
                  </a:ext>
                </a:extLst>
              </a:tr>
              <a:tr h="199543">
                <a:tc>
                  <a:txBody>
                    <a:bodyPr/>
                    <a:lstStyle/>
                    <a:p>
                      <a:pPr marL="36000" algn="l" fontAlgn="b"/>
                      <a:r>
                        <a:rPr lang="el-GR" sz="1400" b="1" u="none" strike="noStrike">
                          <a:effectLst/>
                        </a:rPr>
                        <a:t>ΑΟΑ</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70%</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105069487"/>
                  </a:ext>
                </a:extLst>
              </a:tr>
              <a:tr h="199543">
                <a:tc>
                  <a:txBody>
                    <a:bodyPr/>
                    <a:lstStyle/>
                    <a:p>
                      <a:pPr marL="36000" algn="l" fontAlgn="b"/>
                      <a:r>
                        <a:rPr lang="el-GR" sz="1400" b="1" u="none" strike="noStrike">
                          <a:effectLst/>
                        </a:rPr>
                        <a:t>Δ&amp;ΔΦΠ</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23%</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199787140"/>
                  </a:ext>
                </a:extLst>
              </a:tr>
              <a:tr h="199543">
                <a:tc>
                  <a:txBody>
                    <a:bodyPr/>
                    <a:lstStyle/>
                    <a:p>
                      <a:pPr marL="36000" algn="l" fontAlgn="b"/>
                      <a:r>
                        <a:rPr lang="el-GR" sz="1400" b="1" u="none" strike="noStrike" dirty="0">
                          <a:effectLst/>
                        </a:rPr>
                        <a:t>ΔΙΓΕΣΕ</a:t>
                      </a:r>
                      <a:endParaRPr lang="el-GR" sz="1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81%</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132183180"/>
                  </a:ext>
                </a:extLst>
              </a:tr>
              <a:tr h="199543">
                <a:tc>
                  <a:txBody>
                    <a:bodyPr/>
                    <a:lstStyle/>
                    <a:p>
                      <a:pPr marL="36000" algn="l" fontAlgn="b"/>
                      <a:r>
                        <a:rPr lang="el-GR" sz="1400" b="1" u="none" strike="noStrike">
                          <a:effectLst/>
                        </a:rPr>
                        <a:t>ΠΟΑ</a:t>
                      </a:r>
                      <a:endParaRPr lang="el-GR" sz="1400" b="1" i="0" u="none" strike="noStrike">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24%</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490746819"/>
                  </a:ext>
                </a:extLst>
              </a:tr>
              <a:tr h="218250">
                <a:tc>
                  <a:txBody>
                    <a:bodyPr/>
                    <a:lstStyle/>
                    <a:p>
                      <a:pPr marL="36000" algn="l" fontAlgn="b"/>
                      <a:r>
                        <a:rPr lang="el-GR" sz="1400" b="1" u="none" strike="noStrike" dirty="0">
                          <a:effectLst/>
                        </a:rPr>
                        <a:t>ΓΠΑ</a:t>
                      </a:r>
                      <a:endParaRPr lang="el-GR" sz="1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t"/>
                      <a:r>
                        <a:rPr lang="el-GR" sz="1400" u="none" strike="noStrike" dirty="0">
                          <a:effectLst/>
                        </a:rPr>
                        <a:t>112%</a:t>
                      </a:r>
                      <a:endParaRPr lang="el-GR" sz="14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817517806"/>
                  </a:ext>
                </a:extLst>
              </a:tr>
            </a:tbl>
          </a:graphicData>
        </a:graphic>
      </p:graphicFrame>
    </p:spTree>
    <p:extLst>
      <p:ext uri="{BB962C8B-B14F-4D97-AF65-F5344CB8AC3E}">
        <p14:creationId xmlns:p14="http://schemas.microsoft.com/office/powerpoint/2010/main" val="215683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900000"/>
          </a:xfrm>
          <a:ln>
            <a:solidFill>
              <a:schemeClr val="accent1"/>
            </a:solidFill>
          </a:ln>
        </p:spPr>
        <p:txBody>
          <a:bodyPr>
            <a:normAutofit/>
          </a:bodyPr>
          <a:lstStyle/>
          <a:p>
            <a:r>
              <a:rPr lang="el-GR" dirty="0" smtClean="0"/>
              <a:t>ΜΟΡΙΑ ΕΙΣΑΓΩΓΗΣ</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287925140"/>
              </p:ext>
            </p:extLst>
          </p:nvPr>
        </p:nvGraphicFramePr>
        <p:xfrm>
          <a:off x="0" y="982495"/>
          <a:ext cx="12192000" cy="52918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7354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900000"/>
          </a:xfrm>
          <a:ln>
            <a:solidFill>
              <a:schemeClr val="accent1"/>
            </a:solidFill>
          </a:ln>
        </p:spPr>
        <p:txBody>
          <a:bodyPr/>
          <a:lstStyle/>
          <a:p>
            <a:r>
              <a:rPr lang="el-GR" dirty="0" smtClean="0"/>
              <a:t>ΣΕΙΡΆ ΠΡΟΤΙΜΗΣΗΣ ΤΜΗΜΑΤΟΣ</a:t>
            </a:r>
            <a:endParaRPr lang="el-GR" dirty="0"/>
          </a:p>
        </p:txBody>
      </p:sp>
      <p:graphicFrame>
        <p:nvGraphicFramePr>
          <p:cNvPr id="4" name="Γράφημα 3"/>
          <p:cNvGraphicFramePr>
            <a:graphicFrameLocks/>
          </p:cNvGraphicFramePr>
          <p:nvPr>
            <p:extLst>
              <p:ext uri="{D42A27DB-BD31-4B8C-83A1-F6EECF244321}">
                <p14:modId xmlns:p14="http://schemas.microsoft.com/office/powerpoint/2010/main" val="3595732332"/>
              </p:ext>
            </p:extLst>
          </p:nvPr>
        </p:nvGraphicFramePr>
        <p:xfrm>
          <a:off x="0" y="1021404"/>
          <a:ext cx="12191999" cy="56182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000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13726"/>
          </a:xfrm>
          <a:ln>
            <a:solidFill>
              <a:schemeClr val="accent1"/>
            </a:solidFill>
          </a:ln>
        </p:spPr>
        <p:txBody>
          <a:bodyPr>
            <a:normAutofit/>
          </a:bodyPr>
          <a:lstStyle/>
          <a:p>
            <a:r>
              <a:rPr lang="el-GR" dirty="0" smtClean="0"/>
              <a:t>ΣΕΙΡΑ ΠΡΟΤΙΜΗΣΗΣ ΤΩΝ ΤΜΗΜΑΤΩΝ του </a:t>
            </a:r>
            <a:r>
              <a:rPr lang="el-GR" dirty="0"/>
              <a:t>ΓΠΑ</a:t>
            </a:r>
          </a:p>
        </p:txBody>
      </p:sp>
      <p:graphicFrame>
        <p:nvGraphicFramePr>
          <p:cNvPr id="4" name="Γράφημα 3"/>
          <p:cNvGraphicFramePr>
            <a:graphicFrameLocks/>
          </p:cNvGraphicFramePr>
          <p:nvPr>
            <p:extLst>
              <p:ext uri="{D42A27DB-BD31-4B8C-83A1-F6EECF244321}">
                <p14:modId xmlns:p14="http://schemas.microsoft.com/office/powerpoint/2010/main" val="2693276779"/>
              </p:ext>
            </p:extLst>
          </p:nvPr>
        </p:nvGraphicFramePr>
        <p:xfrm>
          <a:off x="8232000" y="2826728"/>
          <a:ext cx="3960000" cy="19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Γράφημα 4"/>
          <p:cNvGraphicFramePr>
            <a:graphicFrameLocks/>
          </p:cNvGraphicFramePr>
          <p:nvPr>
            <p:extLst>
              <p:ext uri="{D42A27DB-BD31-4B8C-83A1-F6EECF244321}">
                <p14:modId xmlns:p14="http://schemas.microsoft.com/office/powerpoint/2010/main" val="180662515"/>
              </p:ext>
            </p:extLst>
          </p:nvPr>
        </p:nvGraphicFramePr>
        <p:xfrm>
          <a:off x="8232000" y="775456"/>
          <a:ext cx="3960000" cy="19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Γράφημα 5"/>
          <p:cNvGraphicFramePr>
            <a:graphicFrameLocks/>
          </p:cNvGraphicFramePr>
          <p:nvPr>
            <p:extLst>
              <p:ext uri="{D42A27DB-BD31-4B8C-83A1-F6EECF244321}">
                <p14:modId xmlns:p14="http://schemas.microsoft.com/office/powerpoint/2010/main" val="3853181339"/>
              </p:ext>
            </p:extLst>
          </p:nvPr>
        </p:nvGraphicFramePr>
        <p:xfrm>
          <a:off x="4162144" y="2817186"/>
          <a:ext cx="3960000" cy="19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Γράφημα 6"/>
          <p:cNvGraphicFramePr>
            <a:graphicFrameLocks/>
          </p:cNvGraphicFramePr>
          <p:nvPr>
            <p:extLst>
              <p:ext uri="{D42A27DB-BD31-4B8C-83A1-F6EECF244321}">
                <p14:modId xmlns:p14="http://schemas.microsoft.com/office/powerpoint/2010/main" val="360333511"/>
              </p:ext>
            </p:extLst>
          </p:nvPr>
        </p:nvGraphicFramePr>
        <p:xfrm>
          <a:off x="85444" y="4878000"/>
          <a:ext cx="3960000" cy="19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Γράφημα 7"/>
          <p:cNvGraphicFramePr>
            <a:graphicFrameLocks/>
          </p:cNvGraphicFramePr>
          <p:nvPr>
            <p:extLst>
              <p:ext uri="{D42A27DB-BD31-4B8C-83A1-F6EECF244321}">
                <p14:modId xmlns:p14="http://schemas.microsoft.com/office/powerpoint/2010/main" val="2580021447"/>
              </p:ext>
            </p:extLst>
          </p:nvPr>
        </p:nvGraphicFramePr>
        <p:xfrm>
          <a:off x="4162144" y="4878000"/>
          <a:ext cx="3960000" cy="198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Γράφημα 8"/>
          <p:cNvGraphicFramePr>
            <a:graphicFrameLocks/>
          </p:cNvGraphicFramePr>
          <p:nvPr>
            <p:extLst>
              <p:ext uri="{D42A27DB-BD31-4B8C-83A1-F6EECF244321}">
                <p14:modId xmlns:p14="http://schemas.microsoft.com/office/powerpoint/2010/main" val="209814240"/>
              </p:ext>
            </p:extLst>
          </p:nvPr>
        </p:nvGraphicFramePr>
        <p:xfrm>
          <a:off x="4162144" y="775456"/>
          <a:ext cx="3960000" cy="1980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Γράφημα 9"/>
          <p:cNvGraphicFramePr>
            <a:graphicFrameLocks/>
          </p:cNvGraphicFramePr>
          <p:nvPr>
            <p:extLst>
              <p:ext uri="{D42A27DB-BD31-4B8C-83A1-F6EECF244321}">
                <p14:modId xmlns:p14="http://schemas.microsoft.com/office/powerpoint/2010/main" val="1082812361"/>
              </p:ext>
            </p:extLst>
          </p:nvPr>
        </p:nvGraphicFramePr>
        <p:xfrm>
          <a:off x="85444" y="2817186"/>
          <a:ext cx="3960000" cy="19800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Γράφημα 10"/>
          <p:cNvGraphicFramePr>
            <a:graphicFrameLocks/>
          </p:cNvGraphicFramePr>
          <p:nvPr>
            <p:extLst>
              <p:ext uri="{D42A27DB-BD31-4B8C-83A1-F6EECF244321}">
                <p14:modId xmlns:p14="http://schemas.microsoft.com/office/powerpoint/2010/main" val="1916566353"/>
              </p:ext>
            </p:extLst>
          </p:nvPr>
        </p:nvGraphicFramePr>
        <p:xfrm>
          <a:off x="92288" y="775456"/>
          <a:ext cx="3960000" cy="1980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Γράφημα 11"/>
          <p:cNvGraphicFramePr>
            <a:graphicFrameLocks/>
          </p:cNvGraphicFramePr>
          <p:nvPr>
            <p:extLst>
              <p:ext uri="{D42A27DB-BD31-4B8C-83A1-F6EECF244321}">
                <p14:modId xmlns:p14="http://schemas.microsoft.com/office/powerpoint/2010/main" val="31332188"/>
              </p:ext>
            </p:extLst>
          </p:nvPr>
        </p:nvGraphicFramePr>
        <p:xfrm>
          <a:off x="8232000" y="4878000"/>
          <a:ext cx="3960000" cy="1980000"/>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76744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1"/>
          <p:cNvSpPr txBox="1">
            <a:spLocks/>
          </p:cNvSpPr>
          <p:nvPr/>
        </p:nvSpPr>
        <p:spPr>
          <a:xfrm>
            <a:off x="799070" y="576649"/>
            <a:ext cx="10503244" cy="713726"/>
          </a:xfrm>
          <a:prstGeom prst="rect">
            <a:avLst/>
          </a:prstGeom>
          <a:ln/>
        </p:spPr>
        <p:style>
          <a:lnRef idx="2">
            <a:schemeClr val="accent6"/>
          </a:lnRef>
          <a:fillRef idx="1">
            <a:schemeClr val="lt1"/>
          </a:fillRef>
          <a:effectRef idx="0">
            <a:schemeClr val="accent6"/>
          </a:effectRef>
          <a:fontRef idx="minor">
            <a:schemeClr val="dk1"/>
          </a:fontRef>
        </p:style>
        <p:txBody>
          <a:bodyP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dirty="0" smtClean="0"/>
              <a:t>Το ποσοστό των επιτυχόντων  (ΓΕΛ, ΕΠΑΛ &amp; Αλλογενείς) στα Τμήματα του ΓΠΑ και η σειρά προτίμησης που δήλωσαν το Τμήμα:</a:t>
            </a:r>
            <a:endParaRPr lang="el-GR" dirty="0"/>
          </a:p>
        </p:txBody>
      </p:sp>
      <p:graphicFrame>
        <p:nvGraphicFramePr>
          <p:cNvPr id="6" name="Γράφημα 5"/>
          <p:cNvGraphicFramePr>
            <a:graphicFrameLocks/>
          </p:cNvGraphicFramePr>
          <p:nvPr>
            <p:extLst>
              <p:ext uri="{D42A27DB-BD31-4B8C-83A1-F6EECF244321}">
                <p14:modId xmlns:p14="http://schemas.microsoft.com/office/powerpoint/2010/main" val="3164156923"/>
              </p:ext>
            </p:extLst>
          </p:nvPr>
        </p:nvGraphicFramePr>
        <p:xfrm>
          <a:off x="140043" y="1441622"/>
          <a:ext cx="11780108" cy="4975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54766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1176</TotalTime>
  <Words>1192</Words>
  <Application>Microsoft Office PowerPoint</Application>
  <PresentationFormat>Ευρεία οθόνη</PresentationFormat>
  <Paragraphs>209</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Calibri Light</vt:lpstr>
      <vt:lpstr>Candara</vt:lpstr>
      <vt:lpstr>Wingdings</vt:lpstr>
      <vt:lpstr>Θέμα του Office</vt:lpstr>
      <vt:lpstr>ΝΕΟΕΙΣΑΧΘΕΝΤΕΣ ΦΟΙΤΗΤΕΣ ΜΕΣΩ ΠΑΝΕΛΛΗΝΙΩΝ 2021-22</vt:lpstr>
      <vt:lpstr>ΥΠΟΨΗΦΙΟΙ στο ΓΠΑ ΜΕΣΩ ΠΑΝΕΛΛΗΝΙΩΝ </vt:lpstr>
      <vt:lpstr>ΕΠΙΤΥΧΟΝΤΕΣ Γ.Π.Α.ΜΕΣΩ ΠΑΝΕΛΛΗΝΙΩΝ 2021-22</vt:lpstr>
      <vt:lpstr>ΑΡΧΙΚΕΣ ΘΕΣΕΙΣ ΚΑΙ ΕΠΙΤΥΧΟΝΤΕΣ ΑΝΑ ΤΜΗΜΑ – Σ.Β.</vt:lpstr>
      <vt:lpstr>ΠΡΟΤΕΙΝΟΜΕΝΕΣ ΘΕΣΕΙΣ ΤΜΗΜΑΤΟΣ/ΕΠΙΤΥΧΟΝΤΕΣ</vt:lpstr>
      <vt:lpstr>ΜΟΡΙΑ ΕΙΣΑΓΩΓΗΣ</vt:lpstr>
      <vt:lpstr>ΣΕΙΡΆ ΠΡΟΤΙΜΗΣΗΣ ΤΜΗΜΑΤΟΣ</vt:lpstr>
      <vt:lpstr>ΣΕΙΡΑ ΠΡΟΤΙΜΗΣΗΣ ΤΩΝ ΤΜΗΜΑΤΩΝ του ΓΠΑ</vt:lpstr>
      <vt:lpstr>Παρουσίαση του PowerPoint</vt:lpstr>
      <vt:lpstr>ΣΥΓΚΡΙΤΙΚΑ ΣΤΟΙΧΕΙΑ ΔΗΛΩΣΗΣ Μ. Δ. 2020 &amp; 2021</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ΕΙΣΑΚΤΕΟΙ ΦΟΙΤΗΤΕΣ 2021-22</dc:title>
  <dc:creator>Αλεξάνδρα</dc:creator>
  <cp:lastModifiedBy>Αλεξάνδρα</cp:lastModifiedBy>
  <cp:revision>57</cp:revision>
  <dcterms:created xsi:type="dcterms:W3CDTF">2021-09-09T07:18:36Z</dcterms:created>
  <dcterms:modified xsi:type="dcterms:W3CDTF">2021-09-15T13:51:18Z</dcterms:modified>
</cp:coreProperties>
</file>